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663" r:id="rId2"/>
    <p:sldId id="651" r:id="rId3"/>
    <p:sldId id="694" r:id="rId4"/>
    <p:sldId id="695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665" r:id="rId24"/>
    <p:sldId id="652" r:id="rId25"/>
    <p:sldId id="661" r:id="rId26"/>
    <p:sldId id="659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90" r:id="rId44"/>
    <p:sldId id="682" r:id="rId45"/>
    <p:sldId id="693" r:id="rId46"/>
    <p:sldId id="692" r:id="rId47"/>
    <p:sldId id="68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17" autoAdjust="0"/>
    <p:restoredTop sz="99661" autoAdjust="0"/>
  </p:normalViewPr>
  <p:slideViewPr>
    <p:cSldViewPr snapToGrid="0" snapToObjects="1">
      <p:cViewPr>
        <p:scale>
          <a:sx n="150" d="100"/>
          <a:sy n="150" d="100"/>
        </p:scale>
        <p:origin x="93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17F-6B12-4A48-972C-6B6481592202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F300-9633-8144-9510-C9CD1CC6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20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3.emf"/><Relationship Id="rId5" Type="http://schemas.openxmlformats.org/officeDocument/2006/relationships/image" Target="../media/image20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53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47.emf"/><Relationship Id="rId6" Type="http://schemas.openxmlformats.org/officeDocument/2006/relationships/image" Target="../media/image44.emf"/><Relationship Id="rId7" Type="http://schemas.openxmlformats.org/officeDocument/2006/relationships/image" Target="../media/image61.emf"/><Relationship Id="rId8" Type="http://schemas.openxmlformats.org/officeDocument/2006/relationships/image" Target="../media/image20.emf"/><Relationship Id="rId9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000" y="1080000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Tutorial on Quanty</a:t>
            </a:r>
            <a:endParaRPr lang="en-US" sz="2400" dirty="0"/>
          </a:p>
          <a:p>
            <a:pPr algn="ctr"/>
            <a:r>
              <a:rPr lang="en-US" sz="2400" dirty="0" smtClean="0"/>
              <a:t>Second quantization and Green’s functions </a:t>
            </a:r>
            <a:endParaRPr lang="en-US" sz="2400" baseline="-250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2000" y="3321141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Maurits W. Haverkort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Institute for theoretical physics </a:t>
            </a:r>
            <a:r>
              <a:rPr lang="mr-IN" i="1" dirty="0" smtClean="0">
                <a:solidFill>
                  <a:schemeClr val="tx2"/>
                </a:solidFill>
              </a:rPr>
              <a:t>–</a:t>
            </a:r>
            <a:r>
              <a:rPr lang="en-US" i="1" dirty="0" smtClean="0">
                <a:solidFill>
                  <a:schemeClr val="tx2"/>
                </a:solidFill>
              </a:rPr>
              <a:t> Heidelberg University</a:t>
            </a:r>
          </a:p>
          <a:p>
            <a:pPr algn="ctr"/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2"/>
                </a:solidFill>
              </a:rPr>
              <a:t>M.W.Haverkort@thphys.uni-heidelberg.de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00" y="4687935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03402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184 756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3118" y="44255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</a:p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91267" y="2970395"/>
            <a:ext cx="1117600" cy="8565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17800" y="2484907"/>
            <a:ext cx="220133" cy="8565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80733" y="2637307"/>
            <a:ext cx="711199" cy="8565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10973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1192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184 756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2 704 156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3118" y="44255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</a:p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43118" y="47965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</a:p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9685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2913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184 756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2 704 156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40 116 600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3118" y="44255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</a:p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43118" y="47965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</a:p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43118" y="51676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28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12534" y="3398664"/>
            <a:ext cx="1117600" cy="8565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85067" y="3048000"/>
            <a:ext cx="745067" cy="931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03600" y="2816314"/>
            <a:ext cx="482601" cy="931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79797" y="2875577"/>
            <a:ext cx="482601" cy="93133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368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HubbardModel_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69911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184 756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2 704 156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40 116 600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601 080 390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3118" y="44255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</a:p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43118" y="47965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</a:p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43118" y="51676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28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43118" y="55386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38630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HubbardModel_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93055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184 756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2 704 156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40 116 600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601 080 390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9 075 135 300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3118" y="44255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</a:p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43118" y="47965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</a:p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43118" y="51676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28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43118" y="55386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43118" y="590973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36</a:t>
            </a:r>
          </a:p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33505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59194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2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9170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54646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12786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4 426 165 368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0887" y="368740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64</a:t>
            </a:r>
          </a:p>
          <a:p>
            <a:pPr algn="ctr"/>
            <a:r>
              <a:rPr lang="en-US" sz="1000" dirty="0" smtClean="0"/>
              <a:t>56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78906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4 426 165 368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1 646 492 110 120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0887" y="368740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64</a:t>
            </a:r>
          </a:p>
          <a:p>
            <a:pPr algn="ctr"/>
            <a:r>
              <a:rPr lang="en-US" sz="1000" dirty="0" smtClean="0"/>
              <a:t>56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0887" y="405977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80</a:t>
            </a:r>
          </a:p>
          <a:p>
            <a:pPr algn="ctr"/>
            <a:r>
              <a:rPr lang="en-US" sz="1000" dirty="0" smtClean="0"/>
              <a:t>70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 mechanics for solids / molecules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2000" y="1054069"/>
            <a:ext cx="7920000" cy="1358931"/>
          </a:xfrm>
          <a:prstGeom prst="roundRect">
            <a:avLst>
              <a:gd name="adj" fmla="val 1693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Why do we use mean-field approximations like </a:t>
            </a:r>
            <a:r>
              <a:rPr lang="en-US" sz="2000" dirty="0" err="1" smtClean="0">
                <a:solidFill>
                  <a:schemeClr val="tx1"/>
                </a:solidFill>
              </a:rPr>
              <a:t>Hartree-Fock</a:t>
            </a:r>
            <a:r>
              <a:rPr lang="en-US" sz="2000" dirty="0" smtClean="0">
                <a:solidFill>
                  <a:schemeClr val="tx1"/>
                </a:solidFill>
              </a:rPr>
              <a:t> and Density Functional Theory (in the local density approximation) and why do we not just solve Schrödinger's equation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41600"/>
            <a:ext cx="7200900" cy="457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0" y="4152900"/>
            <a:ext cx="7975600" cy="12954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2000" y="3594038"/>
            <a:ext cx="937400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with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04603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4 426 165 368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1 646 492 110 120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624 668 654 531 480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0887" y="368740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64</a:t>
            </a:r>
          </a:p>
          <a:p>
            <a:pPr algn="ctr"/>
            <a:r>
              <a:rPr lang="en-US" sz="1000" dirty="0" smtClean="0"/>
              <a:t>56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0887" y="405977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80</a:t>
            </a:r>
          </a:p>
          <a:p>
            <a:pPr algn="ctr"/>
            <a:r>
              <a:rPr lang="en-US" sz="1000" dirty="0" smtClean="0"/>
              <a:t>70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60887" y="443214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96</a:t>
            </a:r>
          </a:p>
          <a:p>
            <a:pPr algn="ctr"/>
            <a:r>
              <a:rPr lang="en-US" sz="1000" dirty="0" smtClean="0"/>
              <a:t>84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06681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4 426 165 368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1 646 492 110 120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624 668 654 531 480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240 260 199 935 164 200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0887" y="368740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64</a:t>
            </a:r>
          </a:p>
          <a:p>
            <a:pPr algn="ctr"/>
            <a:r>
              <a:rPr lang="en-US" sz="1000" dirty="0" smtClean="0"/>
              <a:t>56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0887" y="405977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80</a:t>
            </a:r>
          </a:p>
          <a:p>
            <a:pPr algn="ctr"/>
            <a:r>
              <a:rPr lang="en-US" sz="1000" dirty="0" smtClean="0"/>
              <a:t>70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60887" y="443214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96</a:t>
            </a:r>
          </a:p>
          <a:p>
            <a:pPr algn="ctr"/>
            <a:r>
              <a:rPr lang="en-US" sz="1000" dirty="0" smtClean="0"/>
              <a:t>84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28388" y="4804516"/>
            <a:ext cx="379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112</a:t>
            </a:r>
          </a:p>
          <a:p>
            <a:pPr algn="ctr"/>
            <a:r>
              <a:rPr lang="en-US" sz="1000" dirty="0" smtClean="0"/>
              <a:t>98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1" y="1094123"/>
            <a:ext cx="4509870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3957295" y="1887875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unit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4413329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060757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5580031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90889"/>
              </p:ext>
            </p:extLst>
          </p:nvPr>
        </p:nvGraphicFramePr>
        <p:xfrm>
          <a:off x="4053774" y="2557603"/>
          <a:ext cx="4442181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59"/>
                <a:gridCol w="677334"/>
                <a:gridCol w="516466"/>
                <a:gridCol w="127000"/>
                <a:gridCol w="423334"/>
                <a:gridCol w="23660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35 960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12 271 512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4 426 165 368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1 646 492 110 120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624 668 654 531 480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240 260 199 935 164 200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0887" y="25702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1912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2827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46566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19120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42827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47209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0887" y="294265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32</a:t>
            </a:r>
          </a:p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0887" y="33150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48</a:t>
            </a:r>
          </a:p>
          <a:p>
            <a:pPr algn="ctr"/>
            <a:r>
              <a:rPr lang="en-US" sz="1000" dirty="0" smtClean="0"/>
              <a:t>42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60887" y="368740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64</a:t>
            </a:r>
          </a:p>
          <a:p>
            <a:pPr algn="ctr"/>
            <a:r>
              <a:rPr lang="en-US" sz="1000" dirty="0" smtClean="0"/>
              <a:t>56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0887" y="405977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80</a:t>
            </a:r>
          </a:p>
          <a:p>
            <a:pPr algn="ctr"/>
            <a:r>
              <a:rPr lang="en-US" sz="1000" dirty="0" smtClean="0"/>
              <a:t>70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60887" y="443214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96</a:t>
            </a:r>
          </a:p>
          <a:p>
            <a:pPr algn="ctr"/>
            <a:r>
              <a:rPr lang="en-US" sz="1000" dirty="0" smtClean="0"/>
              <a:t>84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28388" y="4804516"/>
            <a:ext cx="379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112</a:t>
            </a:r>
          </a:p>
          <a:p>
            <a:pPr algn="ctr"/>
            <a:r>
              <a:rPr lang="en-US" sz="1000" dirty="0" smtClean="0"/>
              <a:t>98</a:t>
            </a:r>
            <a:endParaRPr lang="en-US" sz="1000" dirty="0"/>
          </a:p>
        </p:txBody>
      </p:sp>
      <p:pic>
        <p:nvPicPr>
          <p:cNvPr id="33" name="Picture 32" descr="Screen Shot 2014-06-25 at 21.30.38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6"/>
          <a:stretch/>
        </p:blipFill>
        <p:spPr>
          <a:xfrm>
            <a:off x="286794" y="1094122"/>
            <a:ext cx="3667139" cy="3451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1068" y="1236133"/>
            <a:ext cx="2586744" cy="795867"/>
            <a:chOff x="6141068" y="1236133"/>
            <a:chExt cx="2586744" cy="795867"/>
          </a:xfrm>
        </p:grpSpPr>
        <p:sp>
          <p:nvSpPr>
            <p:cNvPr id="16" name="Oval 15"/>
            <p:cNvSpPr/>
            <p:nvPr/>
          </p:nvSpPr>
          <p:spPr>
            <a:xfrm>
              <a:off x="6141068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3121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25174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227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9280" y="12361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93468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735521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77574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9627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61680" y="13885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45868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87921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29974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027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214080" y="15409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98268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040321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482374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924427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66480" y="1693333"/>
              <a:ext cx="361332" cy="33866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12001" y="4834467"/>
            <a:ext cx="3265732" cy="1534389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Ni </a:t>
            </a:r>
            <a:r>
              <a:rPr lang="en-US" sz="2000" i="1" dirty="0" smtClean="0">
                <a:solidFill>
                  <a:schemeClr val="tx1"/>
                </a:solidFill>
              </a:rPr>
              <a:t>3d</a:t>
            </a:r>
            <a:r>
              <a:rPr lang="en-US" sz="2000" dirty="0" smtClean="0">
                <a:solidFill>
                  <a:schemeClr val="tx1"/>
                </a:solidFill>
              </a:rPr>
              <a:t> and O </a:t>
            </a:r>
            <a:r>
              <a:rPr lang="en-US" sz="2000" i="1" dirty="0" smtClean="0">
                <a:solidFill>
                  <a:schemeClr val="tx1"/>
                </a:solidFill>
              </a:rPr>
              <a:t>2p</a:t>
            </a:r>
            <a:r>
              <a:rPr lang="en-US" sz="2000" dirty="0" smtClean="0">
                <a:solidFill>
                  <a:schemeClr val="tx1"/>
                </a:solidFill>
              </a:rPr>
              <a:t> per unit 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LDA level </a:t>
            </a:r>
            <a:r>
              <a:rPr lang="en-US" sz="2000" dirty="0" err="1" smtClean="0">
                <a:solidFill>
                  <a:schemeClr val="tx1"/>
                </a:solidFill>
              </a:rPr>
              <a:t>NiO</a:t>
            </a:r>
            <a:r>
              <a:rPr lang="en-US" sz="2000" dirty="0" smtClean="0">
                <a:solidFill>
                  <a:schemeClr val="tx1"/>
                </a:solidFill>
              </a:rPr>
              <a:t> is metallic (in reality a good insulator)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to do….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2000" y="1054069"/>
            <a:ext cx="7920000" cy="914431"/>
          </a:xfrm>
          <a:prstGeom prst="roundRect">
            <a:avLst>
              <a:gd name="adj" fmla="val 1693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If you want / need to keep all correlations and have a solid, …. You’re basically still screwed.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000" y="2095500"/>
            <a:ext cx="7920000" cy="2044731"/>
          </a:xfrm>
          <a:prstGeom prst="roundRect">
            <a:avLst>
              <a:gd name="adj" fmla="val 611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Here, start the approximations from the other side.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Include all correlations, but approximate the periodicity of the crystal.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Good for local properties in insulators.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Magnetic susceptibility, Orbital occupation, Valence, Excitonic spectra.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000" y="5248101"/>
            <a:ext cx="7920000" cy="1219200"/>
          </a:xfrm>
          <a:prstGeom prst="roundRect">
            <a:avLst>
              <a:gd name="adj" fmla="val 117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Beyond, … large research field with many achievements I do not talk about today.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Green’s functions, self energy + approximations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000" y="4285902"/>
            <a:ext cx="7920000" cy="819498"/>
          </a:xfrm>
          <a:prstGeom prst="roundRect">
            <a:avLst>
              <a:gd name="adj" fmla="val 117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Start simple and introduce a language needed for discussing correlated materials: orbital – Slater determinant, valence fluctuations, </a:t>
            </a:r>
            <a:r>
              <a:rPr lang="en-US" sz="2000" dirty="0" err="1" smtClean="0">
                <a:solidFill>
                  <a:schemeClr val="tx1"/>
                </a:solidFill>
              </a:rPr>
              <a:t>multiplet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2000" y="1054069"/>
            <a:ext cx="7920000" cy="1358931"/>
          </a:xfrm>
          <a:prstGeom prst="roundRect">
            <a:avLst>
              <a:gd name="adj" fmla="val 1693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Many possible models,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000" y="2705069"/>
            <a:ext cx="7920000" cy="1358931"/>
          </a:xfrm>
          <a:prstGeom prst="roundRect">
            <a:avLst>
              <a:gd name="adj" fmla="val 1693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Many possible types of spectroscopy, response functions, properties to calculate, some work in a specific model, some don’t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000" y="4356069"/>
            <a:ext cx="7920000" cy="1358931"/>
          </a:xfrm>
          <a:prstGeom prst="roundRect">
            <a:avLst>
              <a:gd name="adj" fmla="val 1693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Implement a script language that solves quantum many body problems using the best of quantum physics and quantum chemistry that allows you to define different models and calculate spectra</a:t>
            </a:r>
          </a:p>
        </p:txBody>
      </p:sp>
    </p:spTree>
    <p:extLst>
      <p:ext uri="{BB962C8B-B14F-4D97-AF65-F5344CB8AC3E}">
        <p14:creationId xmlns:p14="http://schemas.microsoft.com/office/powerpoint/2010/main" val="39898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66900" y="3611700"/>
            <a:ext cx="4125543" cy="142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58436" y="3611700"/>
            <a:ext cx="2876635" cy="1422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0" y="2117000"/>
            <a:ext cx="7200900" cy="4572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611700"/>
            <a:ext cx="8343900" cy="1422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29500" y="2915474"/>
            <a:ext cx="937400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with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21" name="Rounded Rectangle 20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566900" y="5147600"/>
            <a:ext cx="827033" cy="727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87" y="5304245"/>
            <a:ext cx="520700" cy="3937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37863" y="5147600"/>
            <a:ext cx="827033" cy="727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51" y="5304245"/>
            <a:ext cx="533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9500" y="1181038"/>
            <a:ext cx="1631100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H atom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6" y="4508010"/>
            <a:ext cx="6489700" cy="6350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995181"/>
            <a:ext cx="2413000" cy="1117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6" y="3275399"/>
            <a:ext cx="4140200" cy="9525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9500" y="1181038"/>
            <a:ext cx="1631100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He atom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629499" y="2016501"/>
            <a:ext cx="3775925" cy="1056760"/>
          </a:xfrm>
          <a:prstGeom prst="roundRect">
            <a:avLst>
              <a:gd name="adj" fmla="val 13006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Assume orbitals have similar structure as H orbitals and take as an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the state: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0" y="3294415"/>
            <a:ext cx="5067300" cy="571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06" y="4628024"/>
            <a:ext cx="5511800" cy="6223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067156" y="4007681"/>
            <a:ext cx="815550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with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0207" y="5456613"/>
            <a:ext cx="5327637" cy="558862"/>
            <a:chOff x="1100207" y="4986213"/>
            <a:chExt cx="5327637" cy="558862"/>
          </a:xfrm>
        </p:grpSpPr>
        <p:sp>
          <p:nvSpPr>
            <p:cNvPr id="26" name="Rounded Rectangle 25"/>
            <p:cNvSpPr/>
            <p:nvPr/>
          </p:nvSpPr>
          <p:spPr>
            <a:xfrm>
              <a:off x="1100207" y="4986213"/>
              <a:ext cx="5327637" cy="558862"/>
            </a:xfrm>
            <a:prstGeom prst="roundRect">
              <a:avLst>
                <a:gd name="adj" fmla="val 27842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And optimize			  to find lowest energy	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17" y="5078865"/>
              <a:ext cx="804083" cy="356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6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9499" y="118103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One problem:  4 solutions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3126461"/>
            <a:ext cx="2768600" cy="571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4085940"/>
            <a:ext cx="27686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2166982"/>
            <a:ext cx="2768600" cy="571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045420"/>
            <a:ext cx="2768600" cy="57150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995821" y="5616920"/>
            <a:ext cx="4238122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They are all orthogonal to each other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38606" y="3281126"/>
            <a:ext cx="3893394" cy="1806253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Pauli: postulate: no math reason, but new physics: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electrons can not be in the same spin-orbital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OrbK0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4"/>
          <a:stretch/>
        </p:blipFill>
        <p:spPr>
          <a:xfrm>
            <a:off x="612000" y="1525778"/>
            <a:ext cx="1087509" cy="1244600"/>
          </a:xfrm>
          <a:prstGeom prst="rect">
            <a:avLst/>
          </a:prstGeom>
        </p:spPr>
      </p:pic>
      <p:pic>
        <p:nvPicPr>
          <p:cNvPr id="12" name="Picture 11" descr="plOrbK1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4"/>
          <a:stretch/>
        </p:blipFill>
        <p:spPr>
          <a:xfrm>
            <a:off x="612000" y="2762319"/>
            <a:ext cx="1087509" cy="1244600"/>
          </a:xfrm>
          <a:prstGeom prst="rect">
            <a:avLst/>
          </a:prstGeom>
        </p:spPr>
      </p:pic>
      <p:pic>
        <p:nvPicPr>
          <p:cNvPr id="13" name="Picture 12" descr="plOrbK1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4"/>
          <a:stretch/>
        </p:blipFill>
        <p:spPr>
          <a:xfrm>
            <a:off x="612000" y="3998860"/>
            <a:ext cx="1087509" cy="1244600"/>
          </a:xfrm>
          <a:prstGeom prst="rect">
            <a:avLst/>
          </a:prstGeom>
        </p:spPr>
      </p:pic>
      <p:pic>
        <p:nvPicPr>
          <p:cNvPr id="14" name="Picture 13" descr="plOrbK13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4"/>
          <a:stretch/>
        </p:blipFill>
        <p:spPr>
          <a:xfrm>
            <a:off x="612000" y="5235400"/>
            <a:ext cx="1087509" cy="1244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 mechanics in matrix formalism – 1 electron</a:t>
            </a:r>
            <a:endParaRPr lang="en-US" sz="24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612000" y="1054070"/>
            <a:ext cx="3435756" cy="471708"/>
          </a:xfrm>
          <a:prstGeom prst="roundRect">
            <a:avLst>
              <a:gd name="adj" fmla="val 2666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Define a basis of spin-orbitals 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845704" y="1265288"/>
            <a:ext cx="6850764" cy="5070162"/>
            <a:chOff x="1845704" y="1265288"/>
            <a:chExt cx="6850764" cy="5070162"/>
          </a:xfrm>
        </p:grpSpPr>
        <p:sp>
          <p:nvSpPr>
            <p:cNvPr id="49" name="TextBox 48"/>
            <p:cNvSpPr txBox="1"/>
            <p:nvPr/>
          </p:nvSpPr>
          <p:spPr>
            <a:xfrm>
              <a:off x="2010173" y="1265288"/>
              <a:ext cx="10115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0" baseline="-25000" dirty="0" err="1" smtClean="0"/>
                <a:t>s</a:t>
              </a:r>
              <a:endParaRPr lang="en-US" sz="8000" baseline="-250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845704" y="1717641"/>
              <a:ext cx="6850764" cy="4617809"/>
              <a:chOff x="1845704" y="1717641"/>
              <a:chExt cx="6850764" cy="461780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845704" y="2762319"/>
                <a:ext cx="5088805" cy="80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45704" y="4002889"/>
                <a:ext cx="5088805" cy="40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845704" y="5235400"/>
                <a:ext cx="508880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2559" y="1717641"/>
                <a:ext cx="0" cy="46018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93209" y="1717641"/>
                <a:ext cx="0" cy="46018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663859" y="1733629"/>
                <a:ext cx="0" cy="46018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3195736" y="2479009"/>
                <a:ext cx="110335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i="1" dirty="0" err="1" smtClean="0">
                    <a:latin typeface="Symbol" charset="2"/>
                    <a:cs typeface="Symbol" charset="2"/>
                  </a:rPr>
                  <a:t>e</a:t>
                </a:r>
                <a:r>
                  <a:rPr lang="en-US" sz="8000" baseline="-25000" dirty="0" err="1" smtClean="0"/>
                  <a:t>p</a:t>
                </a:r>
                <a:endParaRPr lang="en-US" sz="8000" baseline="-25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73138" y="3692730"/>
                <a:ext cx="110335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i="1" dirty="0" err="1" smtClean="0">
                    <a:latin typeface="Symbol" charset="2"/>
                    <a:cs typeface="Symbol" charset="2"/>
                  </a:rPr>
                  <a:t>e</a:t>
                </a:r>
                <a:r>
                  <a:rPr lang="en-US" sz="8000" baseline="-25000" dirty="0" err="1" smtClean="0"/>
                  <a:t>p</a:t>
                </a:r>
                <a:endParaRPr lang="en-US" sz="8000" baseline="-25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750540" y="4906451"/>
                <a:ext cx="110335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i="1" dirty="0" err="1" smtClean="0">
                    <a:latin typeface="Symbol" charset="2"/>
                    <a:cs typeface="Symbol" charset="2"/>
                  </a:rPr>
                  <a:t>e</a:t>
                </a:r>
                <a:r>
                  <a:rPr lang="en-US" sz="8000" baseline="-25000" dirty="0" err="1" smtClean="0"/>
                  <a:t>p</a:t>
                </a:r>
                <a:endParaRPr lang="en-US" sz="8000" baseline="-250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641670" y="1962167"/>
                <a:ext cx="4054798" cy="471708"/>
              </a:xfrm>
              <a:prstGeom prst="roundRect">
                <a:avLst>
                  <a:gd name="adj" fmla="val 26669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Hamiltonian is a matrix on this basis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2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9499" y="118103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One problem:  4 solutions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3126461"/>
            <a:ext cx="2768600" cy="571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4085940"/>
            <a:ext cx="2768600" cy="57150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995821" y="5616920"/>
            <a:ext cx="4238122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They are all orthogonal to each other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38606" y="3281126"/>
            <a:ext cx="3893394" cy="1806253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Pauli: postulate: no math reason, but new physics: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electrons can not be in the same spin-orbital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2030" y="4759630"/>
            <a:ext cx="3893394" cy="712658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Oh Oh still two states left …. Eh ….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38606" y="5181457"/>
            <a:ext cx="3893394" cy="1184585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Must hold for any basis, see what happens when rotating the spin quantization axis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394799"/>
            <a:ext cx="39878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57375"/>
            <a:ext cx="39878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3" y="3235206"/>
            <a:ext cx="2819400" cy="571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7" y="3146589"/>
            <a:ext cx="5588000" cy="825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37" y="4228502"/>
            <a:ext cx="5435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394799"/>
            <a:ext cx="39878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57375"/>
            <a:ext cx="3987800" cy="596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5" y="3030120"/>
            <a:ext cx="4127500" cy="1104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00" y="3235206"/>
            <a:ext cx="3479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499" y="118103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wavefunction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4638606" y="2883244"/>
            <a:ext cx="3893394" cy="1318971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electrons can not be in the same spin-orbital for any basis (anti-symmetrize)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425705"/>
            <a:ext cx="7747000" cy="2387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29499" y="2883243"/>
            <a:ext cx="3893394" cy="1318971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Pauli: postulate: no math reason, but new physics: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4425705"/>
            <a:ext cx="7721600" cy="2387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499" y="118103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wavefunction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4638606" y="2883244"/>
            <a:ext cx="3893394" cy="1318971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electrons can not be in the same spin-orbital for any basis (anti-symmetrize)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499" y="2883243"/>
            <a:ext cx="3893394" cy="1318971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Pauli: postulate: no math reason, but new physics: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38606" y="2853567"/>
            <a:ext cx="3893394" cy="752100"/>
            <a:chOff x="4638606" y="2853567"/>
            <a:chExt cx="3893394" cy="752100"/>
          </a:xfrm>
        </p:grpSpPr>
        <p:sp>
          <p:nvSpPr>
            <p:cNvPr id="15" name="Rounded Rectangle 14"/>
            <p:cNvSpPr/>
            <p:nvPr/>
          </p:nvSpPr>
          <p:spPr>
            <a:xfrm>
              <a:off x="4638606" y="2853567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Single Slater determinant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904792"/>
              <a:ext cx="2222500" cy="368300"/>
            </a:xfrm>
            <a:prstGeom prst="rect">
              <a:avLst/>
            </a:prstGeom>
          </p:spPr>
        </p:pic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" y="4425705"/>
            <a:ext cx="7721600" cy="2387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38606" y="1066769"/>
            <a:ext cx="3893394" cy="752100"/>
            <a:chOff x="4638606" y="1066769"/>
            <a:chExt cx="3893394" cy="752100"/>
          </a:xfrm>
        </p:grpSpPr>
        <p:sp>
          <p:nvSpPr>
            <p:cNvPr id="17" name="Rounded Rectangle 16"/>
            <p:cNvSpPr/>
            <p:nvPr/>
          </p:nvSpPr>
          <p:spPr>
            <a:xfrm>
              <a:off x="4638606" y="1066769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1102138"/>
              <a:ext cx="2247900" cy="3683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499" y="118103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wavefunction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38606" y="1959812"/>
            <a:ext cx="3893394" cy="752100"/>
            <a:chOff x="4638606" y="1959812"/>
            <a:chExt cx="3893394" cy="752100"/>
          </a:xfrm>
        </p:grpSpPr>
        <p:sp>
          <p:nvSpPr>
            <p:cNvPr id="25" name="Rounded Rectangle 24"/>
            <p:cNvSpPr/>
            <p:nvPr/>
          </p:nvSpPr>
          <p:spPr>
            <a:xfrm>
              <a:off x="4638606" y="1959812"/>
              <a:ext cx="3893394" cy="752100"/>
            </a:xfrm>
            <a:prstGeom prst="roundRect">
              <a:avLst>
                <a:gd name="adj" fmla="val 1329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96" y="2026541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943" y="2452732"/>
              <a:ext cx="177800" cy="16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6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499" y="1086958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Li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wavefunction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309"/>
            <a:ext cx="9144000" cy="5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499" y="1085470"/>
            <a:ext cx="3775925" cy="558862"/>
          </a:xfrm>
          <a:prstGeom prst="roundRect">
            <a:avLst>
              <a:gd name="adj" fmla="val 2784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Ne </a:t>
            </a:r>
            <a:r>
              <a:rPr lang="en-US" sz="2000" dirty="0" err="1" smtClean="0">
                <a:solidFill>
                  <a:schemeClr val="tx1"/>
                </a:solidFill>
              </a:rPr>
              <a:t>ansatz</a:t>
            </a:r>
            <a:r>
              <a:rPr lang="en-US" sz="2000" dirty="0" smtClean="0">
                <a:solidFill>
                  <a:schemeClr val="tx1"/>
                </a:solidFill>
              </a:rPr>
              <a:t> wave function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188"/>
            <a:ext cx="4181168" cy="50548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38606" y="3237148"/>
            <a:ext cx="3893394" cy="1184585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practical, need a different notation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" y="2519307"/>
            <a:ext cx="30607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" y="1226120"/>
            <a:ext cx="7810500" cy="1028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83" y="5977557"/>
            <a:ext cx="3149600" cy="5715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83" y="4254781"/>
            <a:ext cx="3873500" cy="622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83" y="5141568"/>
            <a:ext cx="2679700" cy="5715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994"/>
            <a:ext cx="9055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409716"/>
            <a:ext cx="31496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158254"/>
            <a:ext cx="4216400" cy="698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26756"/>
            <a:ext cx="3009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 mechanics in matrix formalism – multi electron</a:t>
            </a:r>
            <a:endParaRPr lang="en-US" sz="24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611999" y="1054070"/>
            <a:ext cx="6241895" cy="471708"/>
          </a:xfrm>
          <a:prstGeom prst="roundRect">
            <a:avLst>
              <a:gd name="adj" fmla="val 2666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Define a basis of many electron wave-functions (states) 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98087" y="1748796"/>
            <a:ext cx="457046" cy="1467466"/>
            <a:chOff x="598087" y="1748796"/>
            <a:chExt cx="457046" cy="1467466"/>
          </a:xfrm>
        </p:grpSpPr>
        <p:pic>
          <p:nvPicPr>
            <p:cNvPr id="12" name="Picture 11" descr="plOrbK11.eps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4"/>
            <a:stretch/>
          </p:blipFill>
          <p:spPr>
            <a:xfrm>
              <a:off x="598087" y="2063596"/>
              <a:ext cx="457046" cy="523066"/>
            </a:xfrm>
            <a:prstGeom prst="rect">
              <a:avLst/>
            </a:prstGeom>
          </p:spPr>
        </p:pic>
        <p:pic>
          <p:nvPicPr>
            <p:cNvPr id="13" name="Picture 12" descr="plOrbK12.eps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4"/>
            <a:stretch/>
          </p:blipFill>
          <p:spPr>
            <a:xfrm>
              <a:off x="598087" y="2378396"/>
              <a:ext cx="457046" cy="523066"/>
            </a:xfrm>
            <a:prstGeom prst="rect">
              <a:avLst/>
            </a:prstGeom>
          </p:spPr>
        </p:pic>
        <p:pic>
          <p:nvPicPr>
            <p:cNvPr id="14" name="Picture 13" descr="plOrbK13.eps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4"/>
            <a:stretch/>
          </p:blipFill>
          <p:spPr>
            <a:xfrm>
              <a:off x="598087" y="2693196"/>
              <a:ext cx="457046" cy="523066"/>
            </a:xfrm>
            <a:prstGeom prst="rect">
              <a:avLst/>
            </a:prstGeom>
          </p:spPr>
        </p:pic>
        <p:pic>
          <p:nvPicPr>
            <p:cNvPr id="21" name="Picture 20" descr="plOrbK01.eps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4"/>
            <a:stretch/>
          </p:blipFill>
          <p:spPr>
            <a:xfrm>
              <a:off x="598087" y="1748796"/>
              <a:ext cx="457046" cy="523066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598087" y="3007996"/>
            <a:ext cx="787321" cy="2104618"/>
            <a:chOff x="598087" y="3007996"/>
            <a:chExt cx="787321" cy="2104618"/>
          </a:xfrm>
        </p:grpSpPr>
        <p:grpSp>
          <p:nvGrpSpPr>
            <p:cNvPr id="4" name="Group 3"/>
            <p:cNvGrpSpPr/>
            <p:nvPr/>
          </p:nvGrpSpPr>
          <p:grpSpPr>
            <a:xfrm>
              <a:off x="598087" y="3645148"/>
              <a:ext cx="787321" cy="523066"/>
              <a:chOff x="205601" y="4119636"/>
              <a:chExt cx="787321" cy="523066"/>
            </a:xfrm>
          </p:grpSpPr>
          <p:pic>
            <p:nvPicPr>
              <p:cNvPr id="27" name="Picture 26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4119636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28" name="Picture 27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4119636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98087" y="3322796"/>
              <a:ext cx="787321" cy="530618"/>
              <a:chOff x="205601" y="3533363"/>
              <a:chExt cx="787321" cy="530618"/>
            </a:xfrm>
          </p:grpSpPr>
          <p:pic>
            <p:nvPicPr>
              <p:cNvPr id="26" name="Picture 25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3533363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29" name="Picture 28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3540915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598087" y="3007996"/>
              <a:ext cx="787321" cy="523066"/>
              <a:chOff x="205601" y="2956941"/>
              <a:chExt cx="787321" cy="523066"/>
            </a:xfrm>
          </p:grpSpPr>
          <p:pic>
            <p:nvPicPr>
              <p:cNvPr id="24" name="Picture 23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2956941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31" name="Picture 30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2956941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98087" y="3959948"/>
              <a:ext cx="787321" cy="523066"/>
              <a:chOff x="205601" y="4595241"/>
              <a:chExt cx="787321" cy="523066"/>
            </a:xfrm>
          </p:grpSpPr>
          <p:pic>
            <p:nvPicPr>
              <p:cNvPr id="32" name="Picture 31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4595241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37" name="Picture 36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4595241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98087" y="4274748"/>
              <a:ext cx="787321" cy="523066"/>
              <a:chOff x="205601" y="5016169"/>
              <a:chExt cx="787321" cy="523066"/>
            </a:xfrm>
          </p:grpSpPr>
          <p:pic>
            <p:nvPicPr>
              <p:cNvPr id="35" name="Picture 34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5016169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40" name="Picture 39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5016169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98087" y="4589548"/>
              <a:ext cx="787321" cy="523066"/>
              <a:chOff x="205601" y="5439565"/>
              <a:chExt cx="787321" cy="523066"/>
            </a:xfrm>
          </p:grpSpPr>
          <p:pic>
            <p:nvPicPr>
              <p:cNvPr id="41" name="Picture 40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5601" y="5439565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42" name="Picture 41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535876" y="5439565"/>
                <a:ext cx="457046" cy="523066"/>
              </a:xfrm>
              <a:prstGeom prst="rect">
                <a:avLst/>
              </a:prstGeom>
            </p:spPr>
          </p:pic>
        </p:grpSp>
      </p:grpSp>
      <p:grpSp>
        <p:nvGrpSpPr>
          <p:cNvPr id="143" name="Group 142"/>
          <p:cNvGrpSpPr/>
          <p:nvPr/>
        </p:nvGrpSpPr>
        <p:grpSpPr>
          <a:xfrm>
            <a:off x="598087" y="4904348"/>
            <a:ext cx="1102345" cy="1478792"/>
            <a:chOff x="598087" y="4904348"/>
            <a:chExt cx="1102345" cy="1478792"/>
          </a:xfrm>
        </p:grpSpPr>
        <p:grpSp>
          <p:nvGrpSpPr>
            <p:cNvPr id="10" name="Group 9"/>
            <p:cNvGrpSpPr/>
            <p:nvPr/>
          </p:nvGrpSpPr>
          <p:grpSpPr>
            <a:xfrm>
              <a:off x="598087" y="4904348"/>
              <a:ext cx="1101171" cy="523066"/>
              <a:chOff x="1752224" y="3431197"/>
              <a:chExt cx="1101171" cy="523066"/>
            </a:xfrm>
          </p:grpSpPr>
          <p:pic>
            <p:nvPicPr>
              <p:cNvPr id="58" name="Picture 57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1752224" y="3431197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59" name="Picture 58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82499" y="3431197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60" name="Picture 59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396349" y="3431197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98087" y="5219148"/>
              <a:ext cx="1101171" cy="526842"/>
              <a:chOff x="1752224" y="4121852"/>
              <a:chExt cx="1101171" cy="526842"/>
            </a:xfrm>
          </p:grpSpPr>
          <p:pic>
            <p:nvPicPr>
              <p:cNvPr id="44" name="Picture 43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1752224" y="4125628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45" name="Picture 44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82499" y="4125628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61" name="Picture 60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396349" y="4121852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98087" y="5537724"/>
              <a:ext cx="1102345" cy="530618"/>
              <a:chOff x="1751050" y="4641142"/>
              <a:chExt cx="1102345" cy="530618"/>
            </a:xfrm>
          </p:grpSpPr>
          <p:pic>
            <p:nvPicPr>
              <p:cNvPr id="47" name="Picture 46" descr="plOrbK01.eps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1751050" y="4641142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48" name="Picture 47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81325" y="4648694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62" name="Picture 61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396349" y="4648694"/>
                <a:ext cx="457046" cy="523066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98087" y="5860074"/>
              <a:ext cx="1102345" cy="523066"/>
              <a:chOff x="1751050" y="5447324"/>
              <a:chExt cx="1102345" cy="523066"/>
            </a:xfrm>
          </p:grpSpPr>
          <p:pic>
            <p:nvPicPr>
              <p:cNvPr id="54" name="Picture 53" descr="plOrbK11.eps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1751050" y="5447324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55" name="Picture 54" descr="plOrbK12.eps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081325" y="5447324"/>
                <a:ext cx="457046" cy="523066"/>
              </a:xfrm>
              <a:prstGeom prst="rect">
                <a:avLst/>
              </a:prstGeom>
            </p:spPr>
          </p:pic>
          <p:pic>
            <p:nvPicPr>
              <p:cNvPr id="63" name="Picture 62" descr="plOrbK13.eps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214"/>
              <a:stretch/>
            </p:blipFill>
            <p:spPr>
              <a:xfrm>
                <a:off x="2396349" y="5447324"/>
                <a:ext cx="457046" cy="523066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1765089" y="1525778"/>
            <a:ext cx="7212687" cy="4954222"/>
            <a:chOff x="1765089" y="1525778"/>
            <a:chExt cx="7212687" cy="4954222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2216216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667343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118470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569597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20724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71851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922978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374105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825232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276359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27486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178613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629740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080867" y="1525778"/>
              <a:ext cx="0" cy="495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65089" y="1822519"/>
              <a:ext cx="6766911" cy="8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5089" y="2146689"/>
              <a:ext cx="6766911" cy="4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5089" y="2786971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5089" y="3103082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5089" y="3419193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5089" y="3735304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65089" y="4051415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65089" y="4367526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65089" y="4683637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65089" y="4999748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65089" y="5315859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5089" y="5631970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65089" y="5948081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5089" y="2466830"/>
              <a:ext cx="6766911" cy="4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216216" y="1830578"/>
              <a:ext cx="45112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s</a:t>
              </a:r>
              <a:endParaRPr lang="en-US" sz="800" baseline="-25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22978" y="2901462"/>
              <a:ext cx="4054798" cy="471708"/>
            </a:xfrm>
            <a:prstGeom prst="roundRect">
              <a:avLst>
                <a:gd name="adj" fmla="val 26669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Hamiltonian is a matrix on this basis</a:t>
              </a:r>
            </a:p>
            <a:p>
              <a:pPr marL="342900" indent="-342900" algn="ctr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765089" y="6266421"/>
              <a:ext cx="67669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667343" y="2158778"/>
              <a:ext cx="45112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endParaRPr lang="en-US" sz="800" baseline="-250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118470" y="2473972"/>
              <a:ext cx="45112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endParaRPr lang="en-US" sz="800" baseline="-25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569597" y="2795030"/>
              <a:ext cx="45112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endParaRPr lang="en-US" sz="800" baseline="-25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20724" y="3081706"/>
              <a:ext cx="45112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s</a:t>
              </a:r>
              <a:r>
                <a:rPr lang="en-US" sz="800" dirty="0" err="1" smtClean="0"/>
                <a:t>+</a:t>
              </a:r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r>
                <a:rPr lang="en-US" sz="800" dirty="0" err="1" smtClean="0"/>
                <a:t>+U</a:t>
              </a:r>
              <a:r>
                <a:rPr lang="en-US" sz="800" baseline="-25000" dirty="0" err="1" smtClean="0"/>
                <a:t>sp</a:t>
              </a:r>
              <a:endParaRPr lang="en-US" sz="800" baseline="-250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71851" y="3358705"/>
              <a:ext cx="451127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s</a:t>
              </a:r>
              <a:r>
                <a:rPr lang="en-US" sz="800" dirty="0" err="1" smtClean="0"/>
                <a:t>+</a:t>
              </a:r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r>
                <a:rPr lang="en-US" sz="800" dirty="0" err="1"/>
                <a:t>+U</a:t>
              </a:r>
              <a:r>
                <a:rPr lang="en-US" sz="800" baseline="-25000" dirty="0" err="1"/>
                <a:t>sp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922978" y="3677390"/>
              <a:ext cx="451127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s</a:t>
              </a:r>
              <a:r>
                <a:rPr lang="en-US" sz="800" dirty="0" err="1" smtClean="0"/>
                <a:t>+</a:t>
              </a:r>
              <a:r>
                <a:rPr lang="en-US" sz="8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err="1" smtClean="0"/>
                <a:t>p</a:t>
              </a:r>
              <a:r>
                <a:rPr lang="en-US" sz="800" dirty="0" err="1"/>
                <a:t>+U</a:t>
              </a:r>
              <a:r>
                <a:rPr lang="en-US" sz="800" baseline="-25000" dirty="0" err="1"/>
                <a:t>sp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374105" y="3996017"/>
              <a:ext cx="451127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  <a:r>
                <a:rPr lang="en-US" sz="800" dirty="0"/>
                <a:t>+</a:t>
              </a:r>
              <a:r>
                <a:rPr lang="en-US" sz="800" dirty="0" smtClean="0"/>
                <a:t>U</a:t>
              </a:r>
              <a:r>
                <a:rPr lang="en-US" sz="800" baseline="-25000" dirty="0" smtClean="0"/>
                <a:t>pp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825232" y="4313081"/>
              <a:ext cx="451127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  <a:r>
                <a:rPr lang="en-US" sz="800" dirty="0"/>
                <a:t>+</a:t>
              </a:r>
              <a:r>
                <a:rPr lang="en-US" sz="800" dirty="0" smtClean="0"/>
                <a:t>U</a:t>
              </a:r>
              <a:r>
                <a:rPr lang="en-US" sz="800" baseline="-25000" dirty="0" smtClean="0"/>
                <a:t>pp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276359" y="4630141"/>
              <a:ext cx="451127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  <a:r>
                <a:rPr lang="en-US" sz="800" dirty="0"/>
                <a:t>+</a:t>
              </a:r>
              <a:r>
                <a:rPr lang="en-US" sz="800" dirty="0" smtClean="0"/>
                <a:t>U</a:t>
              </a:r>
              <a:r>
                <a:rPr lang="en-US" sz="800" baseline="-25000" dirty="0" smtClean="0"/>
                <a:t>pp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622627" y="4968818"/>
              <a:ext cx="670541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s</a:t>
              </a:r>
              <a:r>
                <a:rPr lang="en-US" sz="800" dirty="0" smtClean="0"/>
                <a:t>+</a:t>
              </a:r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</a:p>
            <a:p>
              <a:pPr algn="ctr"/>
              <a:r>
                <a:rPr lang="en-US" sz="800" dirty="0" smtClean="0"/>
                <a:t>+2U</a:t>
              </a:r>
              <a:r>
                <a:rPr lang="en-US" sz="800" baseline="-25000" dirty="0" smtClean="0"/>
                <a:t>sp</a:t>
              </a:r>
              <a:r>
                <a:rPr lang="en-US" sz="800" dirty="0" smtClean="0"/>
                <a:t>+</a:t>
              </a:r>
              <a:r>
                <a:rPr lang="en-US" sz="800" dirty="0"/>
                <a:t>U</a:t>
              </a:r>
              <a:r>
                <a:rPr lang="en-US" sz="800" baseline="-25000" dirty="0"/>
                <a:t>pp</a:t>
              </a:r>
            </a:p>
            <a:p>
              <a:pPr algn="ctr"/>
              <a:endParaRPr lang="en-US" sz="800" baseline="-250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178612" y="5605886"/>
              <a:ext cx="1353381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s</a:t>
              </a:r>
              <a:r>
                <a:rPr lang="en-US" sz="800" dirty="0" smtClean="0"/>
                <a:t>+</a:t>
              </a:r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</a:p>
            <a:p>
              <a:pPr algn="ctr"/>
              <a:r>
                <a:rPr lang="en-US" sz="800" dirty="0" smtClean="0"/>
                <a:t>+2U</a:t>
              </a:r>
              <a:r>
                <a:rPr lang="en-US" sz="800" baseline="-25000" dirty="0" smtClean="0"/>
                <a:t>sp</a:t>
              </a:r>
              <a:r>
                <a:rPr lang="en-US" sz="800" dirty="0" smtClean="0"/>
                <a:t>+</a:t>
              </a:r>
              <a:r>
                <a:rPr lang="en-US" sz="800" dirty="0"/>
                <a:t>U</a:t>
              </a:r>
              <a:r>
                <a:rPr lang="en-US" sz="800" baseline="-25000" dirty="0"/>
                <a:t>pp</a:t>
              </a:r>
            </a:p>
            <a:p>
              <a:pPr algn="ctr"/>
              <a:endParaRPr lang="en-US" sz="800" baseline="-250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24389" y="5924383"/>
              <a:ext cx="1353387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i="1" dirty="0" smtClean="0">
                  <a:latin typeface="Symbol" charset="2"/>
                  <a:cs typeface="Symbol" charset="2"/>
                </a:rPr>
                <a:t>3e</a:t>
              </a:r>
              <a:r>
                <a:rPr lang="en-US" sz="800" baseline="-25000" dirty="0" smtClean="0"/>
                <a:t>p</a:t>
              </a:r>
            </a:p>
            <a:p>
              <a:pPr algn="ctr"/>
              <a:r>
                <a:rPr lang="en-US" sz="800" dirty="0" smtClean="0"/>
                <a:t>+3U</a:t>
              </a:r>
              <a:r>
                <a:rPr lang="en-US" sz="800" baseline="-25000" dirty="0" smtClean="0"/>
                <a:t>pp</a:t>
              </a:r>
              <a:endParaRPr lang="en-US" sz="800" baseline="-25000" dirty="0"/>
            </a:p>
            <a:p>
              <a:pPr algn="ctr"/>
              <a:endParaRPr lang="en-US" sz="800" baseline="-25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27485" y="5284722"/>
              <a:ext cx="1353381" cy="4206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s</a:t>
              </a:r>
              <a:r>
                <a:rPr lang="en-US" sz="800" dirty="0" smtClean="0"/>
                <a:t>+</a:t>
              </a:r>
              <a:r>
                <a:rPr lang="en-US" sz="800" dirty="0" smtClean="0">
                  <a:cs typeface="Symbol" charset="2"/>
                </a:rPr>
                <a:t>2</a:t>
              </a:r>
              <a:r>
                <a:rPr lang="en-US" sz="800" i="1" dirty="0" smtClean="0">
                  <a:latin typeface="Symbol" charset="2"/>
                  <a:cs typeface="Symbol" charset="2"/>
                </a:rPr>
                <a:t>e</a:t>
              </a:r>
              <a:r>
                <a:rPr lang="en-US" sz="800" baseline="-25000" dirty="0" smtClean="0"/>
                <a:t>p</a:t>
              </a:r>
            </a:p>
            <a:p>
              <a:pPr algn="ctr"/>
              <a:r>
                <a:rPr lang="en-US" sz="800" dirty="0" smtClean="0"/>
                <a:t>+2U</a:t>
              </a:r>
              <a:r>
                <a:rPr lang="en-US" sz="800" baseline="-25000" dirty="0" smtClean="0"/>
                <a:t>sp</a:t>
              </a:r>
              <a:r>
                <a:rPr lang="en-US" sz="800" dirty="0" smtClean="0"/>
                <a:t>+</a:t>
              </a:r>
              <a:r>
                <a:rPr lang="en-US" sz="800" dirty="0"/>
                <a:t>U</a:t>
              </a:r>
              <a:r>
                <a:rPr lang="en-US" sz="800" baseline="-25000" dirty="0"/>
                <a:t>pp</a:t>
              </a:r>
            </a:p>
            <a:p>
              <a:pPr algn="ctr"/>
              <a:endParaRPr lang="en-US" sz="800" baseline="-25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765089" y="1533352"/>
              <a:ext cx="45112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i="1" dirty="0" smtClean="0">
                  <a:latin typeface="Symbol" charset="2"/>
                  <a:cs typeface="Symbol" charset="2"/>
                </a:rPr>
                <a:t>0</a:t>
              </a:r>
              <a:endParaRPr lang="en-US" sz="800" baseline="-25000" dirty="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04797" y="5952207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8674" y="75853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_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381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9" y="1266561"/>
            <a:ext cx="1866900" cy="571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9" y="3454161"/>
            <a:ext cx="59563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9" y="4554311"/>
            <a:ext cx="5270500" cy="622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9" y="5692562"/>
            <a:ext cx="4102100" cy="584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302634"/>
            <a:ext cx="1841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471078"/>
            <a:ext cx="4102100" cy="584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504901"/>
            <a:ext cx="3149600" cy="431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399024"/>
            <a:ext cx="3149600" cy="571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638606" y="1283894"/>
            <a:ext cx="3893394" cy="2400885"/>
          </a:xfrm>
          <a:prstGeom prst="roundRect">
            <a:avLst>
              <a:gd name="adj" fmla="val 461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Paul: postulate: no math reason, but new physics: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electrons can not be in the same spin-orbital for any basis (anti-symmetrize)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Introducing language –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3726" y="1158920"/>
            <a:ext cx="6728274" cy="1336300"/>
            <a:chOff x="2415726" y="1169050"/>
            <a:chExt cx="6728274" cy="1336300"/>
          </a:xfrm>
        </p:grpSpPr>
        <p:sp>
          <p:nvSpPr>
            <p:cNvPr id="25" name="Rounded Rectangle 24"/>
            <p:cNvSpPr/>
            <p:nvPr/>
          </p:nvSpPr>
          <p:spPr>
            <a:xfrm>
              <a:off x="2415726" y="1169050"/>
              <a:ext cx="6728274" cy="1336300"/>
            </a:xfrm>
            <a:prstGeom prst="roundRect">
              <a:avLst>
                <a:gd name="adj" fmla="val 977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	One particle orbital</a:t>
              </a:r>
            </a:p>
            <a:p>
              <a:pPr lvl="1"/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With quantum number 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1235779"/>
              <a:ext cx="787400" cy="3683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063" y="1661970"/>
              <a:ext cx="177800" cy="1651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1889790"/>
              <a:ext cx="3060700" cy="584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803726" y="2718492"/>
            <a:ext cx="6728274" cy="1856823"/>
            <a:chOff x="2415726" y="2721709"/>
            <a:chExt cx="6728274" cy="1856823"/>
          </a:xfrm>
        </p:grpSpPr>
        <p:sp>
          <p:nvSpPr>
            <p:cNvPr id="15" name="Rounded Rectangle 14"/>
            <p:cNvSpPr/>
            <p:nvPr/>
          </p:nvSpPr>
          <p:spPr>
            <a:xfrm>
              <a:off x="2415726" y="2721709"/>
              <a:ext cx="6728274" cy="1856823"/>
            </a:xfrm>
            <a:prstGeom prst="roundRect">
              <a:avLst>
                <a:gd name="adj" fmla="val 9068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Single Slater determinant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2772935"/>
              <a:ext cx="2222500" cy="3683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3484025"/>
              <a:ext cx="5930900" cy="10287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803726" y="4798587"/>
            <a:ext cx="6728274" cy="1551776"/>
            <a:chOff x="2415726" y="4939706"/>
            <a:chExt cx="6728274" cy="1551776"/>
          </a:xfrm>
        </p:grpSpPr>
        <p:sp>
          <p:nvSpPr>
            <p:cNvPr id="17" name="Rounded Rectangle 16"/>
            <p:cNvSpPr/>
            <p:nvPr/>
          </p:nvSpPr>
          <p:spPr>
            <a:xfrm>
              <a:off x="2415726" y="4939706"/>
              <a:ext cx="6728274" cy="1551776"/>
            </a:xfrm>
            <a:prstGeom prst="roundRect">
              <a:avLst>
                <a:gd name="adj" fmla="val 11269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	Many particle wave function</a:t>
              </a:r>
            </a:p>
            <a:p>
              <a:pPr marL="342900" indent="-342900">
                <a:buFont typeface="Arial"/>
                <a:buChar char="•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4975075"/>
              <a:ext cx="2247900" cy="3683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16" y="5712133"/>
              <a:ext cx="6553200" cy="77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Operators in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1" y="1617140"/>
            <a:ext cx="4775200" cy="1003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204968"/>
            <a:ext cx="5359400" cy="12954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12001" y="1115490"/>
            <a:ext cx="2072554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How to calculate: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2001" y="2766941"/>
            <a:ext cx="2072554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or: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85400" y="5309094"/>
            <a:ext cx="2586000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Distinguish two cases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Operators in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379698"/>
            <a:ext cx="2336800" cy="1295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634515"/>
            <a:ext cx="1752600" cy="9906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0" y="1634515"/>
            <a:ext cx="1270000" cy="990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728517"/>
            <a:ext cx="3898900" cy="10541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4" y="4620998"/>
            <a:ext cx="5486400" cy="10541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778500"/>
            <a:ext cx="6070600" cy="10795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12000" y="1140836"/>
            <a:ext cx="2586000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One particle operators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2000" y="3886019"/>
            <a:ext cx="2586000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Two particle operators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Operators in second quantization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619984"/>
            <a:ext cx="3898900" cy="10541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384760"/>
            <a:ext cx="6070600" cy="10795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74084"/>
            <a:ext cx="5676900" cy="622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790005"/>
            <a:ext cx="8531999" cy="52587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12000" y="2283807"/>
            <a:ext cx="951227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with,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2000" y="5367076"/>
            <a:ext cx="951227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with,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22758" y="1140836"/>
            <a:ext cx="3009242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Proof: homework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2000" y="1140836"/>
            <a:ext cx="2586000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One particle operators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2000" y="3886019"/>
            <a:ext cx="2586000" cy="390277"/>
          </a:xfrm>
          <a:prstGeom prst="roundRect">
            <a:avLst>
              <a:gd name="adj" fmla="val 1966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Two particle operators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5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70238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25660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97760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3231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61037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11343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54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90998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2467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ardModel_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577"/>
            <a:ext cx="5080000" cy="4058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Exponential scaling of quantum mechanics</a:t>
            </a:r>
            <a:endParaRPr lang="en-US" sz="24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59853" y="1094123"/>
            <a:ext cx="3663217" cy="5272810"/>
          </a:xfrm>
          <a:prstGeom prst="roundRect">
            <a:avLst>
              <a:gd name="adj" fmla="val 716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 cluster of H atoms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041573">
            <a:off x="4794966" y="19981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954210">
            <a:off x="5192293" y="1832164"/>
            <a:ext cx="115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spin-</a:t>
            </a:r>
          </a:p>
          <a:p>
            <a:r>
              <a:rPr lang="en-US" dirty="0"/>
              <a:t> </a:t>
            </a:r>
            <a:r>
              <a:rPr lang="en-US" dirty="0" smtClean="0"/>
              <a:t>    orbitals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022289">
            <a:off x="5839721" y="187114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20478">
            <a:off x="6358995" y="20087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states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287"/>
              </p:ext>
            </p:extLst>
          </p:nvPr>
        </p:nvGraphicFramePr>
        <p:xfrm>
          <a:off x="4859853" y="2557603"/>
          <a:ext cx="3672147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0"/>
                <a:gridCol w="456638"/>
                <a:gridCol w="541867"/>
                <a:gridCol w="177800"/>
                <a:gridCol w="618066"/>
                <a:gridCol w="151314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  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12 870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75616" y="25702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</a:t>
            </a:r>
          </a:p>
          <a:p>
            <a:pPr algn="ctr"/>
            <a:r>
              <a:rPr lang="en-US" sz="1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5616" y="294133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</a:t>
            </a:r>
          </a:p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5616" y="3312385"/>
            <a:ext cx="2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</a:t>
            </a:r>
          </a:p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43118" y="368343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</a:p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3118" y="405448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</a:p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98084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21791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5530" y="2456748"/>
            <a:ext cx="0" cy="3809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98084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21791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26173" y="1740918"/>
            <a:ext cx="436803" cy="715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12000" y="4677896"/>
            <a:ext cx="4002333" cy="1690960"/>
          </a:xfrm>
          <a:prstGeom prst="roundRect">
            <a:avLst>
              <a:gd name="adj" fmla="val 11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Cluster of H atom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only include the 1s orbital</a:t>
            </a:r>
          </a:p>
        </p:txBody>
      </p:sp>
    </p:spTree>
    <p:extLst>
      <p:ext uri="{BB962C8B-B14F-4D97-AF65-F5344CB8AC3E}">
        <p14:creationId xmlns:p14="http://schemas.microsoft.com/office/powerpoint/2010/main" val="1457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14376</TotalTime>
  <Words>2106</Words>
  <Application>Microsoft Macintosh PowerPoint</Application>
  <PresentationFormat>On-screen Show (4:3)</PresentationFormat>
  <Paragraphs>981</Paragraphs>
  <Slides>47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Mangal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Maurits W. Haverkort</cp:lastModifiedBy>
  <cp:revision>415</cp:revision>
  <dcterms:created xsi:type="dcterms:W3CDTF">2012-12-04T19:49:57Z</dcterms:created>
  <dcterms:modified xsi:type="dcterms:W3CDTF">2018-09-21T21:29:10Z</dcterms:modified>
  <cp:category/>
</cp:coreProperties>
</file>