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819" r:id="rId2"/>
    <p:sldId id="872" r:id="rId3"/>
    <p:sldId id="832" r:id="rId4"/>
    <p:sldId id="1430" r:id="rId5"/>
    <p:sldId id="873" r:id="rId6"/>
    <p:sldId id="1429" r:id="rId7"/>
    <p:sldId id="1428" r:id="rId8"/>
    <p:sldId id="696" r:id="rId9"/>
    <p:sldId id="694" r:id="rId10"/>
    <p:sldId id="695" r:id="rId11"/>
    <p:sldId id="814" r:id="rId12"/>
    <p:sldId id="721" r:id="rId13"/>
    <p:sldId id="754" r:id="rId14"/>
    <p:sldId id="756" r:id="rId15"/>
    <p:sldId id="1350" r:id="rId16"/>
    <p:sldId id="823" r:id="rId17"/>
    <p:sldId id="829" r:id="rId18"/>
    <p:sldId id="834" r:id="rId19"/>
    <p:sldId id="835" r:id="rId20"/>
    <p:sldId id="836" r:id="rId21"/>
    <p:sldId id="837" r:id="rId22"/>
    <p:sldId id="838" r:id="rId23"/>
    <p:sldId id="839" r:id="rId24"/>
    <p:sldId id="1352" r:id="rId25"/>
    <p:sldId id="1337" r:id="rId26"/>
    <p:sldId id="841" r:id="rId27"/>
    <p:sldId id="842" r:id="rId28"/>
    <p:sldId id="851" r:id="rId29"/>
    <p:sldId id="864" r:id="rId30"/>
    <p:sldId id="861" r:id="rId31"/>
    <p:sldId id="879" r:id="rId32"/>
    <p:sldId id="867" r:id="rId33"/>
    <p:sldId id="886" r:id="rId34"/>
    <p:sldId id="1354" r:id="rId35"/>
    <p:sldId id="1355" r:id="rId36"/>
    <p:sldId id="1356" r:id="rId37"/>
    <p:sldId id="1357" r:id="rId38"/>
    <p:sldId id="713" r:id="rId39"/>
    <p:sldId id="1017" r:id="rId40"/>
    <p:sldId id="1212" r:id="rId41"/>
    <p:sldId id="1214" r:id="rId42"/>
    <p:sldId id="1161" r:id="rId43"/>
    <p:sldId id="1162" r:id="rId44"/>
    <p:sldId id="1293" r:id="rId45"/>
    <p:sldId id="1005" r:id="rId46"/>
    <p:sldId id="1018" r:id="rId47"/>
    <p:sldId id="1007" r:id="rId48"/>
    <p:sldId id="1009" r:id="rId49"/>
    <p:sldId id="1010" r:id="rId50"/>
    <p:sldId id="1004" r:id="rId51"/>
    <p:sldId id="1012" r:id="rId52"/>
    <p:sldId id="1420" r:id="rId53"/>
    <p:sldId id="1013" r:id="rId54"/>
    <p:sldId id="1423" r:id="rId55"/>
    <p:sldId id="1424" r:id="rId56"/>
    <p:sldId id="751" r:id="rId57"/>
    <p:sldId id="1426" r:id="rId58"/>
    <p:sldId id="1421" r:id="rId59"/>
    <p:sldId id="1427" r:id="rId60"/>
    <p:sldId id="1167" r:id="rId61"/>
    <p:sldId id="1169" r:id="rId62"/>
    <p:sldId id="1425" r:id="rId63"/>
    <p:sldId id="1019" r:id="rId64"/>
    <p:sldId id="1177" r:id="rId65"/>
    <p:sldId id="1179" r:id="rId66"/>
    <p:sldId id="1180" r:id="rId67"/>
    <p:sldId id="1181" r:id="rId68"/>
    <p:sldId id="1185" r:id="rId69"/>
    <p:sldId id="1418" r:id="rId70"/>
    <p:sldId id="1188" r:id="rId71"/>
    <p:sldId id="1419" r:id="rId72"/>
    <p:sldId id="1339" r:id="rId73"/>
    <p:sldId id="1342" r:id="rId74"/>
    <p:sldId id="1341" r:id="rId75"/>
    <p:sldId id="1344" r:id="rId76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86353" autoAdjust="0"/>
  </p:normalViewPr>
  <p:slideViewPr>
    <p:cSldViewPr>
      <p:cViewPr varScale="1">
        <p:scale>
          <a:sx n="58" d="100"/>
          <a:sy n="58" d="100"/>
        </p:scale>
        <p:origin x="18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9.xml"/><Relationship Id="rId7" Type="http://schemas.openxmlformats.org/officeDocument/2006/relationships/slide" Target="slides/slide26.xml"/><Relationship Id="rId12" Type="http://schemas.openxmlformats.org/officeDocument/2006/relationships/slide" Target="slides/slide70.xml"/><Relationship Id="rId2" Type="http://schemas.openxmlformats.org/officeDocument/2006/relationships/slide" Target="slides/slide18.xml"/><Relationship Id="rId1" Type="http://schemas.openxmlformats.org/officeDocument/2006/relationships/slide" Target="slides/slide17.xml"/><Relationship Id="rId6" Type="http://schemas.openxmlformats.org/officeDocument/2006/relationships/slide" Target="slides/slide24.xml"/><Relationship Id="rId11" Type="http://schemas.openxmlformats.org/officeDocument/2006/relationships/slide" Target="slides/slide69.xml"/><Relationship Id="rId5" Type="http://schemas.openxmlformats.org/officeDocument/2006/relationships/slide" Target="slides/slide23.xml"/><Relationship Id="rId10" Type="http://schemas.openxmlformats.org/officeDocument/2006/relationships/slide" Target="slides/slide68.xml"/><Relationship Id="rId4" Type="http://schemas.openxmlformats.org/officeDocument/2006/relationships/slide" Target="slides/slide21.xml"/><Relationship Id="rId9" Type="http://schemas.openxmlformats.org/officeDocument/2006/relationships/slide" Target="slides/slide6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XAS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1s</a:t>
          </a: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DFT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pre-</a:t>
          </a:r>
          <a:r>
            <a:rPr lang="nl-NL" dirty="0" err="1">
              <a:solidFill>
                <a:srgbClr val="0000FF"/>
              </a:solidFill>
            </a:rPr>
            <a:t>edge</a:t>
          </a:r>
          <a:r>
            <a:rPr lang="nl-NL" dirty="0">
              <a:solidFill>
                <a:srgbClr val="0000FF"/>
              </a:solidFill>
            </a:rPr>
            <a:t> </a:t>
          </a:r>
        </a:p>
        <a:p>
          <a:r>
            <a:rPr lang="nl-NL" dirty="0">
              <a:solidFill>
                <a:srgbClr val="0000FF"/>
              </a:solidFill>
            </a:rPr>
            <a:t>of 3d system</a:t>
          </a:r>
        </a:p>
        <a:p>
          <a:r>
            <a:rPr lang="nl-NL" dirty="0">
              <a:solidFill>
                <a:srgbClr val="0000FF"/>
              </a:solidFill>
            </a:rPr>
            <a:t>??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2p, 3p, </a:t>
          </a:r>
        </a:p>
        <a:p>
          <a:r>
            <a:rPr lang="nl-NL" dirty="0">
              <a:solidFill>
                <a:srgbClr val="0000FF"/>
              </a:solidFill>
            </a:rPr>
            <a:t>3d, 4d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FBDAF306-E095-4CCB-B393-2FFFCBE4A920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multiplets</a:t>
          </a:r>
        </a:p>
      </dgm:t>
    </dgm:pt>
    <dgm:pt modelId="{ECF80887-4D35-41E4-8B26-22CD026D67D7}" type="parTrans" cxnId="{48B8589A-2182-4254-8B67-8B23605A7B4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60AA19B-B146-4E0F-A91D-5260D982C7B5}" type="sibTrans" cxnId="{48B8589A-2182-4254-8B67-8B23605A7B4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1"/>
      <dgm:spPr/>
    </dgm:pt>
    <dgm:pt modelId="{AD1C091E-9E08-44D2-ABC2-8F3570E36BB8}" type="pres">
      <dgm:prSet presAssocID="{07CB548E-F2C0-43BE-9DFB-7EDA7EE08655}" presName="text" presStyleLbl="fgAcc0" presStyleIdx="0" presStyleCnt="1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/>
    </dgm:pt>
    <dgm:pt modelId="{BF290E2D-C8AD-4F62-B748-34504BAAF164}" type="pres">
      <dgm:prSet presAssocID="{6AB973B2-3177-4729-9371-52205873CD8B}" presName="text2" presStyleLbl="fgAcc2" presStyleIdx="0" presStyleCnt="2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3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3"/>
      <dgm:spPr/>
    </dgm:pt>
    <dgm:pt modelId="{631BFE75-9577-47C2-AAB0-4B6AADBB71D0}" type="pres">
      <dgm:prSet presAssocID="{71A59AAD-23B5-4D08-B190-B62F9EACFB59}" presName="text3" presStyleLbl="fgAcc3" presStyleIdx="0" presStyleCnt="3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3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3"/>
      <dgm:spPr/>
    </dgm:pt>
    <dgm:pt modelId="{5B2E7A15-EA02-4E3C-98D8-8B3E1132269E}" type="pres">
      <dgm:prSet presAssocID="{DBCD7A6D-2051-409C-B761-E60A28568522}" presName="text3" presStyleLbl="fgAcc3" presStyleIdx="1" presStyleCnt="3" custLinFactNeighborX="-1504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FFC000"/>
        </a:solidFill>
      </dgm:spPr>
    </dgm:pt>
    <dgm:pt modelId="{17C0E34C-AA3F-4D5B-8918-9F5EEAB6DF38}" type="pres">
      <dgm:prSet presAssocID="{D8A2C19B-0BD2-441C-9862-EA8B2EBC8291}" presName="text2" presStyleLbl="fgAcc2" presStyleIdx="1" presStyleCnt="2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69354CEE-21D3-4A15-A7E1-9CE752E29A37}" type="pres">
      <dgm:prSet presAssocID="{ECF80887-4D35-41E4-8B26-22CD026D67D7}" presName="Name17" presStyleLbl="parChTrans1D3" presStyleIdx="2" presStyleCnt="3"/>
      <dgm:spPr/>
    </dgm:pt>
    <dgm:pt modelId="{B80C4D36-D105-4C40-B40D-D01D18490D63}" type="pres">
      <dgm:prSet presAssocID="{FBDAF306-E095-4CCB-B393-2FFFCBE4A920}" presName="hierRoot3" presStyleCnt="0"/>
      <dgm:spPr/>
    </dgm:pt>
    <dgm:pt modelId="{B6E487D1-C61C-4F7A-9346-E87E3A6E9614}" type="pres">
      <dgm:prSet presAssocID="{FBDAF306-E095-4CCB-B393-2FFFCBE4A920}" presName="composite3" presStyleCnt="0"/>
      <dgm:spPr/>
    </dgm:pt>
    <dgm:pt modelId="{C2DABB5D-70A6-4263-878A-64ECDD3F6AFC}" type="pres">
      <dgm:prSet presAssocID="{FBDAF306-E095-4CCB-B393-2FFFCBE4A920}" presName="background3" presStyleLbl="node3" presStyleIdx="2" presStyleCnt="3"/>
      <dgm:spPr>
        <a:solidFill>
          <a:srgbClr val="FFC000"/>
        </a:solidFill>
      </dgm:spPr>
    </dgm:pt>
    <dgm:pt modelId="{5164E384-D406-4F3D-B2BC-4AB688043C0B}" type="pres">
      <dgm:prSet presAssocID="{FBDAF306-E095-4CCB-B393-2FFFCBE4A920}" presName="text3" presStyleLbl="fgAcc3" presStyleIdx="2" presStyleCnt="3" custLinFactNeighborX="4929" custLinFactNeighborY="26135">
        <dgm:presLayoutVars>
          <dgm:chPref val="3"/>
        </dgm:presLayoutVars>
      </dgm:prSet>
      <dgm:spPr/>
    </dgm:pt>
    <dgm:pt modelId="{852B81B7-C001-4AB0-84F3-C6A7441ECB78}" type="pres">
      <dgm:prSet presAssocID="{FBDAF306-E095-4CCB-B393-2FFFCBE4A920}" presName="hierChild4" presStyleCnt="0"/>
      <dgm:spPr/>
    </dgm:pt>
  </dgm:ptLst>
  <dgm:cxnLst>
    <dgm:cxn modelId="{16C1E605-4ADA-45C5-A935-B214FA26FFCB}" type="presOf" srcId="{71A59AAD-23B5-4D08-B190-B62F9EACFB59}" destId="{631BFE75-9577-47C2-AAB0-4B6AADBB71D0}" srcOrd="0" destOrd="0" presId="urn:microsoft.com/office/officeart/2005/8/layout/hierarchy1"/>
    <dgm:cxn modelId="{6F2FC611-6954-4DDD-91B3-5C9AD76DD7CF}" type="presOf" srcId="{FF63C550-EB8B-489B-85EB-ED37FB8B6CE5}" destId="{D62FBF6C-1221-462E-93DC-6397728F726D}" srcOrd="0" destOrd="0" presId="urn:microsoft.com/office/officeart/2005/8/layout/hierarchy1"/>
    <dgm:cxn modelId="{0BE7A31F-AE5E-416E-AA00-D5B1122F7D8D}" type="presOf" srcId="{6AB973B2-3177-4729-9371-52205873CD8B}" destId="{BF290E2D-C8AD-4F62-B748-34504BAAF164}" srcOrd="0" destOrd="0" presId="urn:microsoft.com/office/officeart/2005/8/layout/hierarchy1"/>
    <dgm:cxn modelId="{FADE6E29-6E53-46A5-AA04-F2CC4788531A}" type="presOf" srcId="{DBCD7A6D-2051-409C-B761-E60A28568522}" destId="{5B2E7A15-EA02-4E3C-98D8-8B3E1132269E}" srcOrd="0" destOrd="0" presId="urn:microsoft.com/office/officeart/2005/8/layout/hierarchy1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B014424D-6388-46BB-90BB-0CE5EE9551AC}" type="presOf" srcId="{8847D6F4-ED94-4CB0-99B2-AA35FD0FEDC1}" destId="{A7EC6751-C35B-4A1C-AEBC-02118C53CD0D}" srcOrd="0" destOrd="0" presId="urn:microsoft.com/office/officeart/2005/8/layout/hierarchy1"/>
    <dgm:cxn modelId="{9290544E-655B-41C6-B871-C2972DCF9417}" type="presOf" srcId="{C72D2175-CEE4-4B48-9787-3156773D4630}" destId="{E13A811A-10C2-48D9-9216-0CB12447D462}" srcOrd="0" destOrd="0" presId="urn:microsoft.com/office/officeart/2005/8/layout/hierarchy1"/>
    <dgm:cxn modelId="{7B48224F-519E-4824-A081-F054A949B71B}" type="presOf" srcId="{FBDAF306-E095-4CCB-B393-2FFFCBE4A920}" destId="{5164E384-D406-4F3D-B2BC-4AB688043C0B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6EDE6483-D8FA-48A0-86AC-BE9FBEB22658}" type="presOf" srcId="{DE754C82-ACDB-4772-A27F-74FDE3504EB7}" destId="{C59834D7-2A71-47C6-B49F-72623A245FC3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14386B96-51B0-41DD-9E06-449C1F031A73}" type="presOf" srcId="{07CB548E-F2C0-43BE-9DFB-7EDA7EE08655}" destId="{AD1C091E-9E08-44D2-ABC2-8F3570E36BB8}" srcOrd="0" destOrd="0" presId="urn:microsoft.com/office/officeart/2005/8/layout/hierarchy1"/>
    <dgm:cxn modelId="{48B8589A-2182-4254-8B67-8B23605A7B45}" srcId="{D8A2C19B-0BD2-441C-9862-EA8B2EBC8291}" destId="{FBDAF306-E095-4CCB-B393-2FFFCBE4A920}" srcOrd="0" destOrd="0" parTransId="{ECF80887-4D35-41E4-8B26-22CD026D67D7}" sibTransId="{560AA19B-B146-4E0F-A91D-5260D982C7B5}"/>
    <dgm:cxn modelId="{B84F709C-5D4A-4C57-B9F7-94198D03A054}" type="presOf" srcId="{D8A2C19B-0BD2-441C-9862-EA8B2EBC8291}" destId="{17C0E34C-AA3F-4D5B-8918-9F5EEAB6DF38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6002A8CC-CE80-4FAD-B31D-CAEA98175E4A}" type="presOf" srcId="{2C16445D-A758-4009-B970-FAB90E455F5F}" destId="{AEBE434B-A00B-4ECF-9FDE-3785EDD9443A}" srcOrd="0" destOrd="0" presId="urn:microsoft.com/office/officeart/2005/8/layout/hierarchy1"/>
    <dgm:cxn modelId="{029DE8D4-41E4-4C87-B8D8-6264248BDAB0}" type="presOf" srcId="{ECF80887-4D35-41E4-8B26-22CD026D67D7}" destId="{69354CEE-21D3-4A15-A7E1-9CE752E29A37}" srcOrd="0" destOrd="0" presId="urn:microsoft.com/office/officeart/2005/8/layout/hierarchy1"/>
    <dgm:cxn modelId="{B9B35E4F-9B0C-4AB5-ACAA-2A9372DF978C}" type="presParOf" srcId="{E13A811A-10C2-48D9-9216-0CB12447D462}" destId="{B367D583-7435-46D9-B46C-E05A62930556}" srcOrd="0" destOrd="0" presId="urn:microsoft.com/office/officeart/2005/8/layout/hierarchy1"/>
    <dgm:cxn modelId="{8937C3EE-C099-4B1E-B042-2BDB0197DC4A}" type="presParOf" srcId="{B367D583-7435-46D9-B46C-E05A62930556}" destId="{CCB9F068-A330-453B-939F-8563674EDC11}" srcOrd="0" destOrd="0" presId="urn:microsoft.com/office/officeart/2005/8/layout/hierarchy1"/>
    <dgm:cxn modelId="{7963FD1D-F38D-479E-BF38-31B997ED9D09}" type="presParOf" srcId="{CCB9F068-A330-453B-939F-8563674EDC11}" destId="{A63DC2AD-8064-472E-AD02-B55C3D15068A}" srcOrd="0" destOrd="0" presId="urn:microsoft.com/office/officeart/2005/8/layout/hierarchy1"/>
    <dgm:cxn modelId="{6D0CDA8D-AE87-4CF5-8860-561AE5FD79FA}" type="presParOf" srcId="{CCB9F068-A330-453B-939F-8563674EDC11}" destId="{AD1C091E-9E08-44D2-ABC2-8F3570E36BB8}" srcOrd="1" destOrd="0" presId="urn:microsoft.com/office/officeart/2005/8/layout/hierarchy1"/>
    <dgm:cxn modelId="{F9519F56-9F43-41DB-BDE3-15B326156DA1}" type="presParOf" srcId="{B367D583-7435-46D9-B46C-E05A62930556}" destId="{B9DB1EB5-0467-46AE-A138-59FC7A269016}" srcOrd="1" destOrd="0" presId="urn:microsoft.com/office/officeart/2005/8/layout/hierarchy1"/>
    <dgm:cxn modelId="{6861C1CB-61BE-4B56-B6A2-086B3D51ACDA}" type="presParOf" srcId="{B9DB1EB5-0467-46AE-A138-59FC7A269016}" destId="{D62FBF6C-1221-462E-93DC-6397728F726D}" srcOrd="0" destOrd="0" presId="urn:microsoft.com/office/officeart/2005/8/layout/hierarchy1"/>
    <dgm:cxn modelId="{02A91F08-EE80-4589-AF5C-CFCC1E422352}" type="presParOf" srcId="{B9DB1EB5-0467-46AE-A138-59FC7A269016}" destId="{0419F0A8-5859-4B00-A12A-764BAA0D7771}" srcOrd="1" destOrd="0" presId="urn:microsoft.com/office/officeart/2005/8/layout/hierarchy1"/>
    <dgm:cxn modelId="{384F50D2-BBB8-4DCF-8207-09E6C1165528}" type="presParOf" srcId="{0419F0A8-5859-4B00-A12A-764BAA0D7771}" destId="{6448641A-0B5E-40E0-A428-1D7F6C0B27A7}" srcOrd="0" destOrd="0" presId="urn:microsoft.com/office/officeart/2005/8/layout/hierarchy1"/>
    <dgm:cxn modelId="{9DE3C040-E2FE-4179-8291-9412DEA64295}" type="presParOf" srcId="{6448641A-0B5E-40E0-A428-1D7F6C0B27A7}" destId="{6A5B8E8E-0117-4FF4-9ED9-DB5006E8E87D}" srcOrd="0" destOrd="0" presId="urn:microsoft.com/office/officeart/2005/8/layout/hierarchy1"/>
    <dgm:cxn modelId="{EAA1EACA-E55B-4B8D-80BD-BAD45F9AE2D0}" type="presParOf" srcId="{6448641A-0B5E-40E0-A428-1D7F6C0B27A7}" destId="{BF290E2D-C8AD-4F62-B748-34504BAAF164}" srcOrd="1" destOrd="0" presId="urn:microsoft.com/office/officeart/2005/8/layout/hierarchy1"/>
    <dgm:cxn modelId="{57CA5AD5-EBAB-4D6D-92E7-69C2AB62F531}" type="presParOf" srcId="{0419F0A8-5859-4B00-A12A-764BAA0D7771}" destId="{E849D355-4B7C-4BD8-9178-377B5EE1F4DF}" srcOrd="1" destOrd="0" presId="urn:microsoft.com/office/officeart/2005/8/layout/hierarchy1"/>
    <dgm:cxn modelId="{E7C78E77-EF3E-40EC-8AD5-2D2F2F188C8D}" type="presParOf" srcId="{E849D355-4B7C-4BD8-9178-377B5EE1F4DF}" destId="{AEBE434B-A00B-4ECF-9FDE-3785EDD9443A}" srcOrd="0" destOrd="0" presId="urn:microsoft.com/office/officeart/2005/8/layout/hierarchy1"/>
    <dgm:cxn modelId="{EFC887CB-1D8D-4718-899E-1C168BAE2BB0}" type="presParOf" srcId="{E849D355-4B7C-4BD8-9178-377B5EE1F4DF}" destId="{2D3093F8-FABA-4243-8C09-8B08F41EC2AF}" srcOrd="1" destOrd="0" presId="urn:microsoft.com/office/officeart/2005/8/layout/hierarchy1"/>
    <dgm:cxn modelId="{0EFEA9F6-ACF7-465C-89FD-CDA3C54F9A61}" type="presParOf" srcId="{2D3093F8-FABA-4243-8C09-8B08F41EC2AF}" destId="{3740232A-01D6-4950-9568-51B7F220D1CE}" srcOrd="0" destOrd="0" presId="urn:microsoft.com/office/officeart/2005/8/layout/hierarchy1"/>
    <dgm:cxn modelId="{A679222B-9DF7-4EF8-B55E-EBB8FB2383DE}" type="presParOf" srcId="{3740232A-01D6-4950-9568-51B7F220D1CE}" destId="{CB638952-E753-4439-AB24-DF9DB26D731C}" srcOrd="0" destOrd="0" presId="urn:microsoft.com/office/officeart/2005/8/layout/hierarchy1"/>
    <dgm:cxn modelId="{2DB806EA-500D-4465-AA72-1F46A5E7E5EB}" type="presParOf" srcId="{3740232A-01D6-4950-9568-51B7F220D1CE}" destId="{631BFE75-9577-47C2-AAB0-4B6AADBB71D0}" srcOrd="1" destOrd="0" presId="urn:microsoft.com/office/officeart/2005/8/layout/hierarchy1"/>
    <dgm:cxn modelId="{E1F2BC7B-BD74-4944-BB0A-3986B38A9594}" type="presParOf" srcId="{2D3093F8-FABA-4243-8C09-8B08F41EC2AF}" destId="{C32B092D-9639-498D-84CE-1B3A6A2F7552}" srcOrd="1" destOrd="0" presId="urn:microsoft.com/office/officeart/2005/8/layout/hierarchy1"/>
    <dgm:cxn modelId="{AC126AD3-F15F-4069-A4B8-50776FF476B3}" type="presParOf" srcId="{E849D355-4B7C-4BD8-9178-377B5EE1F4DF}" destId="{A7EC6751-C35B-4A1C-AEBC-02118C53CD0D}" srcOrd="2" destOrd="0" presId="urn:microsoft.com/office/officeart/2005/8/layout/hierarchy1"/>
    <dgm:cxn modelId="{708649E7-9336-4ED8-AC47-9D8F277C93BB}" type="presParOf" srcId="{E849D355-4B7C-4BD8-9178-377B5EE1F4DF}" destId="{AD99E23F-F0BC-42C6-A14A-F35036285A7D}" srcOrd="3" destOrd="0" presId="urn:microsoft.com/office/officeart/2005/8/layout/hierarchy1"/>
    <dgm:cxn modelId="{D75F237F-9658-4628-882D-0E8832A33289}" type="presParOf" srcId="{AD99E23F-F0BC-42C6-A14A-F35036285A7D}" destId="{E9097DA4-3BC9-40B7-95F6-7F3E30D03D7C}" srcOrd="0" destOrd="0" presId="urn:microsoft.com/office/officeart/2005/8/layout/hierarchy1"/>
    <dgm:cxn modelId="{695B670C-047D-4DBE-959F-AE761080CE29}" type="presParOf" srcId="{E9097DA4-3BC9-40B7-95F6-7F3E30D03D7C}" destId="{7CF3BB82-5663-48AF-8743-15F459495C36}" srcOrd="0" destOrd="0" presId="urn:microsoft.com/office/officeart/2005/8/layout/hierarchy1"/>
    <dgm:cxn modelId="{A5BAA52F-B2E9-4274-B67D-4C3F1407D22E}" type="presParOf" srcId="{E9097DA4-3BC9-40B7-95F6-7F3E30D03D7C}" destId="{5B2E7A15-EA02-4E3C-98D8-8B3E1132269E}" srcOrd="1" destOrd="0" presId="urn:microsoft.com/office/officeart/2005/8/layout/hierarchy1"/>
    <dgm:cxn modelId="{8284515F-1B03-4108-88BC-50EACF902173}" type="presParOf" srcId="{AD99E23F-F0BC-42C6-A14A-F35036285A7D}" destId="{54137ABB-439C-40FE-92E6-37A552E3D45F}" srcOrd="1" destOrd="0" presId="urn:microsoft.com/office/officeart/2005/8/layout/hierarchy1"/>
    <dgm:cxn modelId="{DADD76E8-310F-40C8-A249-C5588DCE23A8}" type="presParOf" srcId="{B9DB1EB5-0467-46AE-A138-59FC7A269016}" destId="{C59834D7-2A71-47C6-B49F-72623A245FC3}" srcOrd="2" destOrd="0" presId="urn:microsoft.com/office/officeart/2005/8/layout/hierarchy1"/>
    <dgm:cxn modelId="{21A12AFC-7A11-4A20-B879-273FB215947E}" type="presParOf" srcId="{B9DB1EB5-0467-46AE-A138-59FC7A269016}" destId="{D8056157-6C7A-465D-B37E-9378E785BBEC}" srcOrd="3" destOrd="0" presId="urn:microsoft.com/office/officeart/2005/8/layout/hierarchy1"/>
    <dgm:cxn modelId="{18945B78-6385-4195-BA4D-BC0C9A603F07}" type="presParOf" srcId="{D8056157-6C7A-465D-B37E-9378E785BBEC}" destId="{E40D15B5-E5B2-4365-8363-0055B4E6B790}" srcOrd="0" destOrd="0" presId="urn:microsoft.com/office/officeart/2005/8/layout/hierarchy1"/>
    <dgm:cxn modelId="{6D5360F1-71C1-4D19-8C5B-3622F2290A21}" type="presParOf" srcId="{E40D15B5-E5B2-4365-8363-0055B4E6B790}" destId="{9F738583-1B7D-42E0-9DC7-C7FEA2C65514}" srcOrd="0" destOrd="0" presId="urn:microsoft.com/office/officeart/2005/8/layout/hierarchy1"/>
    <dgm:cxn modelId="{F97E67D3-A6A9-409A-B381-30EE483050C0}" type="presParOf" srcId="{E40D15B5-E5B2-4365-8363-0055B4E6B790}" destId="{17C0E34C-AA3F-4D5B-8918-9F5EEAB6DF38}" srcOrd="1" destOrd="0" presId="urn:microsoft.com/office/officeart/2005/8/layout/hierarchy1"/>
    <dgm:cxn modelId="{6D65E215-935C-4BAB-A9B3-43C9805A4749}" type="presParOf" srcId="{D8056157-6C7A-465D-B37E-9378E785BBEC}" destId="{10ED1118-6B0D-4732-9C9A-DE9F05FADE22}" srcOrd="1" destOrd="0" presId="urn:microsoft.com/office/officeart/2005/8/layout/hierarchy1"/>
    <dgm:cxn modelId="{41819E37-8AD9-4C18-92C2-1C6A6A4A1E45}" type="presParOf" srcId="{10ED1118-6B0D-4732-9C9A-DE9F05FADE22}" destId="{69354CEE-21D3-4A15-A7E1-9CE752E29A37}" srcOrd="0" destOrd="0" presId="urn:microsoft.com/office/officeart/2005/8/layout/hierarchy1"/>
    <dgm:cxn modelId="{22FEE71D-4294-4BD5-A42D-A5B715C7FF42}" type="presParOf" srcId="{10ED1118-6B0D-4732-9C9A-DE9F05FADE22}" destId="{B80C4D36-D105-4C40-B40D-D01D18490D63}" srcOrd="1" destOrd="0" presId="urn:microsoft.com/office/officeart/2005/8/layout/hierarchy1"/>
    <dgm:cxn modelId="{D9D3183E-4546-433F-8032-E301F9139C1A}" type="presParOf" srcId="{B80C4D36-D105-4C40-B40D-D01D18490D63}" destId="{B6E487D1-C61C-4F7A-9346-E87E3A6E9614}" srcOrd="0" destOrd="0" presId="urn:microsoft.com/office/officeart/2005/8/layout/hierarchy1"/>
    <dgm:cxn modelId="{296DEED9-D74A-432A-BDAD-F1AA5B0A3643}" type="presParOf" srcId="{B6E487D1-C61C-4F7A-9346-E87E3A6E9614}" destId="{C2DABB5D-70A6-4263-878A-64ECDD3F6AFC}" srcOrd="0" destOrd="0" presId="urn:microsoft.com/office/officeart/2005/8/layout/hierarchy1"/>
    <dgm:cxn modelId="{D011FC32-D870-4D27-9B89-C34DFA76AB73}" type="presParOf" srcId="{B6E487D1-C61C-4F7A-9346-E87E3A6E9614}" destId="{5164E384-D406-4F3D-B2BC-4AB688043C0B}" srcOrd="1" destOrd="0" presId="urn:microsoft.com/office/officeart/2005/8/layout/hierarchy1"/>
    <dgm:cxn modelId="{83A0447D-FE05-4707-9E89-8C3CF1FBBAA9}" type="presParOf" srcId="{B80C4D36-D105-4C40-B40D-D01D18490D63}" destId="{852B81B7-C001-4AB0-84F3-C6A7441EC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XAS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1s</a:t>
          </a: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DFT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pre-edge </a:t>
          </a:r>
        </a:p>
        <a:p>
          <a:r>
            <a:rPr lang="nl-NL" dirty="0">
              <a:solidFill>
                <a:srgbClr val="0000FF"/>
              </a:solidFill>
            </a:rPr>
            <a:t>of 3d system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2p, 3p, </a:t>
          </a:r>
        </a:p>
        <a:p>
          <a:r>
            <a:rPr lang="nl-NL" dirty="0">
              <a:solidFill>
                <a:srgbClr val="0000FF"/>
              </a:solidFill>
            </a:rPr>
            <a:t>3d, 4d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FBDAF306-E095-4CCB-B393-2FFFCBE4A920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multiplets</a:t>
          </a:r>
        </a:p>
      </dgm:t>
    </dgm:pt>
    <dgm:pt modelId="{ECF80887-4D35-41E4-8B26-22CD026D67D7}" type="parTrans" cxnId="{48B8589A-2182-4254-8B67-8B23605A7B4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60AA19B-B146-4E0F-A91D-5260D982C7B5}" type="sibTrans" cxnId="{48B8589A-2182-4254-8B67-8B23605A7B4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1"/>
      <dgm:spPr/>
    </dgm:pt>
    <dgm:pt modelId="{AD1C091E-9E08-44D2-ABC2-8F3570E36BB8}" type="pres">
      <dgm:prSet presAssocID="{07CB548E-F2C0-43BE-9DFB-7EDA7EE08655}" presName="text" presStyleLbl="fgAcc0" presStyleIdx="0" presStyleCnt="1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/>
    </dgm:pt>
    <dgm:pt modelId="{BF290E2D-C8AD-4F62-B748-34504BAAF164}" type="pres">
      <dgm:prSet presAssocID="{6AB973B2-3177-4729-9371-52205873CD8B}" presName="text2" presStyleLbl="fgAcc2" presStyleIdx="0" presStyleCnt="2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3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3"/>
      <dgm:spPr/>
    </dgm:pt>
    <dgm:pt modelId="{631BFE75-9577-47C2-AAB0-4B6AADBB71D0}" type="pres">
      <dgm:prSet presAssocID="{71A59AAD-23B5-4D08-B190-B62F9EACFB59}" presName="text3" presStyleLbl="fgAcc3" presStyleIdx="0" presStyleCnt="3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3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3"/>
      <dgm:spPr>
        <a:solidFill>
          <a:srgbClr val="FFC000"/>
        </a:solidFill>
      </dgm:spPr>
    </dgm:pt>
    <dgm:pt modelId="{5B2E7A15-EA02-4E3C-98D8-8B3E1132269E}" type="pres">
      <dgm:prSet presAssocID="{DBCD7A6D-2051-409C-B761-E60A28568522}" presName="text3" presStyleLbl="fgAcc3" presStyleIdx="1" presStyleCnt="3" custLinFactNeighborX="-1504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FFC000"/>
        </a:solidFill>
      </dgm:spPr>
    </dgm:pt>
    <dgm:pt modelId="{17C0E34C-AA3F-4D5B-8918-9F5EEAB6DF38}" type="pres">
      <dgm:prSet presAssocID="{D8A2C19B-0BD2-441C-9862-EA8B2EBC8291}" presName="text2" presStyleLbl="fgAcc2" presStyleIdx="1" presStyleCnt="2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69354CEE-21D3-4A15-A7E1-9CE752E29A37}" type="pres">
      <dgm:prSet presAssocID="{ECF80887-4D35-41E4-8B26-22CD026D67D7}" presName="Name17" presStyleLbl="parChTrans1D3" presStyleIdx="2" presStyleCnt="3"/>
      <dgm:spPr/>
    </dgm:pt>
    <dgm:pt modelId="{B80C4D36-D105-4C40-B40D-D01D18490D63}" type="pres">
      <dgm:prSet presAssocID="{FBDAF306-E095-4CCB-B393-2FFFCBE4A920}" presName="hierRoot3" presStyleCnt="0"/>
      <dgm:spPr/>
    </dgm:pt>
    <dgm:pt modelId="{B6E487D1-C61C-4F7A-9346-E87E3A6E9614}" type="pres">
      <dgm:prSet presAssocID="{FBDAF306-E095-4CCB-B393-2FFFCBE4A920}" presName="composite3" presStyleCnt="0"/>
      <dgm:spPr/>
    </dgm:pt>
    <dgm:pt modelId="{C2DABB5D-70A6-4263-878A-64ECDD3F6AFC}" type="pres">
      <dgm:prSet presAssocID="{FBDAF306-E095-4CCB-B393-2FFFCBE4A920}" presName="background3" presStyleLbl="node3" presStyleIdx="2" presStyleCnt="3"/>
      <dgm:spPr>
        <a:solidFill>
          <a:srgbClr val="FFC000"/>
        </a:solidFill>
      </dgm:spPr>
    </dgm:pt>
    <dgm:pt modelId="{5164E384-D406-4F3D-B2BC-4AB688043C0B}" type="pres">
      <dgm:prSet presAssocID="{FBDAF306-E095-4CCB-B393-2FFFCBE4A920}" presName="text3" presStyleLbl="fgAcc3" presStyleIdx="2" presStyleCnt="3" custLinFactNeighborX="4929" custLinFactNeighborY="26135">
        <dgm:presLayoutVars>
          <dgm:chPref val="3"/>
        </dgm:presLayoutVars>
      </dgm:prSet>
      <dgm:spPr/>
    </dgm:pt>
    <dgm:pt modelId="{852B81B7-C001-4AB0-84F3-C6A7441ECB78}" type="pres">
      <dgm:prSet presAssocID="{FBDAF306-E095-4CCB-B393-2FFFCBE4A920}" presName="hierChild4" presStyleCnt="0"/>
      <dgm:spPr/>
    </dgm:pt>
  </dgm:ptLst>
  <dgm:cxnLst>
    <dgm:cxn modelId="{4E7C9E2D-7441-4394-AA19-4F99CECD6F08}" type="presOf" srcId="{8847D6F4-ED94-4CB0-99B2-AA35FD0FEDC1}" destId="{A7EC6751-C35B-4A1C-AEBC-02118C53CD0D}" srcOrd="0" destOrd="0" presId="urn:microsoft.com/office/officeart/2005/8/layout/hierarchy1"/>
    <dgm:cxn modelId="{26F93E3D-5F15-4AB2-B13A-9BF357934EA8}" type="presOf" srcId="{FBDAF306-E095-4CCB-B393-2FFFCBE4A920}" destId="{5164E384-D406-4F3D-B2BC-4AB688043C0B}" srcOrd="0" destOrd="0" presId="urn:microsoft.com/office/officeart/2005/8/layout/hierarchy1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A1AB105B-7C06-459A-B61D-9FC15874E1FD}" type="presOf" srcId="{C72D2175-CEE4-4B48-9787-3156773D4630}" destId="{E13A811A-10C2-48D9-9216-0CB12447D462}" srcOrd="0" destOrd="0" presId="urn:microsoft.com/office/officeart/2005/8/layout/hierarchy1"/>
    <dgm:cxn modelId="{AF590968-697A-4D1E-B4C9-7C187710D85F}" type="presOf" srcId="{71A59AAD-23B5-4D08-B190-B62F9EACFB59}" destId="{631BFE75-9577-47C2-AAB0-4B6AADBB71D0}" srcOrd="0" destOrd="0" presId="urn:microsoft.com/office/officeart/2005/8/layout/hierarchy1"/>
    <dgm:cxn modelId="{E595CD52-B787-46DD-9D76-F557D114BD84}" type="presOf" srcId="{07CB548E-F2C0-43BE-9DFB-7EDA7EE08655}" destId="{AD1C091E-9E08-44D2-ABC2-8F3570E36BB8}" srcOrd="0" destOrd="0" presId="urn:microsoft.com/office/officeart/2005/8/layout/hierarchy1"/>
    <dgm:cxn modelId="{FCAD9574-C370-45E3-A52C-A3FE7175A86B}" type="presOf" srcId="{6AB973B2-3177-4729-9371-52205873CD8B}" destId="{BF290E2D-C8AD-4F62-B748-34504BAAF164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3865599-1F22-473E-A4D4-A775D7883919}" type="presOf" srcId="{FF63C550-EB8B-489B-85EB-ED37FB8B6CE5}" destId="{D62FBF6C-1221-462E-93DC-6397728F726D}" srcOrd="0" destOrd="0" presId="urn:microsoft.com/office/officeart/2005/8/layout/hierarchy1"/>
    <dgm:cxn modelId="{48B8589A-2182-4254-8B67-8B23605A7B45}" srcId="{D8A2C19B-0BD2-441C-9862-EA8B2EBC8291}" destId="{FBDAF306-E095-4CCB-B393-2FFFCBE4A920}" srcOrd="0" destOrd="0" parTransId="{ECF80887-4D35-41E4-8B26-22CD026D67D7}" sibTransId="{560AA19B-B146-4E0F-A91D-5260D982C7B5}"/>
    <dgm:cxn modelId="{00177E9B-6003-48E6-B6EA-43C988E1FB86}" type="presOf" srcId="{2C16445D-A758-4009-B970-FAB90E455F5F}" destId="{AEBE434B-A00B-4ECF-9FDE-3785EDD9443A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F1F8A3C1-596A-4C01-98E4-58BF1D4BD080}" type="presOf" srcId="{D8A2C19B-0BD2-441C-9862-EA8B2EBC8291}" destId="{17C0E34C-AA3F-4D5B-8918-9F5EEAB6DF38}" srcOrd="0" destOrd="0" presId="urn:microsoft.com/office/officeart/2005/8/layout/hierarchy1"/>
    <dgm:cxn modelId="{67EE2CDC-6E08-4917-A028-B83C55313998}" type="presOf" srcId="{DE754C82-ACDB-4772-A27F-74FDE3504EB7}" destId="{C59834D7-2A71-47C6-B49F-72623A245FC3}" srcOrd="0" destOrd="0" presId="urn:microsoft.com/office/officeart/2005/8/layout/hierarchy1"/>
    <dgm:cxn modelId="{A53CE6E1-0190-44D5-827A-CFE9BD53EF86}" type="presOf" srcId="{ECF80887-4D35-41E4-8B26-22CD026D67D7}" destId="{69354CEE-21D3-4A15-A7E1-9CE752E29A37}" srcOrd="0" destOrd="0" presId="urn:microsoft.com/office/officeart/2005/8/layout/hierarchy1"/>
    <dgm:cxn modelId="{51E74FE5-F387-488E-959C-EEACB85661B5}" type="presOf" srcId="{DBCD7A6D-2051-409C-B761-E60A28568522}" destId="{5B2E7A15-EA02-4E3C-98D8-8B3E1132269E}" srcOrd="0" destOrd="0" presId="urn:microsoft.com/office/officeart/2005/8/layout/hierarchy1"/>
    <dgm:cxn modelId="{7B49B554-7F3F-4B00-A31F-C1879D84EA0B}" type="presParOf" srcId="{E13A811A-10C2-48D9-9216-0CB12447D462}" destId="{B367D583-7435-46D9-B46C-E05A62930556}" srcOrd="0" destOrd="0" presId="urn:microsoft.com/office/officeart/2005/8/layout/hierarchy1"/>
    <dgm:cxn modelId="{3354BC19-361E-45D7-8495-B970BC74A7C3}" type="presParOf" srcId="{B367D583-7435-46D9-B46C-E05A62930556}" destId="{CCB9F068-A330-453B-939F-8563674EDC11}" srcOrd="0" destOrd="0" presId="urn:microsoft.com/office/officeart/2005/8/layout/hierarchy1"/>
    <dgm:cxn modelId="{603DAA92-F8B3-4259-A459-87D08BFDB477}" type="presParOf" srcId="{CCB9F068-A330-453B-939F-8563674EDC11}" destId="{A63DC2AD-8064-472E-AD02-B55C3D15068A}" srcOrd="0" destOrd="0" presId="urn:microsoft.com/office/officeart/2005/8/layout/hierarchy1"/>
    <dgm:cxn modelId="{7D6752F2-8CF0-4420-9BB2-8C8543919475}" type="presParOf" srcId="{CCB9F068-A330-453B-939F-8563674EDC11}" destId="{AD1C091E-9E08-44D2-ABC2-8F3570E36BB8}" srcOrd="1" destOrd="0" presId="urn:microsoft.com/office/officeart/2005/8/layout/hierarchy1"/>
    <dgm:cxn modelId="{7A053A1C-819E-4213-A926-BF459BADCD0D}" type="presParOf" srcId="{B367D583-7435-46D9-B46C-E05A62930556}" destId="{B9DB1EB5-0467-46AE-A138-59FC7A269016}" srcOrd="1" destOrd="0" presId="urn:microsoft.com/office/officeart/2005/8/layout/hierarchy1"/>
    <dgm:cxn modelId="{CE54647D-0B3E-4A2D-8AA9-E8DAC4F8BDAB}" type="presParOf" srcId="{B9DB1EB5-0467-46AE-A138-59FC7A269016}" destId="{D62FBF6C-1221-462E-93DC-6397728F726D}" srcOrd="0" destOrd="0" presId="urn:microsoft.com/office/officeart/2005/8/layout/hierarchy1"/>
    <dgm:cxn modelId="{B24EF512-F463-4C81-BB2C-58DE39BD77C8}" type="presParOf" srcId="{B9DB1EB5-0467-46AE-A138-59FC7A269016}" destId="{0419F0A8-5859-4B00-A12A-764BAA0D7771}" srcOrd="1" destOrd="0" presId="urn:microsoft.com/office/officeart/2005/8/layout/hierarchy1"/>
    <dgm:cxn modelId="{DD493298-EB4B-495E-B198-1BAF1373D9A1}" type="presParOf" srcId="{0419F0A8-5859-4B00-A12A-764BAA0D7771}" destId="{6448641A-0B5E-40E0-A428-1D7F6C0B27A7}" srcOrd="0" destOrd="0" presId="urn:microsoft.com/office/officeart/2005/8/layout/hierarchy1"/>
    <dgm:cxn modelId="{06469C31-1AF8-411E-8DF3-38B9FE99362D}" type="presParOf" srcId="{6448641A-0B5E-40E0-A428-1D7F6C0B27A7}" destId="{6A5B8E8E-0117-4FF4-9ED9-DB5006E8E87D}" srcOrd="0" destOrd="0" presId="urn:microsoft.com/office/officeart/2005/8/layout/hierarchy1"/>
    <dgm:cxn modelId="{2A2FECF8-E485-4635-8DFE-FFC7E6CC099E}" type="presParOf" srcId="{6448641A-0B5E-40E0-A428-1D7F6C0B27A7}" destId="{BF290E2D-C8AD-4F62-B748-34504BAAF164}" srcOrd="1" destOrd="0" presId="urn:microsoft.com/office/officeart/2005/8/layout/hierarchy1"/>
    <dgm:cxn modelId="{DE9AE270-E9CA-4A33-98ED-A648C1358FFA}" type="presParOf" srcId="{0419F0A8-5859-4B00-A12A-764BAA0D7771}" destId="{E849D355-4B7C-4BD8-9178-377B5EE1F4DF}" srcOrd="1" destOrd="0" presId="urn:microsoft.com/office/officeart/2005/8/layout/hierarchy1"/>
    <dgm:cxn modelId="{B81D3D59-5637-45AF-9327-E1021F077CD1}" type="presParOf" srcId="{E849D355-4B7C-4BD8-9178-377B5EE1F4DF}" destId="{AEBE434B-A00B-4ECF-9FDE-3785EDD9443A}" srcOrd="0" destOrd="0" presId="urn:microsoft.com/office/officeart/2005/8/layout/hierarchy1"/>
    <dgm:cxn modelId="{A875A846-A890-42DB-91AC-EE9849685BFE}" type="presParOf" srcId="{E849D355-4B7C-4BD8-9178-377B5EE1F4DF}" destId="{2D3093F8-FABA-4243-8C09-8B08F41EC2AF}" srcOrd="1" destOrd="0" presId="urn:microsoft.com/office/officeart/2005/8/layout/hierarchy1"/>
    <dgm:cxn modelId="{C6B7CB19-D401-4982-98EB-69102B740817}" type="presParOf" srcId="{2D3093F8-FABA-4243-8C09-8B08F41EC2AF}" destId="{3740232A-01D6-4950-9568-51B7F220D1CE}" srcOrd="0" destOrd="0" presId="urn:microsoft.com/office/officeart/2005/8/layout/hierarchy1"/>
    <dgm:cxn modelId="{8FF548CD-0595-4347-A8B8-0E87045D6ED3}" type="presParOf" srcId="{3740232A-01D6-4950-9568-51B7F220D1CE}" destId="{CB638952-E753-4439-AB24-DF9DB26D731C}" srcOrd="0" destOrd="0" presId="urn:microsoft.com/office/officeart/2005/8/layout/hierarchy1"/>
    <dgm:cxn modelId="{70E4DFC7-86BE-47EA-AA71-A177F964D75F}" type="presParOf" srcId="{3740232A-01D6-4950-9568-51B7F220D1CE}" destId="{631BFE75-9577-47C2-AAB0-4B6AADBB71D0}" srcOrd="1" destOrd="0" presId="urn:microsoft.com/office/officeart/2005/8/layout/hierarchy1"/>
    <dgm:cxn modelId="{A5A69479-5A6D-43BA-B411-A40147CD5991}" type="presParOf" srcId="{2D3093F8-FABA-4243-8C09-8B08F41EC2AF}" destId="{C32B092D-9639-498D-84CE-1B3A6A2F7552}" srcOrd="1" destOrd="0" presId="urn:microsoft.com/office/officeart/2005/8/layout/hierarchy1"/>
    <dgm:cxn modelId="{A57DA4B1-4B9F-4FD5-A0DF-B9E89745A023}" type="presParOf" srcId="{E849D355-4B7C-4BD8-9178-377B5EE1F4DF}" destId="{A7EC6751-C35B-4A1C-AEBC-02118C53CD0D}" srcOrd="2" destOrd="0" presId="urn:microsoft.com/office/officeart/2005/8/layout/hierarchy1"/>
    <dgm:cxn modelId="{DBB64307-A61B-4A89-9AFD-6454E876CE2D}" type="presParOf" srcId="{E849D355-4B7C-4BD8-9178-377B5EE1F4DF}" destId="{AD99E23F-F0BC-42C6-A14A-F35036285A7D}" srcOrd="3" destOrd="0" presId="urn:microsoft.com/office/officeart/2005/8/layout/hierarchy1"/>
    <dgm:cxn modelId="{211DD60B-9F5D-4B47-B863-8579ABFBFC62}" type="presParOf" srcId="{AD99E23F-F0BC-42C6-A14A-F35036285A7D}" destId="{E9097DA4-3BC9-40B7-95F6-7F3E30D03D7C}" srcOrd="0" destOrd="0" presId="urn:microsoft.com/office/officeart/2005/8/layout/hierarchy1"/>
    <dgm:cxn modelId="{0117C442-B12A-483D-8F5C-841AB6FF3802}" type="presParOf" srcId="{E9097DA4-3BC9-40B7-95F6-7F3E30D03D7C}" destId="{7CF3BB82-5663-48AF-8743-15F459495C36}" srcOrd="0" destOrd="0" presId="urn:microsoft.com/office/officeart/2005/8/layout/hierarchy1"/>
    <dgm:cxn modelId="{506818A3-3805-494C-85D6-82AF1A8D54CC}" type="presParOf" srcId="{E9097DA4-3BC9-40B7-95F6-7F3E30D03D7C}" destId="{5B2E7A15-EA02-4E3C-98D8-8B3E1132269E}" srcOrd="1" destOrd="0" presId="urn:microsoft.com/office/officeart/2005/8/layout/hierarchy1"/>
    <dgm:cxn modelId="{05E7EA87-2BE7-4994-A6E7-5FF8BC88F481}" type="presParOf" srcId="{AD99E23F-F0BC-42C6-A14A-F35036285A7D}" destId="{54137ABB-439C-40FE-92E6-37A552E3D45F}" srcOrd="1" destOrd="0" presId="urn:microsoft.com/office/officeart/2005/8/layout/hierarchy1"/>
    <dgm:cxn modelId="{98A80984-D097-42FA-B445-CDF9D336BE41}" type="presParOf" srcId="{B9DB1EB5-0467-46AE-A138-59FC7A269016}" destId="{C59834D7-2A71-47C6-B49F-72623A245FC3}" srcOrd="2" destOrd="0" presId="urn:microsoft.com/office/officeart/2005/8/layout/hierarchy1"/>
    <dgm:cxn modelId="{0F5A8087-B5F6-4C58-816F-096EE0B05E18}" type="presParOf" srcId="{B9DB1EB5-0467-46AE-A138-59FC7A269016}" destId="{D8056157-6C7A-465D-B37E-9378E785BBEC}" srcOrd="3" destOrd="0" presId="urn:microsoft.com/office/officeart/2005/8/layout/hierarchy1"/>
    <dgm:cxn modelId="{42C57CE1-E16F-4250-901C-E99352356A4E}" type="presParOf" srcId="{D8056157-6C7A-465D-B37E-9378E785BBEC}" destId="{E40D15B5-E5B2-4365-8363-0055B4E6B790}" srcOrd="0" destOrd="0" presId="urn:microsoft.com/office/officeart/2005/8/layout/hierarchy1"/>
    <dgm:cxn modelId="{2B64AA13-2558-4B82-A4FF-AC66886D5395}" type="presParOf" srcId="{E40D15B5-E5B2-4365-8363-0055B4E6B790}" destId="{9F738583-1B7D-42E0-9DC7-C7FEA2C65514}" srcOrd="0" destOrd="0" presId="urn:microsoft.com/office/officeart/2005/8/layout/hierarchy1"/>
    <dgm:cxn modelId="{6AEB4832-2272-4155-AB4F-9E9896DCED6F}" type="presParOf" srcId="{E40D15B5-E5B2-4365-8363-0055B4E6B790}" destId="{17C0E34C-AA3F-4D5B-8918-9F5EEAB6DF38}" srcOrd="1" destOrd="0" presId="urn:microsoft.com/office/officeart/2005/8/layout/hierarchy1"/>
    <dgm:cxn modelId="{D2560B44-AD54-4D12-926F-355D19DC35B8}" type="presParOf" srcId="{D8056157-6C7A-465D-B37E-9378E785BBEC}" destId="{10ED1118-6B0D-4732-9C9A-DE9F05FADE22}" srcOrd="1" destOrd="0" presId="urn:microsoft.com/office/officeart/2005/8/layout/hierarchy1"/>
    <dgm:cxn modelId="{9B13B3DF-534F-45E3-8C9F-FAD1F5E6867A}" type="presParOf" srcId="{10ED1118-6B0D-4732-9C9A-DE9F05FADE22}" destId="{69354CEE-21D3-4A15-A7E1-9CE752E29A37}" srcOrd="0" destOrd="0" presId="urn:microsoft.com/office/officeart/2005/8/layout/hierarchy1"/>
    <dgm:cxn modelId="{F4132703-0D98-47ED-921C-3D0C95D4E971}" type="presParOf" srcId="{10ED1118-6B0D-4732-9C9A-DE9F05FADE22}" destId="{B80C4D36-D105-4C40-B40D-D01D18490D63}" srcOrd="1" destOrd="0" presId="urn:microsoft.com/office/officeart/2005/8/layout/hierarchy1"/>
    <dgm:cxn modelId="{533EFDD4-C14F-4967-A543-BB2DC9EA4EE6}" type="presParOf" srcId="{B80C4D36-D105-4C40-B40D-D01D18490D63}" destId="{B6E487D1-C61C-4F7A-9346-E87E3A6E9614}" srcOrd="0" destOrd="0" presId="urn:microsoft.com/office/officeart/2005/8/layout/hierarchy1"/>
    <dgm:cxn modelId="{B1733EFD-8DD7-4993-9F69-CF5A4AA4DD0C}" type="presParOf" srcId="{B6E487D1-C61C-4F7A-9346-E87E3A6E9614}" destId="{C2DABB5D-70A6-4263-878A-64ECDD3F6AFC}" srcOrd="0" destOrd="0" presId="urn:microsoft.com/office/officeart/2005/8/layout/hierarchy1"/>
    <dgm:cxn modelId="{DA412679-725F-4260-AD93-B33EB85A6E83}" type="presParOf" srcId="{B6E487D1-C61C-4F7A-9346-E87E3A6E9614}" destId="{5164E384-D406-4F3D-B2BC-4AB688043C0B}" srcOrd="1" destOrd="0" presId="urn:microsoft.com/office/officeart/2005/8/layout/hierarchy1"/>
    <dgm:cxn modelId="{5F743DF5-EEAA-49A4-8843-5EFDFA2EB654}" type="presParOf" srcId="{B80C4D36-D105-4C40-B40D-D01D18490D63}" destId="{852B81B7-C001-4AB0-84F3-C6A7441EC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  <a:p>
          <a:r>
            <a:rPr lang="nl-NL" dirty="0">
              <a:solidFill>
                <a:srgbClr val="0000FF"/>
              </a:solidFill>
            </a:rPr>
            <a:t>(4d, 5d)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  <a:p>
          <a:r>
            <a:rPr lang="nl-NL" dirty="0">
              <a:solidFill>
                <a:srgbClr val="0000FF"/>
              </a:solidFill>
            </a:rPr>
            <a:t>(4d, 5d)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</a:t>
          </a:r>
        </a:p>
        <a:p>
          <a:r>
            <a:rPr lang="nl-NL" dirty="0">
              <a:solidFill>
                <a:srgbClr val="0000FF"/>
              </a:solidFill>
            </a:rPr>
            <a:t>3d </a:t>
          </a:r>
          <a:r>
            <a:rPr lang="nl-NL" dirty="0" err="1">
              <a:solidFill>
                <a:srgbClr val="0000FF"/>
              </a:solidFill>
            </a:rPr>
            <a:t>ions</a:t>
          </a:r>
          <a:r>
            <a:rPr lang="nl-NL" dirty="0">
              <a:solidFill>
                <a:srgbClr val="0000FF"/>
              </a:solidFill>
            </a:rPr>
            <a:t>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54CEE-21D3-4A15-A7E1-9CE752E29A37}">
      <dsp:nvSpPr>
        <dsp:cNvPr id="0" name=""/>
        <dsp:cNvSpPr/>
      </dsp:nvSpPr>
      <dsp:spPr>
        <a:xfrm>
          <a:off x="6931180" y="3795614"/>
          <a:ext cx="91440" cy="786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34D7-2A71-47C6-B49F-72623A245FC3}">
      <dsp:nvSpPr>
        <dsp:cNvPr id="0" name=""/>
        <dsp:cNvSpPr/>
      </dsp:nvSpPr>
      <dsp:spPr>
        <a:xfrm>
          <a:off x="4804846" y="1601840"/>
          <a:ext cx="2172053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2172053" y="469624"/>
              </a:lnTo>
              <a:lnTo>
                <a:pt x="2172053" y="68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632792" y="3795614"/>
          <a:ext cx="1412398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1412398" y="469624"/>
              </a:lnTo>
              <a:lnTo>
                <a:pt x="1412398" y="689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184756" y="3795614"/>
          <a:ext cx="1448035" cy="689133"/>
        </a:xfrm>
        <a:custGeom>
          <a:avLst/>
          <a:gdLst/>
          <a:ahLst/>
          <a:cxnLst/>
          <a:rect l="0" t="0" r="0" b="0"/>
          <a:pathLst>
            <a:path>
              <a:moveTo>
                <a:pt x="1448035" y="0"/>
              </a:moveTo>
              <a:lnTo>
                <a:pt x="1448035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632792" y="1601840"/>
          <a:ext cx="2172053" cy="689133"/>
        </a:xfrm>
        <a:custGeom>
          <a:avLst/>
          <a:gdLst/>
          <a:ahLst/>
          <a:cxnLst/>
          <a:rect l="0" t="0" r="0" b="0"/>
          <a:pathLst>
            <a:path>
              <a:moveTo>
                <a:pt x="2172053" y="0"/>
              </a:moveTo>
              <a:lnTo>
                <a:pt x="2172053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3620089" y="97199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3883368" y="34731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XAS</a:t>
          </a:r>
        </a:p>
      </dsp:txBody>
      <dsp:txXfrm>
        <a:off x="3927437" y="391383"/>
        <a:ext cx="2281375" cy="1416502"/>
      </dsp:txXfrm>
    </dsp:sp>
    <dsp:sp modelId="{6A5B8E8E-0117-4FF4-9ED9-DB5006E8E87D}">
      <dsp:nvSpPr>
        <dsp:cNvPr id="0" name=""/>
        <dsp:cNvSpPr/>
      </dsp:nvSpPr>
      <dsp:spPr>
        <a:xfrm>
          <a:off x="1448035" y="2290973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1711315" y="254108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1s</a:t>
          </a:r>
        </a:p>
      </dsp:txBody>
      <dsp:txXfrm>
        <a:off x="1755384" y="2585158"/>
        <a:ext cx="2281375" cy="1416502"/>
      </dsp:txXfrm>
    </dsp:sp>
    <dsp:sp modelId="{CB638952-E753-4439-AB24-DF9DB26D731C}">
      <dsp:nvSpPr>
        <dsp:cNvPr id="0" name=""/>
        <dsp:cNvSpPr/>
      </dsp:nvSpPr>
      <dsp:spPr>
        <a:xfrm>
          <a:off x="0" y="4484748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263279" y="47348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DFT</a:t>
          </a:r>
        </a:p>
      </dsp:txBody>
      <dsp:txXfrm>
        <a:off x="307348" y="4778932"/>
        <a:ext cx="2281375" cy="1416502"/>
      </dsp:txXfrm>
    </dsp:sp>
    <dsp:sp modelId="{7CF3BB82-5663-48AF-8743-15F459495C36}">
      <dsp:nvSpPr>
        <dsp:cNvPr id="0" name=""/>
        <dsp:cNvSpPr/>
      </dsp:nvSpPr>
      <dsp:spPr>
        <a:xfrm>
          <a:off x="2860434" y="4484748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3123713" y="47348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pre-</a:t>
          </a:r>
          <a:r>
            <a:rPr lang="nl-NL" sz="2300" kern="1200" dirty="0" err="1">
              <a:solidFill>
                <a:srgbClr val="0000FF"/>
              </a:solidFill>
            </a:rPr>
            <a:t>edge</a:t>
          </a:r>
          <a:r>
            <a:rPr lang="nl-NL" sz="2300" kern="1200" dirty="0">
              <a:solidFill>
                <a:srgbClr val="0000FF"/>
              </a:solidFill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of 3d system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??</a:t>
          </a:r>
        </a:p>
      </dsp:txBody>
      <dsp:txXfrm>
        <a:off x="3167782" y="4778932"/>
        <a:ext cx="2281375" cy="1416502"/>
      </dsp:txXfrm>
    </dsp:sp>
    <dsp:sp modelId="{9F738583-1B7D-42E0-9DC7-C7FEA2C65514}">
      <dsp:nvSpPr>
        <dsp:cNvPr id="0" name=""/>
        <dsp:cNvSpPr/>
      </dsp:nvSpPr>
      <dsp:spPr>
        <a:xfrm>
          <a:off x="5792143" y="2290973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6055422" y="254108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2p, 3p,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3d, 4d</a:t>
          </a:r>
        </a:p>
      </dsp:txBody>
      <dsp:txXfrm>
        <a:off x="6099491" y="2585158"/>
        <a:ext cx="2281375" cy="1416502"/>
      </dsp:txXfrm>
    </dsp:sp>
    <dsp:sp modelId="{C2DABB5D-70A6-4263-878A-64ECDD3F6AFC}">
      <dsp:nvSpPr>
        <dsp:cNvPr id="0" name=""/>
        <dsp:cNvSpPr/>
      </dsp:nvSpPr>
      <dsp:spPr>
        <a:xfrm>
          <a:off x="5792143" y="4581947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4E384-D406-4F3D-B2BC-4AB688043C0B}">
      <dsp:nvSpPr>
        <dsp:cNvPr id="0" name=""/>
        <dsp:cNvSpPr/>
      </dsp:nvSpPr>
      <dsp:spPr>
        <a:xfrm>
          <a:off x="6055422" y="48320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0000FF"/>
              </a:solidFill>
            </a:rPr>
            <a:t>multiplets</a:t>
          </a:r>
        </a:p>
      </dsp:txBody>
      <dsp:txXfrm>
        <a:off x="6099491" y="4876132"/>
        <a:ext cx="2281375" cy="1416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54CEE-21D3-4A15-A7E1-9CE752E29A37}">
      <dsp:nvSpPr>
        <dsp:cNvPr id="0" name=""/>
        <dsp:cNvSpPr/>
      </dsp:nvSpPr>
      <dsp:spPr>
        <a:xfrm>
          <a:off x="6931180" y="3795614"/>
          <a:ext cx="91440" cy="786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34D7-2A71-47C6-B49F-72623A245FC3}">
      <dsp:nvSpPr>
        <dsp:cNvPr id="0" name=""/>
        <dsp:cNvSpPr/>
      </dsp:nvSpPr>
      <dsp:spPr>
        <a:xfrm>
          <a:off x="4804846" y="1601840"/>
          <a:ext cx="2172053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2172053" y="469624"/>
              </a:lnTo>
              <a:lnTo>
                <a:pt x="2172053" y="68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632792" y="3795614"/>
          <a:ext cx="1412398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1412398" y="469624"/>
              </a:lnTo>
              <a:lnTo>
                <a:pt x="1412398" y="689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184756" y="3795614"/>
          <a:ext cx="1448035" cy="689133"/>
        </a:xfrm>
        <a:custGeom>
          <a:avLst/>
          <a:gdLst/>
          <a:ahLst/>
          <a:cxnLst/>
          <a:rect l="0" t="0" r="0" b="0"/>
          <a:pathLst>
            <a:path>
              <a:moveTo>
                <a:pt x="1448035" y="0"/>
              </a:moveTo>
              <a:lnTo>
                <a:pt x="1448035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632792" y="1601840"/>
          <a:ext cx="2172053" cy="689133"/>
        </a:xfrm>
        <a:custGeom>
          <a:avLst/>
          <a:gdLst/>
          <a:ahLst/>
          <a:cxnLst/>
          <a:rect l="0" t="0" r="0" b="0"/>
          <a:pathLst>
            <a:path>
              <a:moveTo>
                <a:pt x="2172053" y="0"/>
              </a:moveTo>
              <a:lnTo>
                <a:pt x="2172053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3620089" y="97199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3883368" y="34731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XAS</a:t>
          </a:r>
        </a:p>
      </dsp:txBody>
      <dsp:txXfrm>
        <a:off x="3927437" y="391383"/>
        <a:ext cx="2281375" cy="1416502"/>
      </dsp:txXfrm>
    </dsp:sp>
    <dsp:sp modelId="{6A5B8E8E-0117-4FF4-9ED9-DB5006E8E87D}">
      <dsp:nvSpPr>
        <dsp:cNvPr id="0" name=""/>
        <dsp:cNvSpPr/>
      </dsp:nvSpPr>
      <dsp:spPr>
        <a:xfrm>
          <a:off x="1448035" y="2290973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1711315" y="254108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1s</a:t>
          </a:r>
        </a:p>
      </dsp:txBody>
      <dsp:txXfrm>
        <a:off x="1755384" y="2585158"/>
        <a:ext cx="2281375" cy="1416502"/>
      </dsp:txXfrm>
    </dsp:sp>
    <dsp:sp modelId="{CB638952-E753-4439-AB24-DF9DB26D731C}">
      <dsp:nvSpPr>
        <dsp:cNvPr id="0" name=""/>
        <dsp:cNvSpPr/>
      </dsp:nvSpPr>
      <dsp:spPr>
        <a:xfrm>
          <a:off x="0" y="4484748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263279" y="47348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DFT</a:t>
          </a:r>
        </a:p>
      </dsp:txBody>
      <dsp:txXfrm>
        <a:off x="307348" y="4778932"/>
        <a:ext cx="2281375" cy="1416502"/>
      </dsp:txXfrm>
    </dsp:sp>
    <dsp:sp modelId="{7CF3BB82-5663-48AF-8743-15F459495C36}">
      <dsp:nvSpPr>
        <dsp:cNvPr id="0" name=""/>
        <dsp:cNvSpPr/>
      </dsp:nvSpPr>
      <dsp:spPr>
        <a:xfrm>
          <a:off x="2860434" y="4484748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3123713" y="47348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pre-edge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of 3d system</a:t>
          </a:r>
        </a:p>
      </dsp:txBody>
      <dsp:txXfrm>
        <a:off x="3167782" y="4778932"/>
        <a:ext cx="2281375" cy="1416502"/>
      </dsp:txXfrm>
    </dsp:sp>
    <dsp:sp modelId="{9F738583-1B7D-42E0-9DC7-C7FEA2C65514}">
      <dsp:nvSpPr>
        <dsp:cNvPr id="0" name=""/>
        <dsp:cNvSpPr/>
      </dsp:nvSpPr>
      <dsp:spPr>
        <a:xfrm>
          <a:off x="5792143" y="2290973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6055422" y="2541089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2p, 3p,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3d, 4d</a:t>
          </a:r>
        </a:p>
      </dsp:txBody>
      <dsp:txXfrm>
        <a:off x="6099491" y="2585158"/>
        <a:ext cx="2281375" cy="1416502"/>
      </dsp:txXfrm>
    </dsp:sp>
    <dsp:sp modelId="{C2DABB5D-70A6-4263-878A-64ECDD3F6AFC}">
      <dsp:nvSpPr>
        <dsp:cNvPr id="0" name=""/>
        <dsp:cNvSpPr/>
      </dsp:nvSpPr>
      <dsp:spPr>
        <a:xfrm>
          <a:off x="5792143" y="4581947"/>
          <a:ext cx="2369513" cy="15046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4E384-D406-4F3D-B2BC-4AB688043C0B}">
      <dsp:nvSpPr>
        <dsp:cNvPr id="0" name=""/>
        <dsp:cNvSpPr/>
      </dsp:nvSpPr>
      <dsp:spPr>
        <a:xfrm>
          <a:off x="6055422" y="4832063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0000FF"/>
              </a:solidFill>
            </a:rPr>
            <a:t>multiplets</a:t>
          </a:r>
        </a:p>
      </dsp:txBody>
      <dsp:txXfrm>
        <a:off x="6099491" y="4876132"/>
        <a:ext cx="2281375" cy="1416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(4d, 5d)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(4d, 5d)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3d </a:t>
          </a:r>
          <a:r>
            <a:rPr lang="nl-NL" sz="1600" kern="1200" dirty="0" err="1">
              <a:solidFill>
                <a:srgbClr val="0000FF"/>
              </a:solidFill>
            </a:rPr>
            <a:t>ions</a:t>
          </a:r>
          <a:r>
            <a:rPr lang="nl-NL" sz="1600" kern="1200" dirty="0">
              <a:solidFill>
                <a:srgbClr val="0000FF"/>
              </a:solidFill>
            </a:rPr>
            <a:t>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9/23/2018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790E2-46B6-4EBD-BA3F-7011709D62D4}" type="slidenum">
              <a:rPr kumimoji="0" lang="en-US" altLang="en-US" sz="120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XAS is element specific</a:t>
            </a:r>
            <a:r>
              <a:rPr lang="en-GB" altLang="en-US" baseline="0" dirty="0"/>
              <a:t> because each element has specific binding energies for its core levels.</a:t>
            </a:r>
          </a:p>
          <a:p>
            <a:r>
              <a:rPr lang="en-GB" altLang="en-US" baseline="0" dirty="0"/>
              <a:t>The XAS edge energy is essentially given by the core level binding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648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EF4B681-0BE1-4494-A874-667D02A924C7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11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055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C51751-1F1A-4545-A1BC-666A0622D4B9}" type="slidenum">
              <a:rPr lang="en-US">
                <a:solidFill>
                  <a:srgbClr val="33CC33"/>
                </a:solidFill>
              </a:rPr>
              <a:pPr/>
              <a:t>12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63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C51751-1F1A-4545-A1BC-666A0622D4B9}" type="slidenum">
              <a:rPr lang="en-US">
                <a:solidFill>
                  <a:srgbClr val="33CC33"/>
                </a:solidFill>
              </a:rPr>
              <a:pPr/>
              <a:t>16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65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17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3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86634-8CD0-4DCB-B1A5-40CAC43D6622}" type="slidenum">
              <a:rPr lang="en-US" altLang="nl-NL"/>
              <a:pPr/>
              <a:t>18</a:t>
            </a:fld>
            <a:endParaRPr lang="en-US" altLang="nl-NL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0264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3B3D65-05AA-4B8D-AFA1-BE71F4221CD0}" type="slidenum">
              <a:rPr kumimoji="0" lang="en-US" sz="1200"/>
              <a:pPr/>
              <a:t>19</a:t>
            </a:fld>
            <a:endParaRPr kumimoji="0"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40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8B9-9893-4E1E-AC04-96D66E5C229C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21295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41FFE-F6FE-49E7-AD99-CA046F3D6E24}" type="slidenum">
              <a:rPr lang="en-US" altLang="nl-NL"/>
              <a:pPr/>
              <a:t>21</a:t>
            </a:fld>
            <a:endParaRPr lang="en-US" altLang="nl-NL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213002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52C1A-4261-4374-A945-CDA5F7941180}" type="slidenum">
              <a:rPr lang="en-US" altLang="nl-NL"/>
              <a:pPr/>
              <a:t>22</a:t>
            </a:fld>
            <a:endParaRPr lang="en-US" altLang="nl-NL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6074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23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1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5A026-ED30-41A1-8ACC-AB9D494B3007}" type="slidenum">
              <a:rPr lang="en-US">
                <a:solidFill>
                  <a:srgbClr val="33CC33"/>
                </a:solidFill>
              </a:rPr>
              <a:pPr/>
              <a:t>3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943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24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3881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25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27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C0D8A-A6F2-49DC-A515-B59F0863CCD2}" type="slidenum">
              <a:rPr lang="en-US" altLang="nl-NL"/>
              <a:pPr/>
              <a:t>26</a:t>
            </a:fld>
            <a:endParaRPr lang="en-US" altLang="nl-NL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86299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2BDD93-6285-4FFF-91F8-EF4A3C7A3089}" type="slidenum">
              <a:rPr kumimoji="0" lang="en-US" sz="1200">
                <a:latin typeface="Times New Roman" pitchFamily="18" charset="0"/>
              </a:rPr>
              <a:pPr/>
              <a:t>27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62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58124-0577-48F8-81C9-6F7BC43AC1C6}" type="slidenum">
              <a:rPr lang="en-US" altLang="nl-NL"/>
              <a:pPr/>
              <a:t>29</a:t>
            </a:fld>
            <a:endParaRPr lang="en-US" altLang="nl-NL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31832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CECFD-1E68-4773-945D-96405539164F}" type="slidenum">
              <a:rPr lang="en-US" altLang="nl-NL"/>
              <a:pPr/>
              <a:t>30</a:t>
            </a:fld>
            <a:endParaRPr lang="en-US" altLang="nl-NL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7453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CECFD-1E68-4773-945D-96405539164F}" type="slidenum">
              <a:rPr lang="en-US" altLang="nl-NL"/>
              <a:pPr/>
              <a:t>31</a:t>
            </a:fld>
            <a:endParaRPr lang="en-US" altLang="nl-NL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6103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CECFD-1E68-4773-945D-96405539164F}" type="slidenum">
              <a:rPr lang="en-US" altLang="nl-NL"/>
              <a:pPr/>
              <a:t>32</a:t>
            </a:fld>
            <a:endParaRPr lang="en-US" altLang="nl-NL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6462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algn="r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1A804-53BA-4CD6-B4CA-CA69F5E63A3E}" type="slidenum">
              <a:rPr kumimoji="0" lang="en-US" altLang="en-US" sz="1200">
                <a:latin typeface="Times New Roman" panose="02020603050405020304" pitchFamily="18" charset="0"/>
              </a:rPr>
              <a:pPr/>
              <a:t>36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2087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85BE4B-9B2E-4486-BD0C-372BDB22794F}" type="slidenum">
              <a:rPr kumimoji="0" lang="en-US" altLang="en-US" sz="1200">
                <a:latin typeface="Times New Roman" panose="02020603050405020304" pitchFamily="18" charset="0"/>
              </a:rPr>
              <a:pPr/>
              <a:t>38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4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5A026-ED30-41A1-8ACC-AB9D494B3007}" type="slidenum">
              <a:rPr lang="en-US">
                <a:solidFill>
                  <a:srgbClr val="33CC33"/>
                </a:solidFill>
              </a:rPr>
              <a:pPr/>
              <a:t>4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482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6C894-8DE6-4F3A-A030-11B63F76AEB3}" type="slidenum">
              <a:rPr kumimoji="0" lang="en-US" altLang="en-US" sz="1200">
                <a:latin typeface="Times New Roman" panose="02020603050405020304" pitchFamily="18" charset="0"/>
              </a:rPr>
              <a:pPr/>
              <a:t>39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58869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FA20F4-3AC0-4325-831D-436EFB036B3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15197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EC80B-32BC-41CE-9BCC-01FB8DB8BB71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001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8CF72-80FB-4EA5-A27D-4461470F6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CABF5-C5B2-43B1-B393-BFED5CD2C121}" type="slidenum">
              <a:rPr lang="en-US" altLang="nl-NL"/>
              <a:pPr/>
              <a:t>44</a:t>
            </a:fld>
            <a:endParaRPr lang="en-US" altLang="nl-NL"/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45B3DDF6-1E8B-433F-836C-26F2DFBFD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5AD8E4A9-8261-4988-ADCD-437DC7FBE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4993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516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46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31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47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089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48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6573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49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900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52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5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290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310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F7C5FA-1FE2-44EE-8ECD-7566CEE9F143}" type="slidenum">
              <a:rPr kumimoji="0" lang="en-US" altLang="en-US" sz="1200">
                <a:latin typeface="Times New Roman" panose="02020603050405020304" pitchFamily="18" charset="0"/>
              </a:rPr>
              <a:pPr/>
              <a:t>52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61091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735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032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016535-7E33-4425-AB06-4FE042F77B06}" type="slidenum">
              <a:rPr kumimoji="0" lang="en-US" altLang="en-US" sz="1200">
                <a:latin typeface="Times New Roman" panose="02020603050405020304" pitchFamily="18" charset="0"/>
              </a:rPr>
              <a:pPr/>
              <a:t>55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287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95D5B-A94D-4DB5-907C-242C2AB3AFEE}" type="slidenum">
              <a:rPr kumimoji="0" lang="en-US" altLang="en-US" sz="1200">
                <a:latin typeface="Times New Roman" panose="02020603050405020304" pitchFamily="18" charset="0"/>
              </a:rPr>
              <a:pPr/>
              <a:t>56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3209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698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919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59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6622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18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6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05639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89E45-0FBD-4397-9118-071755C93805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287695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6504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63232D-4FE9-4D32-8A1B-C6AC49793BD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68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385AFA-DD82-4A16-9E55-2F5182A5994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3835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D68A64-8186-4D69-9E31-71813344A0D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3671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1E282-54C8-4DF6-ABE0-7C359523E98D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67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4198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68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6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69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484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70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97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71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893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7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96774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72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6625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73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3027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74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3254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946BD9-C51E-4666-9903-63F09C40EEE1}" type="slidenum">
              <a:rPr kumimoji="0" lang="en-US" altLang="en-US" sz="1300">
                <a:solidFill>
                  <a:srgbClr val="33CC33"/>
                </a:solidFill>
                <a:sym typeface="Symbol" panose="05050102010706020507" pitchFamily="18" charset="2"/>
              </a:rPr>
              <a:pPr/>
              <a:t>75</a:t>
            </a:fld>
            <a:endParaRPr kumimoji="0" lang="en-US" altLang="en-US" sz="13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066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D7B82EC-3D89-4D94-B792-C3305860B0F2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8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8000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BCE1326-57FB-4791-9CCD-6B0383A6B509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9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4146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EF4B681-0BE1-4494-A874-667D02A924C7}" type="slidenum">
              <a:rPr lang="en-US" altLang="nl-NL" sz="1200">
                <a:solidFill>
                  <a:srgbClr val="33CC33"/>
                </a:solidFill>
                <a:sym typeface="Symbol" panose="05050102010706020507" pitchFamily="18" charset="2"/>
              </a:rPr>
              <a:pPr algn="r"/>
              <a:t>10</a:t>
            </a:fld>
            <a:endParaRPr lang="en-US" altLang="nl-NL" sz="120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146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181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84226939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Introduction to XAS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detection techniques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spectral shape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0000FF"/>
                </a:solidFill>
              </a:rPr>
              <a:t>multiplet</a:t>
            </a:r>
            <a:r>
              <a:rPr lang="en-US" sz="3200" dirty="0">
                <a:solidFill>
                  <a:srgbClr val="0000FF"/>
                </a:solidFill>
              </a:rPr>
              <a:t> calculations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423189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2644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2675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676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7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8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79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2680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1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2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3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4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5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2686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48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49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0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1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2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5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6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7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58" name="Line 3"/>
          <p:cNvSpPr>
            <a:spLocks noChangeShapeType="1"/>
          </p:cNvSpPr>
          <p:nvPr/>
        </p:nvSpPr>
        <p:spPr bwMode="auto">
          <a:xfrm>
            <a:off x="4267200" y="22860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59" name="AutoShape 4"/>
          <p:cNvSpPr>
            <a:spLocks noChangeArrowheads="1"/>
          </p:cNvSpPr>
          <p:nvPr/>
        </p:nvSpPr>
        <p:spPr bwMode="auto">
          <a:xfrm>
            <a:off x="4267200" y="1981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0" name="AutoShape 10"/>
          <p:cNvSpPr>
            <a:spLocks noChangeArrowheads="1"/>
          </p:cNvSpPr>
          <p:nvPr/>
        </p:nvSpPr>
        <p:spPr bwMode="auto">
          <a:xfrm>
            <a:off x="4267200" y="38862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1" name="AutoShape 11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2662" name="AutoShape 12" descr="Wide downward diagonal"/>
          <p:cNvSpPr>
            <a:spLocks noChangeArrowheads="1"/>
          </p:cNvSpPr>
          <p:nvPr/>
        </p:nvSpPr>
        <p:spPr bwMode="auto">
          <a:xfrm>
            <a:off x="4267200" y="26670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3" name="AutoShape 13"/>
          <p:cNvSpPr>
            <a:spLocks noChangeArrowheads="1"/>
          </p:cNvSpPr>
          <p:nvPr/>
        </p:nvSpPr>
        <p:spPr bwMode="auto">
          <a:xfrm>
            <a:off x="4267200" y="26685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4" name="AutoShape 14"/>
          <p:cNvSpPr>
            <a:spLocks noChangeArrowheads="1"/>
          </p:cNvSpPr>
          <p:nvPr/>
        </p:nvSpPr>
        <p:spPr bwMode="auto">
          <a:xfrm>
            <a:off x="4267200" y="30480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5" name="AutoShape 16"/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6" name="AutoShape 17" descr="Wide downward diagonal"/>
          <p:cNvSpPr>
            <a:spLocks noChangeArrowheads="1"/>
          </p:cNvSpPr>
          <p:nvPr/>
        </p:nvSpPr>
        <p:spPr bwMode="auto">
          <a:xfrm>
            <a:off x="4267200" y="19812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7" name="AutoShape 21"/>
          <p:cNvSpPr>
            <a:spLocks noChangeArrowheads="1"/>
          </p:cNvSpPr>
          <p:nvPr/>
        </p:nvSpPr>
        <p:spPr bwMode="auto">
          <a:xfrm>
            <a:off x="4297363" y="45164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68" name="Line 26"/>
          <p:cNvSpPr>
            <a:spLocks noChangeShapeType="1"/>
          </p:cNvSpPr>
          <p:nvPr/>
        </p:nvSpPr>
        <p:spPr bwMode="auto">
          <a:xfrm>
            <a:off x="5181600" y="2895600"/>
            <a:ext cx="0" cy="15240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2669" name="Oval 7"/>
          <p:cNvSpPr>
            <a:spLocks noChangeArrowheads="1"/>
          </p:cNvSpPr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0" name="Oval 7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1" name="Line 26"/>
          <p:cNvSpPr>
            <a:spLocks noChangeShapeType="1"/>
          </p:cNvSpPr>
          <p:nvPr/>
        </p:nvSpPr>
        <p:spPr bwMode="auto">
          <a:xfrm flipV="1">
            <a:off x="5410200" y="838200"/>
            <a:ext cx="0" cy="1752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2672" name="Oval 7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3" name="Oval 7"/>
          <p:cNvSpPr>
            <a:spLocks noChangeArrowheads="1"/>
          </p:cNvSpPr>
          <p:nvPr/>
        </p:nvSpPr>
        <p:spPr bwMode="auto">
          <a:xfrm>
            <a:off x="5257800" y="6096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74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&amp; Auger</a:t>
            </a:r>
            <a:endParaRPr lang="en-US" sz="3600" i="1" dirty="0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1F409EA4-3E74-4C6D-8DC7-2D9C8095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39172"/>
            <a:ext cx="85824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Decay of 3d/valence electron to 3p core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Energy used to excite a 3d/valence electron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Auger electron spectroscopy</a:t>
            </a:r>
          </a:p>
          <a:p>
            <a:pPr marL="457200" indent="-457200">
              <a:spcBef>
                <a:spcPct val="0"/>
              </a:spcBef>
            </a:pP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420633A7-E81D-46CA-A2D9-47EF0315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78626603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65890" name="Picture 2" descr="Afbeeldingsresultaat voor auger fluoresc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59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24E53E7-8B42-4797-835D-BAE9F7C8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1BDDE18-5B7A-408A-BA2B-04CCD8FF1C92}"/>
              </a:ext>
            </a:extLst>
          </p:cNvPr>
          <p:cNvSpPr txBox="1"/>
          <p:nvPr/>
        </p:nvSpPr>
        <p:spPr>
          <a:xfrm>
            <a:off x="1907704" y="3312461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1s </a:t>
            </a:r>
            <a:r>
              <a:rPr lang="nl-NL" sz="2400" dirty="0" err="1">
                <a:solidFill>
                  <a:srgbClr val="FF0000"/>
                </a:solidFill>
              </a:rPr>
              <a:t>core</a:t>
            </a:r>
            <a:r>
              <a:rPr lang="nl-NL" sz="2400" dirty="0">
                <a:solidFill>
                  <a:srgbClr val="FF0000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371840198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0494FC7-190A-4AE0-BF85-D1944344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327572974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decay channels as detector </a:t>
            </a:r>
            <a:endParaRPr lang="en-US" sz="3600" i="1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46F2A45-DE98-4628-BEC9-BC9954F72372}"/>
              </a:ext>
            </a:extLst>
          </p:cNvPr>
          <p:cNvSpPr/>
          <p:nvPr/>
        </p:nvSpPr>
        <p:spPr bwMode="auto">
          <a:xfrm>
            <a:off x="0" y="3717032"/>
            <a:ext cx="9144000" cy="32403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3EA966-8630-4837-B628-A939D01BF5A9}"/>
              </a:ext>
            </a:extLst>
          </p:cNvPr>
          <p:cNvSpPr/>
          <p:nvPr/>
        </p:nvSpPr>
        <p:spPr>
          <a:xfrm>
            <a:off x="251520" y="4365104"/>
            <a:ext cx="6724918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Uniform thickness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Uniform concentration of absorbing element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</a:rPr>
              <a:t>Thin enough for photons </a:t>
            </a:r>
          </a:p>
        </p:txBody>
      </p:sp>
    </p:spTree>
    <p:extLst>
      <p:ext uri="{BB962C8B-B14F-4D97-AF65-F5344CB8AC3E}">
        <p14:creationId xmlns:p14="http://schemas.microsoft.com/office/powerpoint/2010/main" val="18967914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-72008" y="852931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penetration lengths &amp;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escape depths 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JVREVxa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142"/>
            <a:ext cx="4499992" cy="31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3" y="5466729"/>
            <a:ext cx="6900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100-1000 nm</a:t>
            </a:r>
          </a:p>
          <a:p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(CXRO, but 20 nm for L edges) </a:t>
            </a:r>
            <a:endParaRPr lang="nl-NL" sz="2000" i="1" dirty="0"/>
          </a:p>
        </p:txBody>
      </p:sp>
      <p:pic>
        <p:nvPicPr>
          <p:cNvPr id="142338" name="Picture 2" descr="http://www.yambo-code.org/tutorials/Surface_spectroscopy/universal_curve_xe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2371"/>
            <a:ext cx="4394076" cy="27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4261" y="5472612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1-5 nm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5370078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decay channels as detector </a:t>
            </a:r>
            <a:endParaRPr lang="en-US" sz="3600" i="1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F8D236-8551-49B0-A658-325AD736402E}"/>
              </a:ext>
            </a:extLst>
          </p:cNvPr>
          <p:cNvSpPr/>
          <p:nvPr/>
        </p:nvSpPr>
        <p:spPr bwMode="auto">
          <a:xfrm>
            <a:off x="0" y="931863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3A3F68C-35E2-441A-92E2-780D7108C672}"/>
              </a:ext>
            </a:extLst>
          </p:cNvPr>
          <p:cNvSpPr/>
          <p:nvPr/>
        </p:nvSpPr>
        <p:spPr bwMode="auto">
          <a:xfrm>
            <a:off x="3131840" y="3645024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15EB2B7-1E1B-48D7-926D-C8345DDFD5AA}"/>
              </a:ext>
            </a:extLst>
          </p:cNvPr>
          <p:cNvSpPr/>
          <p:nvPr/>
        </p:nvSpPr>
        <p:spPr>
          <a:xfrm>
            <a:off x="3135153" y="1353721"/>
            <a:ext cx="6008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penetrate 1000 nm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nl-NL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escape from 5 nm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nl-NL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of core holes created in first 5 nm is proportional to 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angle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nl-NL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TEY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~ 1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λ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nl-NL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nl-NL" sz="36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nl-NL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172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323528" y="18864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Transmission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(pinhole, saturation &gt; </a:t>
            </a:r>
            <a:r>
              <a:rPr lang="en-US" sz="2800" b="1" dirty="0">
                <a:solidFill>
                  <a:srgbClr val="0000FF"/>
                </a:solidFill>
              </a:rPr>
              <a:t>thin samples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Electron Yield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</a:t>
            </a:r>
            <a:r>
              <a:rPr lang="en-US" sz="2800" b="1" dirty="0">
                <a:solidFill>
                  <a:srgbClr val="0000FF"/>
                </a:solidFill>
              </a:rPr>
              <a:t>surface</a:t>
            </a:r>
            <a:r>
              <a:rPr lang="en-US" sz="2800" dirty="0">
                <a:solidFill>
                  <a:srgbClr val="0000FF"/>
                </a:solidFill>
              </a:rPr>
              <a:t> sensitive)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00FF"/>
                </a:solidFill>
              </a:rPr>
              <a:t>Fluorescence Yield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	(saturation &amp; self-absorption: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                            &gt; </a:t>
            </a:r>
            <a:r>
              <a:rPr lang="en-US" sz="2800" b="1" dirty="0">
                <a:solidFill>
                  <a:srgbClr val="0000FF"/>
                </a:solidFill>
              </a:rPr>
              <a:t>dilute samples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           </a:t>
            </a:r>
            <a:r>
              <a:rPr lang="en-US" sz="2800" i="1" dirty="0">
                <a:solidFill>
                  <a:srgbClr val="0000FF"/>
                </a:solidFill>
              </a:rPr>
              <a:t>[L edges are intrinsically distorted]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800" i="1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11677823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304800" y="1444625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endParaRPr lang="en-US" sz="3200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FF"/>
                </a:solidFill>
              </a:rPr>
              <a:t>Interpretation of spectral shapes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213174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259" name="Object 3"/>
          <p:cNvGraphicFramePr>
            <a:graphicFrameLocks noChangeAspect="1"/>
          </p:cNvGraphicFramePr>
          <p:nvPr/>
        </p:nvGraphicFramePr>
        <p:xfrm>
          <a:off x="457200" y="4800600"/>
          <a:ext cx="82296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99" name="Equation" r:id="rId4" imgW="2031840" imgH="330120" progId="Equation.3">
                  <p:embed/>
                </p:oleObj>
              </mc:Choice>
              <mc:Fallback>
                <p:oleObj name="Equation" r:id="rId4" imgW="2031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8229600" cy="1338263"/>
                      </a:xfrm>
                      <a:prstGeom prst="rect">
                        <a:avLst/>
                      </a:prstGeom>
                      <a:noFill/>
                      <a:ln w="38100" cap="sq" cmpd="dbl">
                        <a:solidFill>
                          <a:srgbClr val="0000FF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1143000" y="838200"/>
            <a:ext cx="3733800" cy="2899255"/>
          </a:xfrm>
          <a:prstGeom prst="rect">
            <a:avLst/>
          </a:prstGeom>
          <a:noFill/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0" lang="en-US" altLang="nl-NL" sz="2400" b="0" dirty="0">
                <a:solidFill>
                  <a:srgbClr val="0033CC"/>
                </a:solidFill>
              </a:rPr>
              <a:t>Excitations of core electrons to empty states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kumimoji="0" lang="en-US" altLang="nl-NL" sz="2400" b="0" dirty="0">
              <a:solidFill>
                <a:srgbClr val="0033CC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0" lang="en-US" altLang="nl-NL" sz="2400" b="0" dirty="0">
                <a:solidFill>
                  <a:srgbClr val="0033CC"/>
                </a:solidFill>
              </a:rPr>
              <a:t>The XAS spectra are given by the</a:t>
            </a:r>
            <a:r>
              <a:rPr kumimoji="0" lang="en-US" altLang="nl-NL" sz="2400" b="0" dirty="0"/>
              <a:t> </a:t>
            </a:r>
            <a:br>
              <a:rPr kumimoji="0" lang="en-US" altLang="nl-NL" sz="2400" b="0" dirty="0"/>
            </a:br>
            <a:r>
              <a:rPr kumimoji="0" lang="en-US" altLang="nl-NL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 Golden Rule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64653DD-B6A3-4360-8856-5ADAB4A1B369}"/>
              </a:ext>
            </a:extLst>
          </p:cNvPr>
          <p:cNvGrpSpPr/>
          <p:nvPr/>
        </p:nvGrpSpPr>
        <p:grpSpPr>
          <a:xfrm>
            <a:off x="4876800" y="838200"/>
            <a:ext cx="4159696" cy="3217008"/>
            <a:chOff x="4211960" y="1844824"/>
            <a:chExt cx="4699248" cy="3572531"/>
          </a:xfrm>
        </p:grpSpPr>
        <p:pic>
          <p:nvPicPr>
            <p:cNvPr id="8" name="Picture 8" descr="Haverkort_16i.pdf">
              <a:extLst>
                <a:ext uri="{FF2B5EF4-FFF2-40B4-BE49-F238E27FC236}">
                  <a16:creationId xmlns:a16="http://schemas.microsoft.com/office/drawing/2014/main" id="{DCC6C074-1D4B-4687-8421-89B805FA0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813" r="1009"/>
            <a:stretch/>
          </p:blipFill>
          <p:spPr>
            <a:xfrm>
              <a:off x="5292000" y="1844824"/>
              <a:ext cx="3204000" cy="3095549"/>
            </a:xfrm>
            <a:prstGeom prst="rect">
              <a:avLst/>
            </a:prstGeom>
          </p:spPr>
        </p:pic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266980F-8D1A-438A-8506-747409D59BB4}"/>
                </a:ext>
              </a:extLst>
            </p:cNvPr>
            <p:cNvGrpSpPr/>
            <p:nvPr/>
          </p:nvGrpSpPr>
          <p:grpSpPr>
            <a:xfrm>
              <a:off x="4211960" y="2010133"/>
              <a:ext cx="4699248" cy="3407222"/>
              <a:chOff x="3841879" y="1763832"/>
              <a:chExt cx="5098921" cy="4585670"/>
            </a:xfrm>
          </p:grpSpPr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652F3B53-B2DD-4C7C-9CE0-D8F85B1D4042}"/>
                  </a:ext>
                </a:extLst>
              </p:cNvPr>
              <p:cNvSpPr txBox="1"/>
              <p:nvPr/>
            </p:nvSpPr>
            <p:spPr>
              <a:xfrm>
                <a:off x="6722376" y="5878986"/>
                <a:ext cx="284475" cy="47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00" dirty="0"/>
              </a:p>
            </p:txBody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A9F873C7-87E9-42F1-B2A0-8C97AACB6A41}"/>
                  </a:ext>
                </a:extLst>
              </p:cNvPr>
              <p:cNvSpPr txBox="1"/>
              <p:nvPr/>
            </p:nvSpPr>
            <p:spPr>
              <a:xfrm rot="16200000">
                <a:off x="3934179" y="3245821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3" name="Group 1">
                <a:extLst>
                  <a:ext uri="{FF2B5EF4-FFF2-40B4-BE49-F238E27FC236}">
                    <a16:creationId xmlns:a16="http://schemas.microsoft.com/office/drawing/2014/main" id="{F7C21D0F-59CF-4A56-9B66-D57C4A450503}"/>
                  </a:ext>
                </a:extLst>
              </p:cNvPr>
              <p:cNvGrpSpPr/>
              <p:nvPr/>
            </p:nvGrpSpPr>
            <p:grpSpPr>
              <a:xfrm>
                <a:off x="5741736" y="1763832"/>
                <a:ext cx="3199064" cy="3666381"/>
                <a:chOff x="5741736" y="1763832"/>
                <a:chExt cx="3199064" cy="3666381"/>
              </a:xfrm>
            </p:grpSpPr>
            <p:sp>
              <p:nvSpPr>
                <p:cNvPr id="15" name="Rounded Rectangle 25">
                  <a:extLst>
                    <a:ext uri="{FF2B5EF4-FFF2-40B4-BE49-F238E27FC236}">
                      <a16:creationId xmlns:a16="http://schemas.microsoft.com/office/drawing/2014/main" id="{83194F58-242A-45E3-B865-D13F6980B5D3}"/>
                    </a:ext>
                  </a:extLst>
                </p:cNvPr>
                <p:cNvSpPr/>
                <p:nvPr/>
              </p:nvSpPr>
              <p:spPr>
                <a:xfrm>
                  <a:off x="5741736" y="1763832"/>
                  <a:ext cx="2328333" cy="524988"/>
                </a:xfrm>
                <a:prstGeom prst="roundRect">
                  <a:avLst>
                    <a:gd name="adj" fmla="val 22993"/>
                  </a:avLst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40000" dist="63500" dir="2700000" rotWithShape="0">
                    <a:schemeClr val="tx2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exciton</a:t>
                  </a:r>
                </a:p>
                <a:p>
                  <a:pPr marL="342900" indent="-342900" algn="ctr">
                    <a:buFont typeface="Arial"/>
                    <a:buChar char="•"/>
                  </a:pP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ounded Rectangle 26">
                  <a:extLst>
                    <a:ext uri="{FF2B5EF4-FFF2-40B4-BE49-F238E27FC236}">
                      <a16:creationId xmlns:a16="http://schemas.microsoft.com/office/drawing/2014/main" id="{53B320AD-39F6-4EEC-A9DB-28C06870C55A}"/>
                    </a:ext>
                  </a:extLst>
                </p:cNvPr>
                <p:cNvSpPr/>
                <p:nvPr/>
              </p:nvSpPr>
              <p:spPr>
                <a:xfrm>
                  <a:off x="6329680" y="4905225"/>
                  <a:ext cx="2611120" cy="524988"/>
                </a:xfrm>
                <a:prstGeom prst="roundRect">
                  <a:avLst>
                    <a:gd name="adj" fmla="val 22993"/>
                  </a:avLst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40000" dist="63500" dir="2700000" rotWithShape="0">
                    <a:schemeClr val="tx2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edge jump</a:t>
                  </a:r>
                </a:p>
                <a:p>
                  <a:pPr marL="342900" indent="-342900" algn="ctr">
                    <a:buFont typeface="Arial"/>
                    <a:buChar char="•"/>
                  </a:pP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E7466C79-B2F4-411F-9714-CCFBD611150A}"/>
                </a:ext>
              </a:extLst>
            </p:cNvPr>
            <p:cNvSpPr/>
            <p:nvPr/>
          </p:nvSpPr>
          <p:spPr>
            <a:xfrm>
              <a:off x="4552341" y="1844824"/>
              <a:ext cx="3981382" cy="320982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92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1143000" y="838200"/>
            <a:ext cx="3429000" cy="2893100"/>
          </a:xfrm>
          <a:prstGeom prst="rect">
            <a:avLst/>
          </a:prstGeom>
          <a:noFill/>
          <a:ln w="50800" cap="sq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Fermi Golden Rule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</a:t>
            </a:r>
            <a:endParaRPr kumimoji="0"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Excitations to  </a:t>
            </a:r>
            <a:b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empty states as calculated by DFT</a:t>
            </a:r>
            <a:endParaRPr kumimoji="0" lang="en-US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5029200"/>
          <a:ext cx="7772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3" name="Equation" r:id="rId4" imgW="3238500" imgH="482600" progId="Equation.3">
                  <p:embed/>
                </p:oleObj>
              </mc:Choice>
              <mc:Fallback>
                <p:oleObj name="Equation" r:id="rId4" imgW="3238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772400" cy="1165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7294341" y="3975100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1s</a:t>
            </a:r>
            <a:endParaRPr lang="nl-N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  <p:pic>
        <p:nvPicPr>
          <p:cNvPr id="9" name="Picture 8" descr="Haverkort_16i.pdf">
            <a:extLst>
              <a:ext uri="{FF2B5EF4-FFF2-40B4-BE49-F238E27FC236}">
                <a16:creationId xmlns:a16="http://schemas.microsoft.com/office/drawing/2014/main" id="{A53BA9DF-FC08-4FAA-835F-F1FE6B4B6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13" r="1009"/>
          <a:stretch/>
        </p:blipFill>
        <p:spPr>
          <a:xfrm>
            <a:off x="5508104" y="838200"/>
            <a:ext cx="3204000" cy="30955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9C2B41-9C23-4EF0-89FD-0502EBB917AC}"/>
              </a:ext>
            </a:extLst>
          </p:cNvPr>
          <p:cNvSpPr txBox="1"/>
          <p:nvPr/>
        </p:nvSpPr>
        <p:spPr>
          <a:xfrm>
            <a:off x="6156176" y="168688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558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9144000" cy="54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 specific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Sensitive to low concentrations 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Applicable under extreme conditions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SPACE: Combination with x-ray microscopy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TIME: femtosecond XAS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RESONANCE: RIXS, RPES, R diffraction</a:t>
            </a:r>
            <a:b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95051213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354" name="Group 2"/>
          <p:cNvGrpSpPr>
            <a:grpSpLocks/>
          </p:cNvGrpSpPr>
          <p:nvPr/>
        </p:nvGrpSpPr>
        <p:grpSpPr bwMode="auto">
          <a:xfrm>
            <a:off x="4267200" y="838200"/>
            <a:ext cx="6172200" cy="5257800"/>
            <a:chOff x="1776" y="144"/>
            <a:chExt cx="4320" cy="4033"/>
          </a:xfrm>
        </p:grpSpPr>
        <p:pic>
          <p:nvPicPr>
            <p:cNvPr id="868355" name="Picture 3" descr="fig0718c_Shri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"/>
              <a:ext cx="4320" cy="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8356" name="Text Box 4"/>
            <p:cNvSpPr txBox="1">
              <a:spLocks noChangeArrowheads="1"/>
            </p:cNvSpPr>
            <p:nvPr/>
          </p:nvSpPr>
          <p:spPr bwMode="auto">
            <a:xfrm>
              <a:off x="4753" y="280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</a:t>
              </a:r>
              <a:endParaRPr lang="en-US" altLang="nl-NL" sz="2100" b="0"/>
            </a:p>
          </p:txBody>
        </p:sp>
        <p:sp>
          <p:nvSpPr>
            <p:cNvPr id="868357" name="Text Box 5"/>
            <p:cNvSpPr txBox="1">
              <a:spLocks noChangeArrowheads="1"/>
            </p:cNvSpPr>
            <p:nvPr/>
          </p:nvSpPr>
          <p:spPr bwMode="auto">
            <a:xfrm>
              <a:off x="4753" y="304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</a:t>
              </a:r>
              <a:endParaRPr lang="en-US" altLang="nl-NL" sz="2100" b="0"/>
            </a:p>
          </p:txBody>
        </p:sp>
      </p:grpSp>
      <p:pic>
        <p:nvPicPr>
          <p:cNvPr id="86835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111625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7924800" y="481012"/>
            <a:ext cx="2209800" cy="5767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868361" name="Text Box 9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</p:spTree>
    <p:extLst>
      <p:ext uri="{BB962C8B-B14F-4D97-AF65-F5344CB8AC3E}">
        <p14:creationId xmlns:p14="http://schemas.microsoft.com/office/powerpoint/2010/main" val="3377313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D8AB2997-DDF4-4E57-83BA-8D7EE70B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116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3" name="Rectangle 3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70408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(1989); 48, 2074 (1993)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  <p:pic>
        <p:nvPicPr>
          <p:cNvPr id="8704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6388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9" name="Rectangle 9"/>
          <p:cNvSpPr>
            <a:spLocks noChangeArrowheads="1"/>
          </p:cNvSpPr>
          <p:nvPr/>
        </p:nvSpPr>
        <p:spPr bwMode="auto">
          <a:xfrm>
            <a:off x="3967163" y="5715000"/>
            <a:ext cx="3716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b="0" dirty="0">
                <a:solidFill>
                  <a:srgbClr val="00FF00"/>
                </a:solidFill>
              </a:rPr>
              <a:t>oxygen 1s &gt; p DOS</a:t>
            </a:r>
          </a:p>
        </p:txBody>
      </p:sp>
    </p:spTree>
    <p:extLst>
      <p:ext uri="{BB962C8B-B14F-4D97-AF65-F5344CB8AC3E}">
        <p14:creationId xmlns:p14="http://schemas.microsoft.com/office/powerpoint/2010/main" val="411788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40, 5715 (1989); 48, 2074 (1993)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</p:spTree>
    <p:extLst>
      <p:ext uri="{BB962C8B-B14F-4D97-AF65-F5344CB8AC3E}">
        <p14:creationId xmlns:p14="http://schemas.microsoft.com/office/powerpoint/2010/main" val="246455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>
                <a:solidFill>
                  <a:srgbClr val="FF0000"/>
                </a:solidFill>
              </a:rPr>
              <a:t>Final State Rule:</a:t>
            </a:r>
            <a:r>
              <a:rPr lang="en-US" altLang="nl-NL" sz="2800"/>
              <a:t> Spectral shape of XAS looks like final state DOS</a:t>
            </a:r>
          </a:p>
          <a:p>
            <a:endParaRPr lang="en-US" altLang="nl-NL" sz="280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126934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 dirty="0">
                <a:solidFill>
                  <a:srgbClr val="FF0000"/>
                </a:solidFill>
              </a:rPr>
              <a:t>XAS codes:</a:t>
            </a:r>
            <a:r>
              <a:rPr lang="en-US" altLang="nl-NL" sz="2800" dirty="0"/>
              <a:t> </a:t>
            </a:r>
          </a:p>
          <a:p>
            <a:endParaRPr lang="en-US" altLang="nl-NL" sz="2800" dirty="0"/>
          </a:p>
          <a:p>
            <a:r>
              <a:rPr lang="en-US" altLang="nl-NL" u="sng" dirty="0"/>
              <a:t>Multiple scattering: </a:t>
            </a:r>
            <a:r>
              <a:rPr lang="en-US" altLang="nl-NL" dirty="0"/>
              <a:t>FEFF, FDMNES, etc.</a:t>
            </a:r>
          </a:p>
          <a:p>
            <a:endParaRPr lang="en-US" altLang="nl-NL" dirty="0"/>
          </a:p>
          <a:p>
            <a:r>
              <a:rPr lang="en-US" altLang="nl-NL" u="sng" dirty="0"/>
              <a:t>Band structure:</a:t>
            </a:r>
            <a:br>
              <a:rPr lang="en-US" altLang="nl-NL" u="sng" dirty="0"/>
            </a:br>
            <a:r>
              <a:rPr lang="en-US" altLang="nl-NL" dirty="0"/>
              <a:t>WIEN2K, </a:t>
            </a:r>
            <a:r>
              <a:rPr lang="en-US" altLang="nl-NL" dirty="0" err="1"/>
              <a:t>Quantumespresso</a:t>
            </a:r>
            <a:r>
              <a:rPr lang="en-US" altLang="nl-NL" dirty="0"/>
              <a:t>, etc.</a:t>
            </a:r>
          </a:p>
          <a:p>
            <a:endParaRPr lang="en-US" altLang="nl-NL" dirty="0"/>
          </a:p>
          <a:p>
            <a:r>
              <a:rPr lang="en-US" altLang="nl-NL" u="sng" dirty="0"/>
              <a:t>Real-space DFT:</a:t>
            </a:r>
            <a:br>
              <a:rPr lang="en-US" altLang="nl-NL" u="sng" dirty="0"/>
            </a:br>
            <a:r>
              <a:rPr lang="en-US" altLang="nl-NL" dirty="0"/>
              <a:t>ADF, etc.</a:t>
            </a:r>
          </a:p>
          <a:p>
            <a:pPr marL="457200" lvl="1" indent="0">
              <a:buNone/>
            </a:pPr>
            <a:endParaRPr lang="en-US" altLang="nl-NL" sz="2400" dirty="0"/>
          </a:p>
          <a:p>
            <a:endParaRPr lang="en-US" altLang="nl-NL" sz="2800" dirty="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402953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2p XAS of transition metal ions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D148F6C-1721-458D-A238-A0F2F779E6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		[Phys. Rev. B. 42, 5459 (1990)]</a:t>
            </a:r>
            <a:endParaRPr lang="en-US" sz="1600" dirty="0">
              <a:latin typeface="Arial" charset="0"/>
            </a:endParaRPr>
          </a:p>
        </p:txBody>
      </p:sp>
      <p:pic>
        <p:nvPicPr>
          <p:cNvPr id="37" name="Picture 25" descr="FDGMN2">
            <a:extLst>
              <a:ext uri="{FF2B5EF4-FFF2-40B4-BE49-F238E27FC236}">
                <a16:creationId xmlns:a16="http://schemas.microsoft.com/office/drawing/2014/main" id="{AFA5983D-5FE2-4B80-BBDC-20118F59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>
            <a:fillRect/>
          </a:stretch>
        </p:blipFill>
        <p:spPr bwMode="auto">
          <a:xfrm>
            <a:off x="76200" y="3984015"/>
            <a:ext cx="5613966" cy="23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" name="Groep 46">
            <a:extLst>
              <a:ext uri="{FF2B5EF4-FFF2-40B4-BE49-F238E27FC236}">
                <a16:creationId xmlns:a16="http://schemas.microsoft.com/office/drawing/2014/main" id="{F747750F-8CAD-4D8A-A80D-2D952245D898}"/>
              </a:ext>
            </a:extLst>
          </p:cNvPr>
          <p:cNvGrpSpPr/>
          <p:nvPr/>
        </p:nvGrpSpPr>
        <p:grpSpPr>
          <a:xfrm>
            <a:off x="5715000" y="862917"/>
            <a:ext cx="3311109" cy="3459651"/>
            <a:chOff x="3841879" y="1541348"/>
            <a:chExt cx="5098921" cy="4808154"/>
          </a:xfrm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CEC5ECE9-766E-4E04-B98D-F0FA98CAAFFB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4E1EB1A7-0B8C-4A1B-B676-4D36A9D53EC9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7F2E9383-E3D3-4E7B-A80F-41B99433FEDC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1" name="Picture 8" descr="Haverkort_16i.pdf">
              <a:extLst>
                <a:ext uri="{FF2B5EF4-FFF2-40B4-BE49-F238E27FC236}">
                  <a16:creationId xmlns:a16="http://schemas.microsoft.com/office/drawing/2014/main" id="{4F24D0E0-5240-4127-B209-C4E49A70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  <p:grpSp>
          <p:nvGrpSpPr>
            <p:cNvPr id="52" name="Group 1">
              <a:extLst>
                <a:ext uri="{FF2B5EF4-FFF2-40B4-BE49-F238E27FC236}">
                  <a16:creationId xmlns:a16="http://schemas.microsoft.com/office/drawing/2014/main" id="{B1C8CC41-2C5E-41EC-9C9B-93ADBE2EFC80}"/>
                </a:ext>
              </a:extLst>
            </p:cNvPr>
            <p:cNvGrpSpPr/>
            <p:nvPr/>
          </p:nvGrpSpPr>
          <p:grpSpPr>
            <a:xfrm>
              <a:off x="5741736" y="1763832"/>
              <a:ext cx="3199064" cy="3666381"/>
              <a:chOff x="5741736" y="1763832"/>
              <a:chExt cx="3199064" cy="3666381"/>
            </a:xfrm>
          </p:grpSpPr>
          <p:sp>
            <p:nvSpPr>
              <p:cNvPr id="53" name="Rounded Rectangle 25">
                <a:extLst>
                  <a:ext uri="{FF2B5EF4-FFF2-40B4-BE49-F238E27FC236}">
                    <a16:creationId xmlns:a16="http://schemas.microsoft.com/office/drawing/2014/main" id="{AFD057C7-DB9A-4DC0-BCE2-7F8563649044}"/>
                  </a:ext>
                </a:extLst>
              </p:cNvPr>
              <p:cNvSpPr/>
              <p:nvPr/>
            </p:nvSpPr>
            <p:spPr>
              <a:xfrm>
                <a:off x="5741736" y="1763832"/>
                <a:ext cx="2328333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exciton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ounded Rectangle 26">
                <a:extLst>
                  <a:ext uri="{FF2B5EF4-FFF2-40B4-BE49-F238E27FC236}">
                    <a16:creationId xmlns:a16="http://schemas.microsoft.com/office/drawing/2014/main" id="{5C1E4687-513F-49A5-B4B8-7B51AC0417EC}"/>
                  </a:ext>
                </a:extLst>
              </p:cNvPr>
              <p:cNvSpPr/>
              <p:nvPr/>
            </p:nvSpPr>
            <p:spPr>
              <a:xfrm>
                <a:off x="6329680" y="4905225"/>
                <a:ext cx="2611120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edge jump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0AD28E7-6973-4061-9987-973F85A2001B}"/>
              </a:ext>
            </a:extLst>
          </p:cNvPr>
          <p:cNvCxnSpPr>
            <a:cxnSpLocks/>
          </p:cNvCxnSpPr>
          <p:nvPr/>
        </p:nvCxnSpPr>
        <p:spPr bwMode="auto">
          <a:xfrm flipH="1">
            <a:off x="5371491" y="3836268"/>
            <a:ext cx="2183829" cy="161307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B81897C9-3F01-4206-9698-C6891F3F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471" y="4555667"/>
            <a:ext cx="265809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2p &gt; </a:t>
            </a:r>
            <a:r>
              <a:rPr kumimoji="0" lang="en-US" sz="3200" dirty="0" err="1">
                <a:solidFill>
                  <a:srgbClr val="0000FF"/>
                </a:solidFill>
                <a:latin typeface="Arial" charset="0"/>
              </a:rPr>
              <a:t>s,d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 DOS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CC15F44-8EB9-4AAE-94C9-DAD2BC15E71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4600" y="1908658"/>
            <a:ext cx="4488938" cy="3860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B918AC2-7F05-431A-ACC2-5B92650A3B7D}"/>
              </a:ext>
            </a:extLst>
          </p:cNvPr>
          <p:cNvCxnSpPr/>
          <p:nvPr/>
        </p:nvCxnSpPr>
        <p:spPr bwMode="auto">
          <a:xfrm>
            <a:off x="4648200" y="1900133"/>
            <a:ext cx="0" cy="2214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3479322-A870-4C80-9135-C1516FFB5F09}"/>
              </a:ext>
            </a:extLst>
          </p:cNvPr>
          <p:cNvCxnSpPr>
            <a:cxnSpLocks/>
          </p:cNvCxnSpPr>
          <p:nvPr/>
        </p:nvCxnSpPr>
        <p:spPr bwMode="auto">
          <a:xfrm flipH="1">
            <a:off x="7677886" y="3945206"/>
            <a:ext cx="26813" cy="70331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2E227270-F0E8-4A38-8471-0FDAFD46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4" y="1408658"/>
            <a:ext cx="5412058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2p &gt; 3d </a:t>
            </a:r>
          </a:p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(3d</a:t>
            </a:r>
            <a:r>
              <a:rPr kumimoji="0" lang="en-US" sz="3200" baseline="30000" dirty="0">
                <a:solidFill>
                  <a:srgbClr val="0000FF"/>
                </a:solidFill>
                <a:latin typeface="Arial" charset="0"/>
              </a:rPr>
              <a:t>5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 &gt; 2p</a:t>
            </a:r>
            <a:r>
              <a:rPr kumimoji="0" lang="en-US" sz="3200" baseline="30000" dirty="0">
                <a:solidFill>
                  <a:srgbClr val="0000FF"/>
                </a:solidFill>
                <a:latin typeface="Arial" charset="0"/>
              </a:rPr>
              <a:t>5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3d</a:t>
            </a:r>
            <a:r>
              <a:rPr kumimoji="0" lang="en-US" sz="3200" baseline="30000" dirty="0">
                <a:solidFill>
                  <a:srgbClr val="0000FF"/>
                </a:solidFill>
                <a:latin typeface="Arial" charset="0"/>
              </a:rPr>
              <a:t>6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, self screened)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E2B25AF-8352-4E1B-816E-7DDBF5C273BE}"/>
              </a:ext>
            </a:extLst>
          </p:cNvPr>
          <p:cNvSpPr txBox="1"/>
          <p:nvPr/>
        </p:nvSpPr>
        <p:spPr>
          <a:xfrm>
            <a:off x="7902945" y="311175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28137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3200400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en-GB" altLang="nl-NL" sz="2400" b="0"/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5" name="Line 5"/>
          <p:cNvSpPr>
            <a:spLocks noChangeShapeType="1"/>
          </p:cNvSpPr>
          <p:nvPr/>
        </p:nvSpPr>
        <p:spPr bwMode="auto">
          <a:xfrm>
            <a:off x="381000" y="5105400"/>
            <a:ext cx="1143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6" name="Oval 6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7" name="Oval 7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8" name="Line 8"/>
          <p:cNvSpPr>
            <a:spLocks noChangeShapeType="1"/>
          </p:cNvSpPr>
          <p:nvPr/>
        </p:nvSpPr>
        <p:spPr bwMode="auto">
          <a:xfrm>
            <a:off x="381000" y="6096000"/>
            <a:ext cx="1143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69" name="Oval 9"/>
          <p:cNvSpPr>
            <a:spLocks noChangeArrowheads="1"/>
          </p:cNvSpPr>
          <p:nvPr/>
        </p:nvSpPr>
        <p:spPr bwMode="auto">
          <a:xfrm>
            <a:off x="533400" y="6019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0" name="Oval 10"/>
          <p:cNvSpPr>
            <a:spLocks noChangeArrowheads="1"/>
          </p:cNvSpPr>
          <p:nvPr/>
        </p:nvSpPr>
        <p:spPr bwMode="auto">
          <a:xfrm>
            <a:off x="1143000" y="6019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1" name="Oval 11"/>
          <p:cNvSpPr>
            <a:spLocks noChangeArrowheads="1"/>
          </p:cNvSpPr>
          <p:nvPr/>
        </p:nvSpPr>
        <p:spPr bwMode="auto">
          <a:xfrm>
            <a:off x="533400" y="5029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2" name="Text Box 12"/>
          <p:cNvSpPr txBox="1">
            <a:spLocks noChangeArrowheads="1"/>
          </p:cNvSpPr>
          <p:nvPr/>
        </p:nvSpPr>
        <p:spPr bwMode="auto">
          <a:xfrm>
            <a:off x="1619250" y="4951413"/>
            <a:ext cx="806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 b="0"/>
              <a:t>2p</a:t>
            </a:r>
            <a:r>
              <a:rPr kumimoji="0" lang="en-US" altLang="nl-NL" sz="2400" b="0" baseline="-25000"/>
              <a:t>3/2</a:t>
            </a:r>
          </a:p>
          <a:p>
            <a:pPr algn="r"/>
            <a:endParaRPr kumimoji="0" lang="en-US" altLang="nl-NL" sz="2400" b="0"/>
          </a:p>
          <a:p>
            <a:pPr algn="r"/>
            <a:r>
              <a:rPr kumimoji="0" lang="en-US" altLang="nl-NL" sz="2400" b="0"/>
              <a:t>2p</a:t>
            </a:r>
            <a:r>
              <a:rPr kumimoji="0" lang="en-US" altLang="nl-NL" sz="2400" b="0" baseline="-25000"/>
              <a:t>1/2</a:t>
            </a:r>
            <a:endParaRPr kumimoji="0" lang="en-US" altLang="nl-NL" sz="2400" b="0"/>
          </a:p>
        </p:txBody>
      </p:sp>
      <p:sp>
        <p:nvSpPr>
          <p:cNvPr id="732173" name="Oval 13"/>
          <p:cNvSpPr>
            <a:spLocks noChangeArrowheads="1"/>
          </p:cNvSpPr>
          <p:nvPr/>
        </p:nvSpPr>
        <p:spPr bwMode="auto">
          <a:xfrm>
            <a:off x="838200" y="5029200"/>
            <a:ext cx="152400" cy="1524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4" name="Text Box 14"/>
          <p:cNvSpPr txBox="1">
            <a:spLocks noChangeArrowheads="1"/>
          </p:cNvSpPr>
          <p:nvPr/>
        </p:nvSpPr>
        <p:spPr bwMode="auto">
          <a:xfrm>
            <a:off x="2209800" y="838200"/>
            <a:ext cx="6934200" cy="182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0" lang="en-US" altLang="nl-NL" sz="2400" b="0" dirty="0"/>
              <a:t>Overlap of core and valence wave functions</a:t>
            </a:r>
          </a:p>
          <a:p>
            <a:pPr algn="l">
              <a:lnSpc>
                <a:spcPct val="120000"/>
              </a:lnSpc>
            </a:pPr>
            <a:endParaRPr kumimoji="0" lang="en-US" altLang="nl-NL" sz="2400" b="0" dirty="0"/>
          </a:p>
          <a:p>
            <a:pPr algn="l">
              <a:lnSpc>
                <a:spcPct val="120000"/>
              </a:lnSpc>
            </a:pPr>
            <a:endParaRPr kumimoji="0" lang="en-US" altLang="nl-NL" sz="2400" b="0" dirty="0"/>
          </a:p>
          <a:p>
            <a:pPr algn="l">
              <a:lnSpc>
                <a:spcPct val="120000"/>
              </a:lnSpc>
            </a:pPr>
            <a:r>
              <a:rPr kumimoji="0" lang="en-US" altLang="nl-NL" sz="2400" b="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kumimoji="0" lang="en-US" altLang="nl-NL" sz="2400" b="0" dirty="0">
                <a:solidFill>
                  <a:srgbClr val="FF0000"/>
                </a:solidFill>
              </a:rPr>
              <a:t>Spectral shape NOT improved in last 30 years! </a:t>
            </a:r>
            <a:endParaRPr kumimoji="0" lang="en-US" altLang="nl-NL" sz="2000" b="0" dirty="0">
              <a:solidFill>
                <a:srgbClr val="FF0000"/>
              </a:solidFill>
            </a:endParaRPr>
          </a:p>
        </p:txBody>
      </p:sp>
      <p:sp>
        <p:nvSpPr>
          <p:cNvPr id="732175" name="Line 15"/>
          <p:cNvSpPr>
            <a:spLocks noChangeShapeType="1"/>
          </p:cNvSpPr>
          <p:nvPr/>
        </p:nvSpPr>
        <p:spPr bwMode="auto">
          <a:xfrm>
            <a:off x="304800" y="1981200"/>
            <a:ext cx="1905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6" name="Oval 16"/>
          <p:cNvSpPr>
            <a:spLocks noChangeArrowheads="1"/>
          </p:cNvSpPr>
          <p:nvPr/>
        </p:nvSpPr>
        <p:spPr bwMode="auto">
          <a:xfrm>
            <a:off x="3810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7" name="Oval 17"/>
          <p:cNvSpPr>
            <a:spLocks noChangeArrowheads="1"/>
          </p:cNvSpPr>
          <p:nvPr/>
        </p:nvSpPr>
        <p:spPr bwMode="auto">
          <a:xfrm>
            <a:off x="6096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8" name="Oval 18"/>
          <p:cNvSpPr>
            <a:spLocks noChangeArrowheads="1"/>
          </p:cNvSpPr>
          <p:nvPr/>
        </p:nvSpPr>
        <p:spPr bwMode="auto">
          <a:xfrm>
            <a:off x="8382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79" name="Oval 19"/>
          <p:cNvSpPr>
            <a:spLocks noChangeArrowheads="1"/>
          </p:cNvSpPr>
          <p:nvPr/>
        </p:nvSpPr>
        <p:spPr bwMode="auto">
          <a:xfrm>
            <a:off x="11430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80" name="Oval 20"/>
          <p:cNvSpPr>
            <a:spLocks noChangeArrowheads="1"/>
          </p:cNvSpPr>
          <p:nvPr/>
        </p:nvSpPr>
        <p:spPr bwMode="auto">
          <a:xfrm>
            <a:off x="13716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81" name="Oval 21"/>
          <p:cNvSpPr>
            <a:spLocks noChangeArrowheads="1"/>
          </p:cNvSpPr>
          <p:nvPr/>
        </p:nvSpPr>
        <p:spPr bwMode="auto">
          <a:xfrm>
            <a:off x="1676400" y="1905000"/>
            <a:ext cx="152400" cy="152400"/>
          </a:xfrm>
          <a:prstGeom prst="ellipse">
            <a:avLst/>
          </a:prstGeom>
          <a:solidFill>
            <a:srgbClr val="FF0000"/>
          </a:solidFill>
          <a:ln w="508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2182" name="Text Box 22"/>
          <p:cNvSpPr txBox="1">
            <a:spLocks noChangeArrowheads="1"/>
          </p:cNvSpPr>
          <p:nvPr/>
        </p:nvSpPr>
        <p:spPr bwMode="auto">
          <a:xfrm>
            <a:off x="1870075" y="14462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 b="0"/>
              <a:t>3d</a:t>
            </a:r>
          </a:p>
        </p:txBody>
      </p:sp>
      <p:sp>
        <p:nvSpPr>
          <p:cNvPr id="732183" name="AutoShape 23"/>
          <p:cNvSpPr>
            <a:spLocks noChangeArrowheads="1"/>
          </p:cNvSpPr>
          <p:nvPr/>
        </p:nvSpPr>
        <p:spPr bwMode="auto">
          <a:xfrm>
            <a:off x="457200" y="2209800"/>
            <a:ext cx="228600" cy="2590800"/>
          </a:xfrm>
          <a:prstGeom prst="upDownArrow">
            <a:avLst>
              <a:gd name="adj1" fmla="val 50000"/>
              <a:gd name="adj2" fmla="val 226667"/>
            </a:avLst>
          </a:prstGeom>
          <a:solidFill>
            <a:srgbClr val="00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32185" name="Picture 25" descr="FDGMN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>
            <a:fillRect/>
          </a:stretch>
        </p:blipFill>
        <p:spPr>
          <a:xfrm>
            <a:off x="3027363" y="3713163"/>
            <a:ext cx="6116637" cy="258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732186" name="Text Box 26"/>
          <p:cNvSpPr txBox="1">
            <a:spLocks noChangeArrowheads="1"/>
          </p:cNvSpPr>
          <p:nvPr/>
        </p:nvSpPr>
        <p:spPr bwMode="auto">
          <a:xfrm>
            <a:off x="609600" y="3124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nl-NL" sz="2800" b="0">
                <a:solidFill>
                  <a:srgbClr val="00CC00"/>
                </a:solidFill>
              </a:rPr>
              <a:t>&lt;2p3d|1/r|2p3d&gt;</a:t>
            </a:r>
            <a:endParaRPr kumimoji="0" lang="en-US" altLang="nl-NL" sz="2400" b="0"/>
          </a:p>
        </p:txBody>
      </p:sp>
      <p:sp>
        <p:nvSpPr>
          <p:cNvPr id="732188" name="Rectangle 28"/>
          <p:cNvSpPr>
            <a:spLocks noChangeArrowheads="1"/>
          </p:cNvSpPr>
          <p:nvPr/>
        </p:nvSpPr>
        <p:spPr bwMode="auto">
          <a:xfrm>
            <a:off x="0" y="28109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dirty="0">
                <a:solidFill>
                  <a:srgbClr val="FFFF00"/>
                </a:solidFill>
              </a:rPr>
              <a:t>XAS: multiplet effects</a:t>
            </a:r>
            <a:endParaRPr lang="en-US" altLang="nl-NL" baseline="-25000" dirty="0">
              <a:solidFill>
                <a:srgbClr val="FFFF00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7FFE8B89-38BA-4855-9B71-30402FE85CF1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		[Phys. Rev. B. 42, 5459 (1990)]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52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0" y="0"/>
          <a:ext cx="571341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7" name="Photo Editor Photo" r:id="rId4" imgW="8580952" imgH="9723810" progId="">
                  <p:embed/>
                </p:oleObj>
              </mc:Choice>
              <mc:Fallback>
                <p:oleObj name="Photo Editor Photo" r:id="rId4" imgW="8580952" imgH="972381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341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0" y="1562100"/>
            <a:ext cx="3435350" cy="5143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r>
              <a:rPr lang="en-US" sz="2400" u="sng" dirty="0">
                <a:solidFill>
                  <a:srgbClr val="0000FF"/>
                </a:solidFill>
              </a:rPr>
              <a:t>1-particle: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1s edges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(DFT + core hole +U)</a:t>
            </a:r>
          </a:p>
          <a:p>
            <a:pPr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en-US" sz="2400" u="sng" dirty="0">
                <a:solidFill>
                  <a:srgbClr val="0000FF"/>
                </a:solidFill>
              </a:rPr>
              <a:t>many-particle: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open shell systems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(CTM4XAS)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447800" y="1143000"/>
            <a:ext cx="0" cy="480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505200" y="6248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191000" y="2057400"/>
            <a:ext cx="0" cy="3962400"/>
          </a:xfrm>
          <a:prstGeom prst="line">
            <a:avLst/>
          </a:prstGeom>
          <a:noFill/>
          <a:ln w="76200" cap="sq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nl-NL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09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Interpretation of XAS</a:t>
            </a:r>
            <a:endParaRPr lang="en-US" baseline="-25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4292192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0337029"/>
              </p:ext>
            </p:extLst>
          </p:nvPr>
        </p:nvGraphicFramePr>
        <p:xfrm>
          <a:off x="467544" y="188640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A3F4974B-A67B-4C8F-BCAB-0F900FBCD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126526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en-GB" altLang="nl-NL" sz="2400">
              <a:latin typeface="Times New Roman" panose="02020603050405020304" pitchFamily="18" charset="0"/>
            </a:endParaRPr>
          </a:p>
        </p:txBody>
      </p:sp>
      <p:sp>
        <p:nvSpPr>
          <p:cNvPr id="996355" name="Line 3"/>
          <p:cNvSpPr>
            <a:spLocks noChangeShapeType="1"/>
          </p:cNvSpPr>
          <p:nvPr/>
        </p:nvSpPr>
        <p:spPr bwMode="auto">
          <a:xfrm>
            <a:off x="152400" y="914400"/>
            <a:ext cx="0" cy="56388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56" name="AutoShape 4"/>
          <p:cNvSpPr>
            <a:spLocks noChangeArrowheads="1"/>
          </p:cNvSpPr>
          <p:nvPr/>
        </p:nvSpPr>
        <p:spPr bwMode="auto">
          <a:xfrm>
            <a:off x="152400" y="6096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57" name="Line 5"/>
          <p:cNvSpPr>
            <a:spLocks noChangeShapeType="1"/>
          </p:cNvSpPr>
          <p:nvPr/>
        </p:nvSpPr>
        <p:spPr bwMode="auto">
          <a:xfrm>
            <a:off x="228600" y="3886200"/>
            <a:ext cx="304800" cy="0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58" name="Line 6"/>
          <p:cNvSpPr>
            <a:spLocks noChangeShapeType="1"/>
          </p:cNvSpPr>
          <p:nvPr/>
        </p:nvSpPr>
        <p:spPr bwMode="auto">
          <a:xfrm>
            <a:off x="152400" y="6248400"/>
            <a:ext cx="1143000" cy="0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59" name="Oval 7"/>
          <p:cNvSpPr>
            <a:spLocks noChangeArrowheads="1"/>
          </p:cNvSpPr>
          <p:nvPr/>
        </p:nvSpPr>
        <p:spPr bwMode="auto">
          <a:xfrm>
            <a:off x="457200" y="6172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0" name="Oval 8"/>
          <p:cNvSpPr>
            <a:spLocks noChangeArrowheads="1"/>
          </p:cNvSpPr>
          <p:nvPr/>
        </p:nvSpPr>
        <p:spPr bwMode="auto">
          <a:xfrm>
            <a:off x="1066800" y="6172200"/>
            <a:ext cx="152400" cy="1524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1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kumimoji="0"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996362" name="AutoShape 10"/>
          <p:cNvSpPr>
            <a:spLocks noChangeArrowheads="1"/>
          </p:cNvSpPr>
          <p:nvPr/>
        </p:nvSpPr>
        <p:spPr bwMode="auto">
          <a:xfrm>
            <a:off x="152400" y="25146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3" name="AutoShape 11"/>
          <p:cNvSpPr>
            <a:spLocks noChangeArrowheads="1"/>
          </p:cNvSpPr>
          <p:nvPr/>
        </p:nvSpPr>
        <p:spPr bwMode="auto">
          <a:xfrm>
            <a:off x="152400" y="1676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en-GB" altLang="nl-NL">
              <a:solidFill>
                <a:srgbClr val="00FF00"/>
              </a:solidFill>
            </a:endParaRPr>
          </a:p>
        </p:txBody>
      </p:sp>
      <p:sp>
        <p:nvSpPr>
          <p:cNvPr id="996364" name="AutoShape 12" descr="Wide downward diagonal"/>
          <p:cNvSpPr>
            <a:spLocks noChangeArrowheads="1"/>
          </p:cNvSpPr>
          <p:nvPr/>
        </p:nvSpPr>
        <p:spPr bwMode="auto">
          <a:xfrm>
            <a:off x="152400" y="12954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5" name="AutoShape 13"/>
          <p:cNvSpPr>
            <a:spLocks noChangeArrowheads="1"/>
          </p:cNvSpPr>
          <p:nvPr/>
        </p:nvSpPr>
        <p:spPr bwMode="auto">
          <a:xfrm>
            <a:off x="152400" y="12969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6" name="AutoShape 14"/>
          <p:cNvSpPr>
            <a:spLocks noChangeArrowheads="1"/>
          </p:cNvSpPr>
          <p:nvPr/>
        </p:nvSpPr>
        <p:spPr bwMode="auto">
          <a:xfrm>
            <a:off x="152400" y="16764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7" name="Text Box 15"/>
          <p:cNvSpPr txBox="1">
            <a:spLocks noChangeArrowheads="1"/>
          </p:cNvSpPr>
          <p:nvPr/>
        </p:nvSpPr>
        <p:spPr bwMode="auto">
          <a:xfrm>
            <a:off x="1752600" y="606425"/>
            <a:ext cx="1446213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kumimoji="0" lang="en-US" altLang="nl-NL" sz="1800"/>
              <a:t>Fe 4p        -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2000" b="1" u="sng">
                <a:solidFill>
                  <a:srgbClr val="FF3300"/>
                </a:solidFill>
              </a:rPr>
              <a:t>Fe 3d</a:t>
            </a:r>
            <a:r>
              <a:rPr kumimoji="0" lang="en-US" altLang="nl-NL" sz="1800"/>
              <a:t>      0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2000" b="1" u="sng">
                <a:solidFill>
                  <a:srgbClr val="00FF00"/>
                </a:solidFill>
              </a:rPr>
              <a:t>O 2p</a:t>
            </a:r>
            <a:r>
              <a:rPr kumimoji="0" lang="en-US" altLang="nl-NL" sz="1800"/>
              <a:t>         5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2000" b="1" u="sng">
                <a:solidFill>
                  <a:srgbClr val="00FF00"/>
                </a:solidFill>
              </a:rPr>
              <a:t>O 2s</a:t>
            </a:r>
            <a:r>
              <a:rPr kumimoji="0" lang="en-US" altLang="nl-NL" sz="1800"/>
              <a:t>       20</a:t>
            </a:r>
          </a:p>
          <a:p>
            <a:pPr algn="just"/>
            <a:endParaRPr kumimoji="0" lang="en-US" altLang="nl-NL" sz="1800"/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2000" b="1" u="sng">
                <a:solidFill>
                  <a:srgbClr val="FF3300"/>
                </a:solidFill>
              </a:rPr>
              <a:t>Fe 3p</a:t>
            </a:r>
            <a:r>
              <a:rPr kumimoji="0" lang="en-US" altLang="nl-NL" sz="2000" b="1" u="sng">
                <a:solidFill>
                  <a:srgbClr val="FF00FF"/>
                </a:solidFill>
              </a:rPr>
              <a:t> </a:t>
            </a:r>
            <a:r>
              <a:rPr kumimoji="0" lang="en-US" altLang="nl-NL" sz="2400" b="1">
                <a:solidFill>
                  <a:srgbClr val="FF00FF"/>
                </a:solidFill>
              </a:rPr>
              <a:t>   </a:t>
            </a:r>
            <a:r>
              <a:rPr kumimoji="0" lang="en-US" altLang="nl-NL" sz="1800"/>
              <a:t>50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1800"/>
              <a:t>Fe 3s      85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1800"/>
              <a:t>O 1s      530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1800"/>
              <a:t>Fe 2p    700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1800"/>
              <a:t>Fe 2s    800</a:t>
            </a:r>
          </a:p>
          <a:p>
            <a:pPr algn="just"/>
            <a:endParaRPr kumimoji="0" lang="en-US" altLang="nl-NL" sz="1800"/>
          </a:p>
          <a:p>
            <a:pPr algn="just"/>
            <a:r>
              <a:rPr kumimoji="0" lang="en-US" altLang="nl-NL" sz="1800"/>
              <a:t>Fe 1s  7115</a:t>
            </a:r>
          </a:p>
        </p:txBody>
      </p:sp>
      <p:sp>
        <p:nvSpPr>
          <p:cNvPr id="996368" name="AutoShape 16"/>
          <p:cNvSpPr>
            <a:spLocks noChangeArrowheads="1"/>
          </p:cNvSpPr>
          <p:nvPr/>
        </p:nvSpPr>
        <p:spPr bwMode="auto">
          <a:xfrm>
            <a:off x="152400" y="25146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69" name="AutoShape 17" descr="Wide downward diagonal"/>
          <p:cNvSpPr>
            <a:spLocks noChangeArrowheads="1"/>
          </p:cNvSpPr>
          <p:nvPr/>
        </p:nvSpPr>
        <p:spPr bwMode="auto">
          <a:xfrm>
            <a:off x="152400" y="6096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0" name="Line 18"/>
          <p:cNvSpPr>
            <a:spLocks noChangeShapeType="1"/>
          </p:cNvSpPr>
          <p:nvPr/>
        </p:nvSpPr>
        <p:spPr bwMode="auto">
          <a:xfrm>
            <a:off x="228600" y="4343400"/>
            <a:ext cx="304800" cy="0"/>
          </a:xfrm>
          <a:prstGeom prst="line">
            <a:avLst/>
          </a:prstGeom>
          <a:noFill/>
          <a:ln w="889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1" name="Line 19"/>
          <p:cNvSpPr>
            <a:spLocks noChangeShapeType="1"/>
          </p:cNvSpPr>
          <p:nvPr/>
        </p:nvSpPr>
        <p:spPr bwMode="auto">
          <a:xfrm>
            <a:off x="228600" y="4876800"/>
            <a:ext cx="304800" cy="0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2" name="Line 20"/>
          <p:cNvSpPr>
            <a:spLocks noChangeShapeType="1"/>
          </p:cNvSpPr>
          <p:nvPr/>
        </p:nvSpPr>
        <p:spPr bwMode="auto">
          <a:xfrm>
            <a:off x="228600" y="5638800"/>
            <a:ext cx="304800" cy="0"/>
          </a:xfrm>
          <a:prstGeom prst="lin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3" name="AutoShape 21"/>
          <p:cNvSpPr>
            <a:spLocks noChangeArrowheads="1"/>
          </p:cNvSpPr>
          <p:nvPr/>
        </p:nvSpPr>
        <p:spPr bwMode="auto">
          <a:xfrm>
            <a:off x="182563" y="31448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4" name="Line 22"/>
          <p:cNvSpPr>
            <a:spLocks noChangeShapeType="1"/>
          </p:cNvSpPr>
          <p:nvPr/>
        </p:nvSpPr>
        <p:spPr bwMode="auto">
          <a:xfrm flipH="1">
            <a:off x="1371600" y="838200"/>
            <a:ext cx="0" cy="54102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5" name="Line 23"/>
          <p:cNvSpPr>
            <a:spLocks noChangeShapeType="1"/>
          </p:cNvSpPr>
          <p:nvPr/>
        </p:nvSpPr>
        <p:spPr bwMode="auto">
          <a:xfrm flipH="1">
            <a:off x="1066800" y="1600200"/>
            <a:ext cx="0" cy="4724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 type="triangl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96376" name="Rectangle 2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nl-NL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of a solid</a:t>
            </a:r>
            <a:endParaRPr lang="en-US" altLang="nl-NL" sz="3600" i="1"/>
          </a:p>
        </p:txBody>
      </p:sp>
      <p:pic>
        <p:nvPicPr>
          <p:cNvPr id="99637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r="14772" b="24669"/>
          <a:stretch>
            <a:fillRect/>
          </a:stretch>
        </p:blipFill>
        <p:spPr bwMode="auto">
          <a:xfrm>
            <a:off x="3124200" y="2524125"/>
            <a:ext cx="60198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 b="1" dirty="0">
                <a:solidFill>
                  <a:srgbClr val="FFFF00"/>
                </a:solidFill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20720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28194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00FF"/>
                </a:solidFill>
              </a:rPr>
              <a:t>XAS, XPS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CC00"/>
                </a:solidFill>
              </a:rPr>
              <a:t>Elastic scattering (SAXS, XRD)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FF0000"/>
                </a:solidFill>
              </a:rPr>
              <a:t>Inelastic scattering</a:t>
            </a:r>
            <a:endParaRPr lang="en-US" sz="2800" dirty="0"/>
          </a:p>
        </p:txBody>
      </p:sp>
      <p:pic>
        <p:nvPicPr>
          <p:cNvPr id="67588" name="Picture 4" descr="xin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2524125" y="76200"/>
            <a:ext cx="6619875" cy="6858000"/>
          </a:xfrm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05800" y="1676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2400">
                <a:latin typeface="Times New Roman" pitchFamily="18" charset="0"/>
              </a:rPr>
              <a:t>Mn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27FD89-2E14-44E3-8330-418334DD3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2E228-7885-4C50-988B-B8489D9A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53242694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Freeform 2"/>
          <p:cNvSpPr>
            <a:spLocks/>
          </p:cNvSpPr>
          <p:nvPr/>
        </p:nvSpPr>
        <p:spPr bwMode="auto">
          <a:xfrm>
            <a:off x="11113" y="5611813"/>
            <a:ext cx="2398712" cy="800100"/>
          </a:xfrm>
          <a:custGeom>
            <a:avLst/>
            <a:gdLst>
              <a:gd name="T0" fmla="*/ 63 w 1511"/>
              <a:gd name="T1" fmla="*/ 0 h 504"/>
              <a:gd name="T2" fmla="*/ 51 w 1511"/>
              <a:gd name="T3" fmla="*/ 2 h 504"/>
              <a:gd name="T4" fmla="*/ 39 w 1511"/>
              <a:gd name="T5" fmla="*/ 5 h 504"/>
              <a:gd name="T6" fmla="*/ 29 w 1511"/>
              <a:gd name="T7" fmla="*/ 11 h 504"/>
              <a:gd name="T8" fmla="*/ 18 w 1511"/>
              <a:gd name="T9" fmla="*/ 18 h 504"/>
              <a:gd name="T10" fmla="*/ 11 w 1511"/>
              <a:gd name="T11" fmla="*/ 29 h 504"/>
              <a:gd name="T12" fmla="*/ 5 w 1511"/>
              <a:gd name="T13" fmla="*/ 39 h 504"/>
              <a:gd name="T14" fmla="*/ 2 w 1511"/>
              <a:gd name="T15" fmla="*/ 51 h 504"/>
              <a:gd name="T16" fmla="*/ 0 w 1511"/>
              <a:gd name="T17" fmla="*/ 63 h 504"/>
              <a:gd name="T18" fmla="*/ 0 w 1511"/>
              <a:gd name="T19" fmla="*/ 441 h 504"/>
              <a:gd name="T20" fmla="*/ 2 w 1511"/>
              <a:gd name="T21" fmla="*/ 453 h 504"/>
              <a:gd name="T22" fmla="*/ 5 w 1511"/>
              <a:gd name="T23" fmla="*/ 465 h 504"/>
              <a:gd name="T24" fmla="*/ 11 w 1511"/>
              <a:gd name="T25" fmla="*/ 475 h 504"/>
              <a:gd name="T26" fmla="*/ 18 w 1511"/>
              <a:gd name="T27" fmla="*/ 486 h 504"/>
              <a:gd name="T28" fmla="*/ 29 w 1511"/>
              <a:gd name="T29" fmla="*/ 493 h 504"/>
              <a:gd name="T30" fmla="*/ 39 w 1511"/>
              <a:gd name="T31" fmla="*/ 499 h 504"/>
              <a:gd name="T32" fmla="*/ 51 w 1511"/>
              <a:gd name="T33" fmla="*/ 502 h 504"/>
              <a:gd name="T34" fmla="*/ 63 w 1511"/>
              <a:gd name="T35" fmla="*/ 504 h 504"/>
              <a:gd name="T36" fmla="*/ 1448 w 1511"/>
              <a:gd name="T37" fmla="*/ 504 h 504"/>
              <a:gd name="T38" fmla="*/ 1460 w 1511"/>
              <a:gd name="T39" fmla="*/ 502 h 504"/>
              <a:gd name="T40" fmla="*/ 1472 w 1511"/>
              <a:gd name="T41" fmla="*/ 499 h 504"/>
              <a:gd name="T42" fmla="*/ 1482 w 1511"/>
              <a:gd name="T43" fmla="*/ 493 h 504"/>
              <a:gd name="T44" fmla="*/ 1493 w 1511"/>
              <a:gd name="T45" fmla="*/ 486 h 504"/>
              <a:gd name="T46" fmla="*/ 1500 w 1511"/>
              <a:gd name="T47" fmla="*/ 475 h 504"/>
              <a:gd name="T48" fmla="*/ 1506 w 1511"/>
              <a:gd name="T49" fmla="*/ 465 h 504"/>
              <a:gd name="T50" fmla="*/ 1509 w 1511"/>
              <a:gd name="T51" fmla="*/ 453 h 504"/>
              <a:gd name="T52" fmla="*/ 1511 w 1511"/>
              <a:gd name="T53" fmla="*/ 441 h 504"/>
              <a:gd name="T54" fmla="*/ 1511 w 1511"/>
              <a:gd name="T55" fmla="*/ 63 h 504"/>
              <a:gd name="T56" fmla="*/ 1509 w 1511"/>
              <a:gd name="T57" fmla="*/ 51 h 504"/>
              <a:gd name="T58" fmla="*/ 1506 w 1511"/>
              <a:gd name="T59" fmla="*/ 39 h 504"/>
              <a:gd name="T60" fmla="*/ 1500 w 1511"/>
              <a:gd name="T61" fmla="*/ 29 h 504"/>
              <a:gd name="T62" fmla="*/ 1493 w 1511"/>
              <a:gd name="T63" fmla="*/ 18 h 504"/>
              <a:gd name="T64" fmla="*/ 1482 w 1511"/>
              <a:gd name="T65" fmla="*/ 11 h 504"/>
              <a:gd name="T66" fmla="*/ 1472 w 1511"/>
              <a:gd name="T67" fmla="*/ 5 h 504"/>
              <a:gd name="T68" fmla="*/ 1460 w 1511"/>
              <a:gd name="T69" fmla="*/ 2 h 504"/>
              <a:gd name="T70" fmla="*/ 1448 w 1511"/>
              <a:gd name="T71" fmla="*/ 0 h 504"/>
              <a:gd name="T72" fmla="*/ 63 w 1511"/>
              <a:gd name="T7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1" h="504">
                <a:moveTo>
                  <a:pt x="63" y="0"/>
                </a:moveTo>
                <a:lnTo>
                  <a:pt x="51" y="2"/>
                </a:lnTo>
                <a:lnTo>
                  <a:pt x="39" y="5"/>
                </a:lnTo>
                <a:lnTo>
                  <a:pt x="29" y="11"/>
                </a:lnTo>
                <a:lnTo>
                  <a:pt x="18" y="18"/>
                </a:lnTo>
                <a:lnTo>
                  <a:pt x="11" y="29"/>
                </a:lnTo>
                <a:lnTo>
                  <a:pt x="5" y="39"/>
                </a:lnTo>
                <a:lnTo>
                  <a:pt x="2" y="51"/>
                </a:lnTo>
                <a:lnTo>
                  <a:pt x="0" y="63"/>
                </a:lnTo>
                <a:lnTo>
                  <a:pt x="0" y="441"/>
                </a:lnTo>
                <a:lnTo>
                  <a:pt x="2" y="453"/>
                </a:lnTo>
                <a:lnTo>
                  <a:pt x="5" y="465"/>
                </a:lnTo>
                <a:lnTo>
                  <a:pt x="11" y="475"/>
                </a:lnTo>
                <a:lnTo>
                  <a:pt x="18" y="486"/>
                </a:lnTo>
                <a:lnTo>
                  <a:pt x="29" y="493"/>
                </a:lnTo>
                <a:lnTo>
                  <a:pt x="39" y="499"/>
                </a:lnTo>
                <a:lnTo>
                  <a:pt x="51" y="502"/>
                </a:lnTo>
                <a:lnTo>
                  <a:pt x="63" y="504"/>
                </a:lnTo>
                <a:lnTo>
                  <a:pt x="1448" y="504"/>
                </a:lnTo>
                <a:lnTo>
                  <a:pt x="1460" y="502"/>
                </a:lnTo>
                <a:lnTo>
                  <a:pt x="1472" y="499"/>
                </a:lnTo>
                <a:lnTo>
                  <a:pt x="1482" y="493"/>
                </a:lnTo>
                <a:lnTo>
                  <a:pt x="1493" y="486"/>
                </a:lnTo>
                <a:lnTo>
                  <a:pt x="1500" y="475"/>
                </a:lnTo>
                <a:lnTo>
                  <a:pt x="1506" y="465"/>
                </a:lnTo>
                <a:lnTo>
                  <a:pt x="1509" y="453"/>
                </a:lnTo>
                <a:lnTo>
                  <a:pt x="1511" y="441"/>
                </a:lnTo>
                <a:lnTo>
                  <a:pt x="1511" y="63"/>
                </a:lnTo>
                <a:lnTo>
                  <a:pt x="1509" y="51"/>
                </a:lnTo>
                <a:lnTo>
                  <a:pt x="1506" y="39"/>
                </a:lnTo>
                <a:lnTo>
                  <a:pt x="1500" y="29"/>
                </a:lnTo>
                <a:lnTo>
                  <a:pt x="1493" y="18"/>
                </a:lnTo>
                <a:lnTo>
                  <a:pt x="1482" y="11"/>
                </a:lnTo>
                <a:lnTo>
                  <a:pt x="1472" y="5"/>
                </a:lnTo>
                <a:lnTo>
                  <a:pt x="1460" y="2"/>
                </a:lnTo>
                <a:lnTo>
                  <a:pt x="1448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CC99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444500" y="5770563"/>
            <a:ext cx="71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3600">
                <a:solidFill>
                  <a:srgbClr val="000000"/>
                </a:solidFill>
              </a:rPr>
              <a:t>3d</a:t>
            </a:r>
            <a:endParaRPr lang="en-GB" altLang="nl-NL"/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954088" y="5773738"/>
            <a:ext cx="3540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400">
                <a:solidFill>
                  <a:srgbClr val="000000"/>
                </a:solidFill>
              </a:rPr>
              <a:t>N</a:t>
            </a:r>
            <a:endParaRPr lang="en-GB" altLang="nl-NL"/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1173163" y="5770563"/>
            <a:ext cx="8366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3600">
                <a:solidFill>
                  <a:srgbClr val="000000"/>
                </a:solidFill>
              </a:rPr>
              <a:t> 4p</a:t>
            </a:r>
            <a:endParaRPr lang="en-GB" altLang="nl-NL"/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1808163" y="57737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400">
                <a:solidFill>
                  <a:srgbClr val="000000"/>
                </a:solidFill>
              </a:rPr>
              <a:t>0</a:t>
            </a:r>
            <a:endParaRPr lang="en-GB" altLang="nl-NL"/>
          </a:p>
        </p:txBody>
      </p:sp>
      <p:grpSp>
        <p:nvGrpSpPr>
          <p:cNvPr id="858119" name="Group 7"/>
          <p:cNvGrpSpPr>
            <a:grpSpLocks/>
          </p:cNvGrpSpPr>
          <p:nvPr/>
        </p:nvGrpSpPr>
        <p:grpSpPr bwMode="auto">
          <a:xfrm>
            <a:off x="4495800" y="5562600"/>
            <a:ext cx="2398713" cy="800100"/>
            <a:chOff x="3172" y="3535"/>
            <a:chExt cx="1511" cy="504"/>
          </a:xfrm>
        </p:grpSpPr>
        <p:sp>
          <p:nvSpPr>
            <p:cNvPr id="858120" name="Freeform 8"/>
            <p:cNvSpPr>
              <a:spLocks/>
            </p:cNvSpPr>
            <p:nvPr/>
          </p:nvSpPr>
          <p:spPr bwMode="auto">
            <a:xfrm>
              <a:off x="3172" y="3535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CC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3354" y="3661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1s</a:t>
              </a:r>
              <a:endParaRPr lang="en-GB" altLang="nl-NL"/>
            </a:p>
          </p:txBody>
        </p:sp>
        <p:sp>
          <p:nvSpPr>
            <p:cNvPr id="858122" name="Rectangle 10"/>
            <p:cNvSpPr>
              <a:spLocks noChangeArrowheads="1"/>
            </p:cNvSpPr>
            <p:nvPr/>
          </p:nvSpPr>
          <p:spPr bwMode="auto">
            <a:xfrm>
              <a:off x="3589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  <p:sp>
          <p:nvSpPr>
            <p:cNvPr id="858123" name="Rectangle 11"/>
            <p:cNvSpPr>
              <a:spLocks noChangeArrowheads="1"/>
            </p:cNvSpPr>
            <p:nvPr/>
          </p:nvSpPr>
          <p:spPr bwMode="auto">
            <a:xfrm>
              <a:off x="3694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3d</a:t>
              </a:r>
              <a:endParaRPr lang="en-GB" altLang="nl-NL"/>
            </a:p>
          </p:txBody>
        </p:sp>
        <p:sp>
          <p:nvSpPr>
            <p:cNvPr id="858124" name="Rectangle 12"/>
            <p:cNvSpPr>
              <a:spLocks noChangeArrowheads="1"/>
            </p:cNvSpPr>
            <p:nvPr/>
          </p:nvSpPr>
          <p:spPr bwMode="auto">
            <a:xfrm>
              <a:off x="3943" y="3666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N+1</a:t>
              </a:r>
              <a:endParaRPr lang="en-GB" altLang="nl-NL"/>
            </a:p>
          </p:txBody>
        </p:sp>
        <p:sp>
          <p:nvSpPr>
            <p:cNvPr id="858125" name="Rectangle 13"/>
            <p:cNvSpPr>
              <a:spLocks noChangeArrowheads="1"/>
            </p:cNvSpPr>
            <p:nvPr/>
          </p:nvSpPr>
          <p:spPr bwMode="auto">
            <a:xfrm>
              <a:off x="4252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4p</a:t>
              </a:r>
              <a:endParaRPr lang="en-GB" altLang="nl-NL"/>
            </a:p>
          </p:txBody>
        </p:sp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4500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0</a:t>
              </a:r>
              <a:endParaRPr lang="en-GB" altLang="nl-NL"/>
            </a:p>
          </p:txBody>
        </p:sp>
      </p:grpSp>
      <p:grpSp>
        <p:nvGrpSpPr>
          <p:cNvPr id="858127" name="Group 15"/>
          <p:cNvGrpSpPr>
            <a:grpSpLocks/>
          </p:cNvGrpSpPr>
          <p:nvPr/>
        </p:nvGrpSpPr>
        <p:grpSpPr bwMode="auto">
          <a:xfrm>
            <a:off x="2667000" y="5715000"/>
            <a:ext cx="1752600" cy="228600"/>
            <a:chOff x="1662" y="3600"/>
            <a:chExt cx="1510" cy="160"/>
          </a:xfrm>
        </p:grpSpPr>
        <p:sp>
          <p:nvSpPr>
            <p:cNvPr id="858128" name="Rectangle 16"/>
            <p:cNvSpPr>
              <a:spLocks noChangeArrowheads="1"/>
            </p:cNvSpPr>
            <p:nvPr/>
          </p:nvSpPr>
          <p:spPr bwMode="auto">
            <a:xfrm>
              <a:off x="1662" y="3661"/>
              <a:ext cx="1353" cy="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58129" name="Freeform 17"/>
            <p:cNvSpPr>
              <a:spLocks/>
            </p:cNvSpPr>
            <p:nvPr/>
          </p:nvSpPr>
          <p:spPr bwMode="auto">
            <a:xfrm>
              <a:off x="3012" y="3600"/>
              <a:ext cx="160" cy="160"/>
            </a:xfrm>
            <a:custGeom>
              <a:avLst/>
              <a:gdLst>
                <a:gd name="T0" fmla="*/ 0 w 160"/>
                <a:gd name="T1" fmla="*/ 160 h 160"/>
                <a:gd name="T2" fmla="*/ 160 w 160"/>
                <a:gd name="T3" fmla="*/ 79 h 160"/>
                <a:gd name="T4" fmla="*/ 0 w 160"/>
                <a:gd name="T5" fmla="*/ 0 h 160"/>
                <a:gd name="T6" fmla="*/ 0 w 16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0" y="160"/>
                  </a:moveTo>
                  <a:lnTo>
                    <a:pt x="160" y="79"/>
                  </a:lnTo>
                  <a:lnTo>
                    <a:pt x="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58130" name="Rectangle 18"/>
          <p:cNvSpPr>
            <a:spLocks noChangeArrowheads="1"/>
          </p:cNvSpPr>
          <p:nvPr/>
        </p:nvSpPr>
        <p:spPr bwMode="auto">
          <a:xfrm>
            <a:off x="1257300" y="4189413"/>
            <a:ext cx="603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053263" y="57642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800">
                <a:solidFill>
                  <a:srgbClr val="000099"/>
                </a:solidFill>
              </a:rPr>
              <a:t>pre-edge</a:t>
            </a:r>
            <a:endParaRPr lang="en-GB" altLang="nl-NL" sz="2800">
              <a:solidFill>
                <a:srgbClr val="000099"/>
              </a:solidFill>
            </a:endParaRP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7086600" y="11430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>
                <a:solidFill>
                  <a:srgbClr val="000099"/>
                </a:solidFill>
              </a:rPr>
              <a:t>edge</a:t>
            </a:r>
            <a:endParaRPr lang="en-GB" altLang="nl-NL" sz="2800">
              <a:solidFill>
                <a:srgbClr val="000099"/>
              </a:solidFill>
            </a:endParaRPr>
          </a:p>
        </p:txBody>
      </p:sp>
      <p:sp>
        <p:nvSpPr>
          <p:cNvPr id="858133" name="Line 21"/>
          <p:cNvSpPr>
            <a:spLocks noChangeShapeType="1"/>
          </p:cNvSpPr>
          <p:nvPr/>
        </p:nvSpPr>
        <p:spPr bwMode="auto">
          <a:xfrm flipV="1">
            <a:off x="2590800" y="1524000"/>
            <a:ext cx="1905000" cy="4038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grpSp>
        <p:nvGrpSpPr>
          <p:cNvPr id="858134" name="Group 22"/>
          <p:cNvGrpSpPr>
            <a:grpSpLocks/>
          </p:cNvGrpSpPr>
          <p:nvPr/>
        </p:nvGrpSpPr>
        <p:grpSpPr bwMode="auto">
          <a:xfrm>
            <a:off x="4572000" y="990600"/>
            <a:ext cx="2398713" cy="800100"/>
            <a:chOff x="4179" y="946"/>
            <a:chExt cx="1511" cy="504"/>
          </a:xfrm>
        </p:grpSpPr>
        <p:sp>
          <p:nvSpPr>
            <p:cNvPr id="858135" name="Freeform 23"/>
            <p:cNvSpPr>
              <a:spLocks/>
            </p:cNvSpPr>
            <p:nvPr/>
          </p:nvSpPr>
          <p:spPr bwMode="auto">
            <a:xfrm>
              <a:off x="4179" y="946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8136" name="Rectangle 24"/>
            <p:cNvSpPr>
              <a:spLocks noChangeArrowheads="1"/>
            </p:cNvSpPr>
            <p:nvPr/>
          </p:nvSpPr>
          <p:spPr bwMode="auto">
            <a:xfrm>
              <a:off x="4451" y="1072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1s</a:t>
              </a:r>
              <a:endParaRPr lang="en-GB" altLang="nl-NL"/>
            </a:p>
          </p:txBody>
        </p:sp>
        <p:sp>
          <p:nvSpPr>
            <p:cNvPr id="858137" name="Rectangle 25"/>
            <p:cNvSpPr>
              <a:spLocks noChangeArrowheads="1"/>
            </p:cNvSpPr>
            <p:nvPr/>
          </p:nvSpPr>
          <p:spPr bwMode="auto">
            <a:xfrm>
              <a:off x="4686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  <p:sp>
          <p:nvSpPr>
            <p:cNvPr id="858138" name="Rectangle 26"/>
            <p:cNvSpPr>
              <a:spLocks noChangeArrowheads="1"/>
            </p:cNvSpPr>
            <p:nvPr/>
          </p:nvSpPr>
          <p:spPr bwMode="auto">
            <a:xfrm>
              <a:off x="4791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3d</a:t>
              </a:r>
              <a:endParaRPr lang="en-GB" altLang="nl-NL"/>
            </a:p>
          </p:txBody>
        </p:sp>
        <p:sp>
          <p:nvSpPr>
            <p:cNvPr id="858139" name="Rectangle 27"/>
            <p:cNvSpPr>
              <a:spLocks noChangeArrowheads="1"/>
            </p:cNvSpPr>
            <p:nvPr/>
          </p:nvSpPr>
          <p:spPr bwMode="auto">
            <a:xfrm>
              <a:off x="5040" y="10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N</a:t>
              </a:r>
              <a:endParaRPr lang="en-GB" altLang="nl-NL"/>
            </a:p>
          </p:txBody>
        </p:sp>
        <p:sp>
          <p:nvSpPr>
            <p:cNvPr id="858140" name="Rectangle 28"/>
            <p:cNvSpPr>
              <a:spLocks noChangeArrowheads="1"/>
            </p:cNvSpPr>
            <p:nvPr/>
          </p:nvSpPr>
          <p:spPr bwMode="auto">
            <a:xfrm>
              <a:off x="5170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4p</a:t>
              </a:r>
              <a:endParaRPr lang="en-GB" altLang="nl-NL"/>
            </a:p>
          </p:txBody>
        </p:sp>
        <p:sp>
          <p:nvSpPr>
            <p:cNvPr id="858141" name="Rectangle 29"/>
            <p:cNvSpPr>
              <a:spLocks noChangeArrowheads="1"/>
            </p:cNvSpPr>
            <p:nvPr/>
          </p:nvSpPr>
          <p:spPr bwMode="auto">
            <a:xfrm>
              <a:off x="5419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</p:grp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 b="1" dirty="0">
                <a:solidFill>
                  <a:srgbClr val="FFFF00"/>
                </a:solidFill>
              </a:rPr>
              <a:t>Pre-edges structures in 1s XAS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7A1132DA-4DDE-407C-BF5B-BC34AD085574}"/>
              </a:ext>
            </a:extLst>
          </p:cNvPr>
          <p:cNvGrpSpPr/>
          <p:nvPr/>
        </p:nvGrpSpPr>
        <p:grpSpPr>
          <a:xfrm>
            <a:off x="4375358" y="2174386"/>
            <a:ext cx="3311109" cy="3459651"/>
            <a:chOff x="3841879" y="1541348"/>
            <a:chExt cx="5098921" cy="4808154"/>
          </a:xfrm>
        </p:grpSpPr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E84867BC-8963-4FD8-B022-28EE2ED4024C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B4CB3A95-2A61-4279-92D3-75FFF71EF876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3A1F1955-7B79-406A-AB96-EED30A40A97F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6" name="Picture 8" descr="Haverkort_16i.pdf">
              <a:extLst>
                <a:ext uri="{FF2B5EF4-FFF2-40B4-BE49-F238E27FC236}">
                  <a16:creationId xmlns:a16="http://schemas.microsoft.com/office/drawing/2014/main" id="{E1CA22EE-B8B8-4108-A586-838F1124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9CBBD167-87B2-4E3E-BDEC-828882220AB9}"/>
                </a:ext>
              </a:extLst>
            </p:cNvPr>
            <p:cNvGrpSpPr/>
            <p:nvPr/>
          </p:nvGrpSpPr>
          <p:grpSpPr>
            <a:xfrm>
              <a:off x="5741736" y="1763832"/>
              <a:ext cx="3199064" cy="3666381"/>
              <a:chOff x="5741736" y="1763832"/>
              <a:chExt cx="3199064" cy="3666381"/>
            </a:xfrm>
          </p:grpSpPr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11940AE6-4A00-4733-8478-2E73AB9AB24A}"/>
                  </a:ext>
                </a:extLst>
              </p:cNvPr>
              <p:cNvSpPr/>
              <p:nvPr/>
            </p:nvSpPr>
            <p:spPr>
              <a:xfrm>
                <a:off x="5741736" y="1763832"/>
                <a:ext cx="2328333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exciton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26">
                <a:extLst>
                  <a:ext uri="{FF2B5EF4-FFF2-40B4-BE49-F238E27FC236}">
                    <a16:creationId xmlns:a16="http://schemas.microsoft.com/office/drawing/2014/main" id="{524C6787-9B36-4539-BA67-372D7660DCFF}"/>
                  </a:ext>
                </a:extLst>
              </p:cNvPr>
              <p:cNvSpPr/>
              <p:nvPr/>
            </p:nvSpPr>
            <p:spPr>
              <a:xfrm>
                <a:off x="6329680" y="4905225"/>
                <a:ext cx="2611120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edge jump</a:t>
                </a:r>
              </a:p>
              <a:p>
                <a:pPr marL="342900" indent="-342900" algn="ctr"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524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Freeform 2"/>
          <p:cNvSpPr>
            <a:spLocks/>
          </p:cNvSpPr>
          <p:nvPr/>
        </p:nvSpPr>
        <p:spPr bwMode="auto">
          <a:xfrm>
            <a:off x="11113" y="5611813"/>
            <a:ext cx="2398712" cy="800100"/>
          </a:xfrm>
          <a:custGeom>
            <a:avLst/>
            <a:gdLst>
              <a:gd name="T0" fmla="*/ 63 w 1511"/>
              <a:gd name="T1" fmla="*/ 0 h 504"/>
              <a:gd name="T2" fmla="*/ 51 w 1511"/>
              <a:gd name="T3" fmla="*/ 2 h 504"/>
              <a:gd name="T4" fmla="*/ 39 w 1511"/>
              <a:gd name="T5" fmla="*/ 5 h 504"/>
              <a:gd name="T6" fmla="*/ 29 w 1511"/>
              <a:gd name="T7" fmla="*/ 11 h 504"/>
              <a:gd name="T8" fmla="*/ 18 w 1511"/>
              <a:gd name="T9" fmla="*/ 18 h 504"/>
              <a:gd name="T10" fmla="*/ 11 w 1511"/>
              <a:gd name="T11" fmla="*/ 29 h 504"/>
              <a:gd name="T12" fmla="*/ 5 w 1511"/>
              <a:gd name="T13" fmla="*/ 39 h 504"/>
              <a:gd name="T14" fmla="*/ 2 w 1511"/>
              <a:gd name="T15" fmla="*/ 51 h 504"/>
              <a:gd name="T16" fmla="*/ 0 w 1511"/>
              <a:gd name="T17" fmla="*/ 63 h 504"/>
              <a:gd name="T18" fmla="*/ 0 w 1511"/>
              <a:gd name="T19" fmla="*/ 441 h 504"/>
              <a:gd name="T20" fmla="*/ 2 w 1511"/>
              <a:gd name="T21" fmla="*/ 453 h 504"/>
              <a:gd name="T22" fmla="*/ 5 w 1511"/>
              <a:gd name="T23" fmla="*/ 465 h 504"/>
              <a:gd name="T24" fmla="*/ 11 w 1511"/>
              <a:gd name="T25" fmla="*/ 475 h 504"/>
              <a:gd name="T26" fmla="*/ 18 w 1511"/>
              <a:gd name="T27" fmla="*/ 486 h 504"/>
              <a:gd name="T28" fmla="*/ 29 w 1511"/>
              <a:gd name="T29" fmla="*/ 493 h 504"/>
              <a:gd name="T30" fmla="*/ 39 w 1511"/>
              <a:gd name="T31" fmla="*/ 499 h 504"/>
              <a:gd name="T32" fmla="*/ 51 w 1511"/>
              <a:gd name="T33" fmla="*/ 502 h 504"/>
              <a:gd name="T34" fmla="*/ 63 w 1511"/>
              <a:gd name="T35" fmla="*/ 504 h 504"/>
              <a:gd name="T36" fmla="*/ 1448 w 1511"/>
              <a:gd name="T37" fmla="*/ 504 h 504"/>
              <a:gd name="T38" fmla="*/ 1460 w 1511"/>
              <a:gd name="T39" fmla="*/ 502 h 504"/>
              <a:gd name="T40" fmla="*/ 1472 w 1511"/>
              <a:gd name="T41" fmla="*/ 499 h 504"/>
              <a:gd name="T42" fmla="*/ 1482 w 1511"/>
              <a:gd name="T43" fmla="*/ 493 h 504"/>
              <a:gd name="T44" fmla="*/ 1493 w 1511"/>
              <a:gd name="T45" fmla="*/ 486 h 504"/>
              <a:gd name="T46" fmla="*/ 1500 w 1511"/>
              <a:gd name="T47" fmla="*/ 475 h 504"/>
              <a:gd name="T48" fmla="*/ 1506 w 1511"/>
              <a:gd name="T49" fmla="*/ 465 h 504"/>
              <a:gd name="T50" fmla="*/ 1509 w 1511"/>
              <a:gd name="T51" fmla="*/ 453 h 504"/>
              <a:gd name="T52" fmla="*/ 1511 w 1511"/>
              <a:gd name="T53" fmla="*/ 441 h 504"/>
              <a:gd name="T54" fmla="*/ 1511 w 1511"/>
              <a:gd name="T55" fmla="*/ 63 h 504"/>
              <a:gd name="T56" fmla="*/ 1509 w 1511"/>
              <a:gd name="T57" fmla="*/ 51 h 504"/>
              <a:gd name="T58" fmla="*/ 1506 w 1511"/>
              <a:gd name="T59" fmla="*/ 39 h 504"/>
              <a:gd name="T60" fmla="*/ 1500 w 1511"/>
              <a:gd name="T61" fmla="*/ 29 h 504"/>
              <a:gd name="T62" fmla="*/ 1493 w 1511"/>
              <a:gd name="T63" fmla="*/ 18 h 504"/>
              <a:gd name="T64" fmla="*/ 1482 w 1511"/>
              <a:gd name="T65" fmla="*/ 11 h 504"/>
              <a:gd name="T66" fmla="*/ 1472 w 1511"/>
              <a:gd name="T67" fmla="*/ 5 h 504"/>
              <a:gd name="T68" fmla="*/ 1460 w 1511"/>
              <a:gd name="T69" fmla="*/ 2 h 504"/>
              <a:gd name="T70" fmla="*/ 1448 w 1511"/>
              <a:gd name="T71" fmla="*/ 0 h 504"/>
              <a:gd name="T72" fmla="*/ 63 w 1511"/>
              <a:gd name="T7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1" h="504">
                <a:moveTo>
                  <a:pt x="63" y="0"/>
                </a:moveTo>
                <a:lnTo>
                  <a:pt x="51" y="2"/>
                </a:lnTo>
                <a:lnTo>
                  <a:pt x="39" y="5"/>
                </a:lnTo>
                <a:lnTo>
                  <a:pt x="29" y="11"/>
                </a:lnTo>
                <a:lnTo>
                  <a:pt x="18" y="18"/>
                </a:lnTo>
                <a:lnTo>
                  <a:pt x="11" y="29"/>
                </a:lnTo>
                <a:lnTo>
                  <a:pt x="5" y="39"/>
                </a:lnTo>
                <a:lnTo>
                  <a:pt x="2" y="51"/>
                </a:lnTo>
                <a:lnTo>
                  <a:pt x="0" y="63"/>
                </a:lnTo>
                <a:lnTo>
                  <a:pt x="0" y="441"/>
                </a:lnTo>
                <a:lnTo>
                  <a:pt x="2" y="453"/>
                </a:lnTo>
                <a:lnTo>
                  <a:pt x="5" y="465"/>
                </a:lnTo>
                <a:lnTo>
                  <a:pt x="11" y="475"/>
                </a:lnTo>
                <a:lnTo>
                  <a:pt x="18" y="486"/>
                </a:lnTo>
                <a:lnTo>
                  <a:pt x="29" y="493"/>
                </a:lnTo>
                <a:lnTo>
                  <a:pt x="39" y="499"/>
                </a:lnTo>
                <a:lnTo>
                  <a:pt x="51" y="502"/>
                </a:lnTo>
                <a:lnTo>
                  <a:pt x="63" y="504"/>
                </a:lnTo>
                <a:lnTo>
                  <a:pt x="1448" y="504"/>
                </a:lnTo>
                <a:lnTo>
                  <a:pt x="1460" y="502"/>
                </a:lnTo>
                <a:lnTo>
                  <a:pt x="1472" y="499"/>
                </a:lnTo>
                <a:lnTo>
                  <a:pt x="1482" y="493"/>
                </a:lnTo>
                <a:lnTo>
                  <a:pt x="1493" y="486"/>
                </a:lnTo>
                <a:lnTo>
                  <a:pt x="1500" y="475"/>
                </a:lnTo>
                <a:lnTo>
                  <a:pt x="1506" y="465"/>
                </a:lnTo>
                <a:lnTo>
                  <a:pt x="1509" y="453"/>
                </a:lnTo>
                <a:lnTo>
                  <a:pt x="1511" y="441"/>
                </a:lnTo>
                <a:lnTo>
                  <a:pt x="1511" y="63"/>
                </a:lnTo>
                <a:lnTo>
                  <a:pt x="1509" y="51"/>
                </a:lnTo>
                <a:lnTo>
                  <a:pt x="1506" y="39"/>
                </a:lnTo>
                <a:lnTo>
                  <a:pt x="1500" y="29"/>
                </a:lnTo>
                <a:lnTo>
                  <a:pt x="1493" y="18"/>
                </a:lnTo>
                <a:lnTo>
                  <a:pt x="1482" y="11"/>
                </a:lnTo>
                <a:lnTo>
                  <a:pt x="1472" y="5"/>
                </a:lnTo>
                <a:lnTo>
                  <a:pt x="1460" y="2"/>
                </a:lnTo>
                <a:lnTo>
                  <a:pt x="1448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CC99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444500" y="5770563"/>
            <a:ext cx="71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3600">
                <a:solidFill>
                  <a:srgbClr val="000000"/>
                </a:solidFill>
              </a:rPr>
              <a:t>3d</a:t>
            </a:r>
            <a:endParaRPr lang="en-GB" altLang="nl-NL"/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954088" y="5773738"/>
            <a:ext cx="3540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400">
                <a:solidFill>
                  <a:srgbClr val="000000"/>
                </a:solidFill>
              </a:rPr>
              <a:t>N</a:t>
            </a:r>
            <a:endParaRPr lang="en-GB" altLang="nl-NL"/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1173163" y="5770563"/>
            <a:ext cx="8366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3600">
                <a:solidFill>
                  <a:srgbClr val="000000"/>
                </a:solidFill>
              </a:rPr>
              <a:t> 4p</a:t>
            </a:r>
            <a:endParaRPr lang="en-GB" altLang="nl-NL"/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1808163" y="57737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400">
                <a:solidFill>
                  <a:srgbClr val="000000"/>
                </a:solidFill>
              </a:rPr>
              <a:t>0</a:t>
            </a:r>
            <a:endParaRPr lang="en-GB" altLang="nl-NL"/>
          </a:p>
        </p:txBody>
      </p:sp>
      <p:grpSp>
        <p:nvGrpSpPr>
          <p:cNvPr id="858119" name="Group 7"/>
          <p:cNvGrpSpPr>
            <a:grpSpLocks/>
          </p:cNvGrpSpPr>
          <p:nvPr/>
        </p:nvGrpSpPr>
        <p:grpSpPr bwMode="auto">
          <a:xfrm>
            <a:off x="4495800" y="5562600"/>
            <a:ext cx="2398713" cy="800100"/>
            <a:chOff x="3172" y="3535"/>
            <a:chExt cx="1511" cy="504"/>
          </a:xfrm>
        </p:grpSpPr>
        <p:sp>
          <p:nvSpPr>
            <p:cNvPr id="858120" name="Freeform 8"/>
            <p:cNvSpPr>
              <a:spLocks/>
            </p:cNvSpPr>
            <p:nvPr/>
          </p:nvSpPr>
          <p:spPr bwMode="auto">
            <a:xfrm>
              <a:off x="3172" y="3535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CC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3354" y="3661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1s</a:t>
              </a:r>
              <a:endParaRPr lang="en-GB" altLang="nl-NL"/>
            </a:p>
          </p:txBody>
        </p:sp>
        <p:sp>
          <p:nvSpPr>
            <p:cNvPr id="858122" name="Rectangle 10"/>
            <p:cNvSpPr>
              <a:spLocks noChangeArrowheads="1"/>
            </p:cNvSpPr>
            <p:nvPr/>
          </p:nvSpPr>
          <p:spPr bwMode="auto">
            <a:xfrm>
              <a:off x="3589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  <p:sp>
          <p:nvSpPr>
            <p:cNvPr id="858123" name="Rectangle 11"/>
            <p:cNvSpPr>
              <a:spLocks noChangeArrowheads="1"/>
            </p:cNvSpPr>
            <p:nvPr/>
          </p:nvSpPr>
          <p:spPr bwMode="auto">
            <a:xfrm>
              <a:off x="3694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3d</a:t>
              </a:r>
              <a:endParaRPr lang="en-GB" altLang="nl-NL"/>
            </a:p>
          </p:txBody>
        </p:sp>
        <p:sp>
          <p:nvSpPr>
            <p:cNvPr id="858124" name="Rectangle 12"/>
            <p:cNvSpPr>
              <a:spLocks noChangeArrowheads="1"/>
            </p:cNvSpPr>
            <p:nvPr/>
          </p:nvSpPr>
          <p:spPr bwMode="auto">
            <a:xfrm>
              <a:off x="3943" y="3666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N+1</a:t>
              </a:r>
              <a:endParaRPr lang="en-GB" altLang="nl-NL"/>
            </a:p>
          </p:txBody>
        </p:sp>
        <p:sp>
          <p:nvSpPr>
            <p:cNvPr id="858125" name="Rectangle 13"/>
            <p:cNvSpPr>
              <a:spLocks noChangeArrowheads="1"/>
            </p:cNvSpPr>
            <p:nvPr/>
          </p:nvSpPr>
          <p:spPr bwMode="auto">
            <a:xfrm>
              <a:off x="4252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4p</a:t>
              </a:r>
              <a:endParaRPr lang="en-GB" altLang="nl-NL"/>
            </a:p>
          </p:txBody>
        </p:sp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4500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0</a:t>
              </a:r>
              <a:endParaRPr lang="en-GB" altLang="nl-NL"/>
            </a:p>
          </p:txBody>
        </p:sp>
      </p:grpSp>
      <p:grpSp>
        <p:nvGrpSpPr>
          <p:cNvPr id="858127" name="Group 15"/>
          <p:cNvGrpSpPr>
            <a:grpSpLocks/>
          </p:cNvGrpSpPr>
          <p:nvPr/>
        </p:nvGrpSpPr>
        <p:grpSpPr bwMode="auto">
          <a:xfrm>
            <a:off x="2667000" y="5715000"/>
            <a:ext cx="1752600" cy="228600"/>
            <a:chOff x="1662" y="3600"/>
            <a:chExt cx="1510" cy="160"/>
          </a:xfrm>
        </p:grpSpPr>
        <p:sp>
          <p:nvSpPr>
            <p:cNvPr id="858128" name="Rectangle 16"/>
            <p:cNvSpPr>
              <a:spLocks noChangeArrowheads="1"/>
            </p:cNvSpPr>
            <p:nvPr/>
          </p:nvSpPr>
          <p:spPr bwMode="auto">
            <a:xfrm>
              <a:off x="1662" y="3661"/>
              <a:ext cx="1353" cy="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58129" name="Freeform 17"/>
            <p:cNvSpPr>
              <a:spLocks/>
            </p:cNvSpPr>
            <p:nvPr/>
          </p:nvSpPr>
          <p:spPr bwMode="auto">
            <a:xfrm>
              <a:off x="3012" y="3600"/>
              <a:ext cx="160" cy="160"/>
            </a:xfrm>
            <a:custGeom>
              <a:avLst/>
              <a:gdLst>
                <a:gd name="T0" fmla="*/ 0 w 160"/>
                <a:gd name="T1" fmla="*/ 160 h 160"/>
                <a:gd name="T2" fmla="*/ 160 w 160"/>
                <a:gd name="T3" fmla="*/ 79 h 160"/>
                <a:gd name="T4" fmla="*/ 0 w 160"/>
                <a:gd name="T5" fmla="*/ 0 h 160"/>
                <a:gd name="T6" fmla="*/ 0 w 16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0" y="160"/>
                  </a:moveTo>
                  <a:lnTo>
                    <a:pt x="160" y="79"/>
                  </a:lnTo>
                  <a:lnTo>
                    <a:pt x="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58130" name="Rectangle 18"/>
          <p:cNvSpPr>
            <a:spLocks noChangeArrowheads="1"/>
          </p:cNvSpPr>
          <p:nvPr/>
        </p:nvSpPr>
        <p:spPr bwMode="auto">
          <a:xfrm>
            <a:off x="1257300" y="4189413"/>
            <a:ext cx="603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053263" y="57642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800">
                <a:solidFill>
                  <a:srgbClr val="000099"/>
                </a:solidFill>
              </a:rPr>
              <a:t>pre-edge</a:t>
            </a:r>
            <a:endParaRPr lang="en-GB" altLang="nl-NL" sz="2800">
              <a:solidFill>
                <a:srgbClr val="000099"/>
              </a:solidFill>
            </a:endParaRP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7086600" y="11430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>
                <a:solidFill>
                  <a:srgbClr val="000099"/>
                </a:solidFill>
              </a:rPr>
              <a:t>edge</a:t>
            </a:r>
            <a:endParaRPr lang="en-GB" altLang="nl-NL" sz="2800">
              <a:solidFill>
                <a:srgbClr val="000099"/>
              </a:solidFill>
            </a:endParaRPr>
          </a:p>
        </p:txBody>
      </p:sp>
      <p:sp>
        <p:nvSpPr>
          <p:cNvPr id="858133" name="Line 21"/>
          <p:cNvSpPr>
            <a:spLocks noChangeShapeType="1"/>
          </p:cNvSpPr>
          <p:nvPr/>
        </p:nvSpPr>
        <p:spPr bwMode="auto">
          <a:xfrm flipV="1">
            <a:off x="2590800" y="1524000"/>
            <a:ext cx="1905000" cy="4038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grpSp>
        <p:nvGrpSpPr>
          <p:cNvPr id="858134" name="Group 22"/>
          <p:cNvGrpSpPr>
            <a:grpSpLocks/>
          </p:cNvGrpSpPr>
          <p:nvPr/>
        </p:nvGrpSpPr>
        <p:grpSpPr bwMode="auto">
          <a:xfrm>
            <a:off x="4572000" y="990600"/>
            <a:ext cx="2398713" cy="800100"/>
            <a:chOff x="4179" y="946"/>
            <a:chExt cx="1511" cy="504"/>
          </a:xfrm>
        </p:grpSpPr>
        <p:sp>
          <p:nvSpPr>
            <p:cNvPr id="858135" name="Freeform 23"/>
            <p:cNvSpPr>
              <a:spLocks/>
            </p:cNvSpPr>
            <p:nvPr/>
          </p:nvSpPr>
          <p:spPr bwMode="auto">
            <a:xfrm>
              <a:off x="4179" y="946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8136" name="Rectangle 24"/>
            <p:cNvSpPr>
              <a:spLocks noChangeArrowheads="1"/>
            </p:cNvSpPr>
            <p:nvPr/>
          </p:nvSpPr>
          <p:spPr bwMode="auto">
            <a:xfrm>
              <a:off x="4451" y="1072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1s</a:t>
              </a:r>
              <a:endParaRPr lang="en-GB" altLang="nl-NL"/>
            </a:p>
          </p:txBody>
        </p:sp>
        <p:sp>
          <p:nvSpPr>
            <p:cNvPr id="858137" name="Rectangle 25"/>
            <p:cNvSpPr>
              <a:spLocks noChangeArrowheads="1"/>
            </p:cNvSpPr>
            <p:nvPr/>
          </p:nvSpPr>
          <p:spPr bwMode="auto">
            <a:xfrm>
              <a:off x="4686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  <p:sp>
          <p:nvSpPr>
            <p:cNvPr id="858138" name="Rectangle 26"/>
            <p:cNvSpPr>
              <a:spLocks noChangeArrowheads="1"/>
            </p:cNvSpPr>
            <p:nvPr/>
          </p:nvSpPr>
          <p:spPr bwMode="auto">
            <a:xfrm>
              <a:off x="4791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3d</a:t>
              </a:r>
              <a:endParaRPr lang="en-GB" altLang="nl-NL"/>
            </a:p>
          </p:txBody>
        </p:sp>
        <p:sp>
          <p:nvSpPr>
            <p:cNvPr id="858139" name="Rectangle 27"/>
            <p:cNvSpPr>
              <a:spLocks noChangeArrowheads="1"/>
            </p:cNvSpPr>
            <p:nvPr/>
          </p:nvSpPr>
          <p:spPr bwMode="auto">
            <a:xfrm>
              <a:off x="5040" y="10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N</a:t>
              </a:r>
              <a:endParaRPr lang="en-GB" altLang="nl-NL"/>
            </a:p>
          </p:txBody>
        </p:sp>
        <p:sp>
          <p:nvSpPr>
            <p:cNvPr id="858140" name="Rectangle 28"/>
            <p:cNvSpPr>
              <a:spLocks noChangeArrowheads="1"/>
            </p:cNvSpPr>
            <p:nvPr/>
          </p:nvSpPr>
          <p:spPr bwMode="auto">
            <a:xfrm>
              <a:off x="5170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4p</a:t>
              </a:r>
              <a:endParaRPr lang="en-GB" altLang="nl-NL"/>
            </a:p>
          </p:txBody>
        </p:sp>
        <p:sp>
          <p:nvSpPr>
            <p:cNvPr id="858141" name="Rectangle 29"/>
            <p:cNvSpPr>
              <a:spLocks noChangeArrowheads="1"/>
            </p:cNvSpPr>
            <p:nvPr/>
          </p:nvSpPr>
          <p:spPr bwMode="auto">
            <a:xfrm>
              <a:off x="5419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68" y="1985715"/>
            <a:ext cx="3887063" cy="328954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[Cabaret et al. j. </a:t>
            </a:r>
            <a:r>
              <a:rPr lang="en-US" sz="1400" dirty="0" err="1">
                <a:latin typeface="Arial" charset="0"/>
              </a:rPr>
              <a:t>Synchrot</a:t>
            </a:r>
            <a:r>
              <a:rPr lang="en-US" sz="1400" dirty="0">
                <a:latin typeface="Arial" charset="0"/>
              </a:rPr>
              <a:t>. Rad. 6, 258 (1999)]</a:t>
            </a:r>
            <a:endParaRPr lang="en-US" sz="1600" dirty="0">
              <a:latin typeface="Arial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 b="1" dirty="0">
                <a:solidFill>
                  <a:srgbClr val="FFFF00"/>
                </a:solidFill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1342407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Freeform 2"/>
          <p:cNvSpPr>
            <a:spLocks/>
          </p:cNvSpPr>
          <p:nvPr/>
        </p:nvSpPr>
        <p:spPr bwMode="auto">
          <a:xfrm>
            <a:off x="11113" y="5611813"/>
            <a:ext cx="2398712" cy="800100"/>
          </a:xfrm>
          <a:custGeom>
            <a:avLst/>
            <a:gdLst>
              <a:gd name="T0" fmla="*/ 63 w 1511"/>
              <a:gd name="T1" fmla="*/ 0 h 504"/>
              <a:gd name="T2" fmla="*/ 51 w 1511"/>
              <a:gd name="T3" fmla="*/ 2 h 504"/>
              <a:gd name="T4" fmla="*/ 39 w 1511"/>
              <a:gd name="T5" fmla="*/ 5 h 504"/>
              <a:gd name="T6" fmla="*/ 29 w 1511"/>
              <a:gd name="T7" fmla="*/ 11 h 504"/>
              <a:gd name="T8" fmla="*/ 18 w 1511"/>
              <a:gd name="T9" fmla="*/ 18 h 504"/>
              <a:gd name="T10" fmla="*/ 11 w 1511"/>
              <a:gd name="T11" fmla="*/ 29 h 504"/>
              <a:gd name="T12" fmla="*/ 5 w 1511"/>
              <a:gd name="T13" fmla="*/ 39 h 504"/>
              <a:gd name="T14" fmla="*/ 2 w 1511"/>
              <a:gd name="T15" fmla="*/ 51 h 504"/>
              <a:gd name="T16" fmla="*/ 0 w 1511"/>
              <a:gd name="T17" fmla="*/ 63 h 504"/>
              <a:gd name="T18" fmla="*/ 0 w 1511"/>
              <a:gd name="T19" fmla="*/ 441 h 504"/>
              <a:gd name="T20" fmla="*/ 2 w 1511"/>
              <a:gd name="T21" fmla="*/ 453 h 504"/>
              <a:gd name="T22" fmla="*/ 5 w 1511"/>
              <a:gd name="T23" fmla="*/ 465 h 504"/>
              <a:gd name="T24" fmla="*/ 11 w 1511"/>
              <a:gd name="T25" fmla="*/ 475 h 504"/>
              <a:gd name="T26" fmla="*/ 18 w 1511"/>
              <a:gd name="T27" fmla="*/ 486 h 504"/>
              <a:gd name="T28" fmla="*/ 29 w 1511"/>
              <a:gd name="T29" fmla="*/ 493 h 504"/>
              <a:gd name="T30" fmla="*/ 39 w 1511"/>
              <a:gd name="T31" fmla="*/ 499 h 504"/>
              <a:gd name="T32" fmla="*/ 51 w 1511"/>
              <a:gd name="T33" fmla="*/ 502 h 504"/>
              <a:gd name="T34" fmla="*/ 63 w 1511"/>
              <a:gd name="T35" fmla="*/ 504 h 504"/>
              <a:gd name="T36" fmla="*/ 1448 w 1511"/>
              <a:gd name="T37" fmla="*/ 504 h 504"/>
              <a:gd name="T38" fmla="*/ 1460 w 1511"/>
              <a:gd name="T39" fmla="*/ 502 h 504"/>
              <a:gd name="T40" fmla="*/ 1472 w 1511"/>
              <a:gd name="T41" fmla="*/ 499 h 504"/>
              <a:gd name="T42" fmla="*/ 1482 w 1511"/>
              <a:gd name="T43" fmla="*/ 493 h 504"/>
              <a:gd name="T44" fmla="*/ 1493 w 1511"/>
              <a:gd name="T45" fmla="*/ 486 h 504"/>
              <a:gd name="T46" fmla="*/ 1500 w 1511"/>
              <a:gd name="T47" fmla="*/ 475 h 504"/>
              <a:gd name="T48" fmla="*/ 1506 w 1511"/>
              <a:gd name="T49" fmla="*/ 465 h 504"/>
              <a:gd name="T50" fmla="*/ 1509 w 1511"/>
              <a:gd name="T51" fmla="*/ 453 h 504"/>
              <a:gd name="T52" fmla="*/ 1511 w 1511"/>
              <a:gd name="T53" fmla="*/ 441 h 504"/>
              <a:gd name="T54" fmla="*/ 1511 w 1511"/>
              <a:gd name="T55" fmla="*/ 63 h 504"/>
              <a:gd name="T56" fmla="*/ 1509 w 1511"/>
              <a:gd name="T57" fmla="*/ 51 h 504"/>
              <a:gd name="T58" fmla="*/ 1506 w 1511"/>
              <a:gd name="T59" fmla="*/ 39 h 504"/>
              <a:gd name="T60" fmla="*/ 1500 w 1511"/>
              <a:gd name="T61" fmla="*/ 29 h 504"/>
              <a:gd name="T62" fmla="*/ 1493 w 1511"/>
              <a:gd name="T63" fmla="*/ 18 h 504"/>
              <a:gd name="T64" fmla="*/ 1482 w 1511"/>
              <a:gd name="T65" fmla="*/ 11 h 504"/>
              <a:gd name="T66" fmla="*/ 1472 w 1511"/>
              <a:gd name="T67" fmla="*/ 5 h 504"/>
              <a:gd name="T68" fmla="*/ 1460 w 1511"/>
              <a:gd name="T69" fmla="*/ 2 h 504"/>
              <a:gd name="T70" fmla="*/ 1448 w 1511"/>
              <a:gd name="T71" fmla="*/ 0 h 504"/>
              <a:gd name="T72" fmla="*/ 63 w 1511"/>
              <a:gd name="T7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1" h="504">
                <a:moveTo>
                  <a:pt x="63" y="0"/>
                </a:moveTo>
                <a:lnTo>
                  <a:pt x="51" y="2"/>
                </a:lnTo>
                <a:lnTo>
                  <a:pt x="39" y="5"/>
                </a:lnTo>
                <a:lnTo>
                  <a:pt x="29" y="11"/>
                </a:lnTo>
                <a:lnTo>
                  <a:pt x="18" y="18"/>
                </a:lnTo>
                <a:lnTo>
                  <a:pt x="11" y="29"/>
                </a:lnTo>
                <a:lnTo>
                  <a:pt x="5" y="39"/>
                </a:lnTo>
                <a:lnTo>
                  <a:pt x="2" y="51"/>
                </a:lnTo>
                <a:lnTo>
                  <a:pt x="0" y="63"/>
                </a:lnTo>
                <a:lnTo>
                  <a:pt x="0" y="441"/>
                </a:lnTo>
                <a:lnTo>
                  <a:pt x="2" y="453"/>
                </a:lnTo>
                <a:lnTo>
                  <a:pt x="5" y="465"/>
                </a:lnTo>
                <a:lnTo>
                  <a:pt x="11" y="475"/>
                </a:lnTo>
                <a:lnTo>
                  <a:pt x="18" y="486"/>
                </a:lnTo>
                <a:lnTo>
                  <a:pt x="29" y="493"/>
                </a:lnTo>
                <a:lnTo>
                  <a:pt x="39" y="499"/>
                </a:lnTo>
                <a:lnTo>
                  <a:pt x="51" y="502"/>
                </a:lnTo>
                <a:lnTo>
                  <a:pt x="63" y="504"/>
                </a:lnTo>
                <a:lnTo>
                  <a:pt x="1448" y="504"/>
                </a:lnTo>
                <a:lnTo>
                  <a:pt x="1460" y="502"/>
                </a:lnTo>
                <a:lnTo>
                  <a:pt x="1472" y="499"/>
                </a:lnTo>
                <a:lnTo>
                  <a:pt x="1482" y="493"/>
                </a:lnTo>
                <a:lnTo>
                  <a:pt x="1493" y="486"/>
                </a:lnTo>
                <a:lnTo>
                  <a:pt x="1500" y="475"/>
                </a:lnTo>
                <a:lnTo>
                  <a:pt x="1506" y="465"/>
                </a:lnTo>
                <a:lnTo>
                  <a:pt x="1509" y="453"/>
                </a:lnTo>
                <a:lnTo>
                  <a:pt x="1511" y="441"/>
                </a:lnTo>
                <a:lnTo>
                  <a:pt x="1511" y="63"/>
                </a:lnTo>
                <a:lnTo>
                  <a:pt x="1509" y="51"/>
                </a:lnTo>
                <a:lnTo>
                  <a:pt x="1506" y="39"/>
                </a:lnTo>
                <a:lnTo>
                  <a:pt x="1500" y="29"/>
                </a:lnTo>
                <a:lnTo>
                  <a:pt x="1493" y="18"/>
                </a:lnTo>
                <a:lnTo>
                  <a:pt x="1482" y="11"/>
                </a:lnTo>
                <a:lnTo>
                  <a:pt x="1472" y="5"/>
                </a:lnTo>
                <a:lnTo>
                  <a:pt x="1460" y="2"/>
                </a:lnTo>
                <a:lnTo>
                  <a:pt x="1448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CC99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444500" y="5770563"/>
            <a:ext cx="71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3600">
                <a:solidFill>
                  <a:srgbClr val="000000"/>
                </a:solidFill>
              </a:rPr>
              <a:t>3d</a:t>
            </a:r>
            <a:endParaRPr lang="en-GB" altLang="nl-NL"/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954088" y="5773738"/>
            <a:ext cx="3540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400">
                <a:solidFill>
                  <a:srgbClr val="000000"/>
                </a:solidFill>
              </a:rPr>
              <a:t>N</a:t>
            </a:r>
            <a:endParaRPr lang="en-GB" altLang="nl-NL"/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1173163" y="5770563"/>
            <a:ext cx="8366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3600">
                <a:solidFill>
                  <a:srgbClr val="000000"/>
                </a:solidFill>
              </a:rPr>
              <a:t> 4p</a:t>
            </a:r>
            <a:endParaRPr lang="en-GB" altLang="nl-NL"/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1808163" y="57737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400">
                <a:solidFill>
                  <a:srgbClr val="000000"/>
                </a:solidFill>
              </a:rPr>
              <a:t>0</a:t>
            </a:r>
            <a:endParaRPr lang="en-GB" altLang="nl-NL"/>
          </a:p>
        </p:txBody>
      </p:sp>
      <p:grpSp>
        <p:nvGrpSpPr>
          <p:cNvPr id="858119" name="Group 7"/>
          <p:cNvGrpSpPr>
            <a:grpSpLocks/>
          </p:cNvGrpSpPr>
          <p:nvPr/>
        </p:nvGrpSpPr>
        <p:grpSpPr bwMode="auto">
          <a:xfrm>
            <a:off x="4495800" y="5562600"/>
            <a:ext cx="2398713" cy="800100"/>
            <a:chOff x="3172" y="3535"/>
            <a:chExt cx="1511" cy="504"/>
          </a:xfrm>
        </p:grpSpPr>
        <p:sp>
          <p:nvSpPr>
            <p:cNvPr id="858120" name="Freeform 8"/>
            <p:cNvSpPr>
              <a:spLocks/>
            </p:cNvSpPr>
            <p:nvPr/>
          </p:nvSpPr>
          <p:spPr bwMode="auto">
            <a:xfrm>
              <a:off x="3172" y="3535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CC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3354" y="3661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1s</a:t>
              </a:r>
              <a:endParaRPr lang="en-GB" altLang="nl-NL"/>
            </a:p>
          </p:txBody>
        </p:sp>
        <p:sp>
          <p:nvSpPr>
            <p:cNvPr id="858122" name="Rectangle 10"/>
            <p:cNvSpPr>
              <a:spLocks noChangeArrowheads="1"/>
            </p:cNvSpPr>
            <p:nvPr/>
          </p:nvSpPr>
          <p:spPr bwMode="auto">
            <a:xfrm>
              <a:off x="3589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  <p:sp>
          <p:nvSpPr>
            <p:cNvPr id="858123" name="Rectangle 11"/>
            <p:cNvSpPr>
              <a:spLocks noChangeArrowheads="1"/>
            </p:cNvSpPr>
            <p:nvPr/>
          </p:nvSpPr>
          <p:spPr bwMode="auto">
            <a:xfrm>
              <a:off x="3694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3d</a:t>
              </a:r>
              <a:endParaRPr lang="en-GB" altLang="nl-NL"/>
            </a:p>
          </p:txBody>
        </p:sp>
        <p:sp>
          <p:nvSpPr>
            <p:cNvPr id="858124" name="Rectangle 12"/>
            <p:cNvSpPr>
              <a:spLocks noChangeArrowheads="1"/>
            </p:cNvSpPr>
            <p:nvPr/>
          </p:nvSpPr>
          <p:spPr bwMode="auto">
            <a:xfrm>
              <a:off x="3943" y="3666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N+1</a:t>
              </a:r>
              <a:endParaRPr lang="en-GB" altLang="nl-NL"/>
            </a:p>
          </p:txBody>
        </p:sp>
        <p:sp>
          <p:nvSpPr>
            <p:cNvPr id="858125" name="Rectangle 13"/>
            <p:cNvSpPr>
              <a:spLocks noChangeArrowheads="1"/>
            </p:cNvSpPr>
            <p:nvPr/>
          </p:nvSpPr>
          <p:spPr bwMode="auto">
            <a:xfrm>
              <a:off x="4252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4p</a:t>
              </a:r>
              <a:endParaRPr lang="en-GB" altLang="nl-NL"/>
            </a:p>
          </p:txBody>
        </p:sp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4500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0</a:t>
              </a:r>
              <a:endParaRPr lang="en-GB" altLang="nl-NL"/>
            </a:p>
          </p:txBody>
        </p:sp>
      </p:grpSp>
      <p:grpSp>
        <p:nvGrpSpPr>
          <p:cNvPr id="858127" name="Group 15"/>
          <p:cNvGrpSpPr>
            <a:grpSpLocks/>
          </p:cNvGrpSpPr>
          <p:nvPr/>
        </p:nvGrpSpPr>
        <p:grpSpPr bwMode="auto">
          <a:xfrm>
            <a:off x="2667000" y="5715000"/>
            <a:ext cx="1752600" cy="228600"/>
            <a:chOff x="1662" y="3600"/>
            <a:chExt cx="1510" cy="160"/>
          </a:xfrm>
        </p:grpSpPr>
        <p:sp>
          <p:nvSpPr>
            <p:cNvPr id="858128" name="Rectangle 16"/>
            <p:cNvSpPr>
              <a:spLocks noChangeArrowheads="1"/>
            </p:cNvSpPr>
            <p:nvPr/>
          </p:nvSpPr>
          <p:spPr bwMode="auto">
            <a:xfrm>
              <a:off x="1662" y="3661"/>
              <a:ext cx="1353" cy="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58129" name="Freeform 17"/>
            <p:cNvSpPr>
              <a:spLocks/>
            </p:cNvSpPr>
            <p:nvPr/>
          </p:nvSpPr>
          <p:spPr bwMode="auto">
            <a:xfrm>
              <a:off x="3012" y="3600"/>
              <a:ext cx="160" cy="160"/>
            </a:xfrm>
            <a:custGeom>
              <a:avLst/>
              <a:gdLst>
                <a:gd name="T0" fmla="*/ 0 w 160"/>
                <a:gd name="T1" fmla="*/ 160 h 160"/>
                <a:gd name="T2" fmla="*/ 160 w 160"/>
                <a:gd name="T3" fmla="*/ 79 h 160"/>
                <a:gd name="T4" fmla="*/ 0 w 160"/>
                <a:gd name="T5" fmla="*/ 0 h 160"/>
                <a:gd name="T6" fmla="*/ 0 w 16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0" y="160"/>
                  </a:moveTo>
                  <a:lnTo>
                    <a:pt x="160" y="79"/>
                  </a:lnTo>
                  <a:lnTo>
                    <a:pt x="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58130" name="Rectangle 18"/>
          <p:cNvSpPr>
            <a:spLocks noChangeArrowheads="1"/>
          </p:cNvSpPr>
          <p:nvPr/>
        </p:nvSpPr>
        <p:spPr bwMode="auto">
          <a:xfrm>
            <a:off x="1257300" y="4189413"/>
            <a:ext cx="603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053263" y="57642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800">
                <a:solidFill>
                  <a:srgbClr val="000099"/>
                </a:solidFill>
              </a:rPr>
              <a:t>pre-edge</a:t>
            </a:r>
            <a:endParaRPr lang="en-GB" altLang="nl-NL" sz="2800">
              <a:solidFill>
                <a:srgbClr val="000099"/>
              </a:solidFill>
            </a:endParaRP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7086600" y="11430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2800">
                <a:solidFill>
                  <a:srgbClr val="000099"/>
                </a:solidFill>
              </a:rPr>
              <a:t>edge</a:t>
            </a:r>
            <a:endParaRPr lang="en-GB" altLang="nl-NL" sz="2800">
              <a:solidFill>
                <a:srgbClr val="000099"/>
              </a:solidFill>
            </a:endParaRPr>
          </a:p>
        </p:txBody>
      </p:sp>
      <p:sp>
        <p:nvSpPr>
          <p:cNvPr id="858133" name="Line 21"/>
          <p:cNvSpPr>
            <a:spLocks noChangeShapeType="1"/>
          </p:cNvSpPr>
          <p:nvPr/>
        </p:nvSpPr>
        <p:spPr bwMode="auto">
          <a:xfrm flipV="1">
            <a:off x="2590800" y="1524000"/>
            <a:ext cx="1905000" cy="4038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grpSp>
        <p:nvGrpSpPr>
          <p:cNvPr id="858134" name="Group 22"/>
          <p:cNvGrpSpPr>
            <a:grpSpLocks/>
          </p:cNvGrpSpPr>
          <p:nvPr/>
        </p:nvGrpSpPr>
        <p:grpSpPr bwMode="auto">
          <a:xfrm>
            <a:off x="4572000" y="990600"/>
            <a:ext cx="2398713" cy="800100"/>
            <a:chOff x="4179" y="946"/>
            <a:chExt cx="1511" cy="504"/>
          </a:xfrm>
        </p:grpSpPr>
        <p:sp>
          <p:nvSpPr>
            <p:cNvPr id="858135" name="Freeform 23"/>
            <p:cNvSpPr>
              <a:spLocks/>
            </p:cNvSpPr>
            <p:nvPr/>
          </p:nvSpPr>
          <p:spPr bwMode="auto">
            <a:xfrm>
              <a:off x="4179" y="946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8136" name="Rectangle 24"/>
            <p:cNvSpPr>
              <a:spLocks noChangeArrowheads="1"/>
            </p:cNvSpPr>
            <p:nvPr/>
          </p:nvSpPr>
          <p:spPr bwMode="auto">
            <a:xfrm>
              <a:off x="4451" y="1072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1s</a:t>
              </a:r>
              <a:endParaRPr lang="en-GB" altLang="nl-NL"/>
            </a:p>
          </p:txBody>
        </p:sp>
        <p:sp>
          <p:nvSpPr>
            <p:cNvPr id="858137" name="Rectangle 25"/>
            <p:cNvSpPr>
              <a:spLocks noChangeArrowheads="1"/>
            </p:cNvSpPr>
            <p:nvPr/>
          </p:nvSpPr>
          <p:spPr bwMode="auto">
            <a:xfrm>
              <a:off x="4686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  <p:sp>
          <p:nvSpPr>
            <p:cNvPr id="858138" name="Rectangle 26"/>
            <p:cNvSpPr>
              <a:spLocks noChangeArrowheads="1"/>
            </p:cNvSpPr>
            <p:nvPr/>
          </p:nvSpPr>
          <p:spPr bwMode="auto">
            <a:xfrm>
              <a:off x="4791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3d</a:t>
              </a:r>
              <a:endParaRPr lang="en-GB" altLang="nl-NL"/>
            </a:p>
          </p:txBody>
        </p:sp>
        <p:sp>
          <p:nvSpPr>
            <p:cNvPr id="858139" name="Rectangle 27"/>
            <p:cNvSpPr>
              <a:spLocks noChangeArrowheads="1"/>
            </p:cNvSpPr>
            <p:nvPr/>
          </p:nvSpPr>
          <p:spPr bwMode="auto">
            <a:xfrm>
              <a:off x="5040" y="10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N</a:t>
              </a:r>
              <a:endParaRPr lang="en-GB" altLang="nl-NL"/>
            </a:p>
          </p:txBody>
        </p:sp>
        <p:sp>
          <p:nvSpPr>
            <p:cNvPr id="858140" name="Rectangle 28"/>
            <p:cNvSpPr>
              <a:spLocks noChangeArrowheads="1"/>
            </p:cNvSpPr>
            <p:nvPr/>
          </p:nvSpPr>
          <p:spPr bwMode="auto">
            <a:xfrm>
              <a:off x="5170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3000">
                  <a:solidFill>
                    <a:srgbClr val="000000"/>
                  </a:solidFill>
                </a:rPr>
                <a:t>4p</a:t>
              </a:r>
              <a:endParaRPr lang="en-GB" altLang="nl-NL"/>
            </a:p>
          </p:txBody>
        </p:sp>
        <p:sp>
          <p:nvSpPr>
            <p:cNvPr id="858141" name="Rectangle 29"/>
            <p:cNvSpPr>
              <a:spLocks noChangeArrowheads="1"/>
            </p:cNvSpPr>
            <p:nvPr/>
          </p:nvSpPr>
          <p:spPr bwMode="auto">
            <a:xfrm>
              <a:off x="5419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nl-NL" sz="2000">
                  <a:solidFill>
                    <a:srgbClr val="000000"/>
                  </a:solidFill>
                </a:rPr>
                <a:t>1</a:t>
              </a:r>
              <a:endParaRPr lang="en-GB" altLang="nl-NL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25" y="1812849"/>
            <a:ext cx="3341738" cy="372086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[J. Phys. Cond. Matt. 21, 104207 (2009)]</a:t>
            </a:r>
            <a:endParaRPr lang="en-US" sz="1600" dirty="0">
              <a:latin typeface="Arial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 b="1" dirty="0">
                <a:solidFill>
                  <a:srgbClr val="FFFF00"/>
                </a:solidFill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25110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7186025"/>
              </p:ext>
            </p:extLst>
          </p:nvPr>
        </p:nvGraphicFramePr>
        <p:xfrm>
          <a:off x="467544" y="188640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5374F0B5-DD7D-49BD-8435-37DE495E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</p:spTree>
    <p:extLst>
      <p:ext uri="{BB962C8B-B14F-4D97-AF65-F5344CB8AC3E}">
        <p14:creationId xmlns:p14="http://schemas.microsoft.com/office/powerpoint/2010/main" val="266988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C0E948-623F-4B45-9DB3-C1617EC7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9" y="4725144"/>
            <a:ext cx="9144000" cy="3342951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4f electrons are localized 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No effect of surroundings (no crystal field)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3d XAS is self screened &gt; no charge transfer effect</a:t>
            </a: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Initial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electron-electron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Valence spin-orbit coupling</a:t>
            </a: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Final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The core hole – valence hole ‘multiplet’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The core hole spin-orbit coupling</a:t>
            </a:r>
            <a:endParaRPr lang="nl-NL" sz="24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50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Nd</a:t>
            </a:r>
            <a:r>
              <a:rPr lang="en-US" sz="2400" baseline="30000" dirty="0">
                <a:solidFill>
                  <a:srgbClr val="0000FF"/>
                </a:solidFill>
              </a:rPr>
              <a:t>3+</a:t>
            </a:r>
            <a:r>
              <a:rPr lang="en-US" sz="2400" dirty="0">
                <a:solidFill>
                  <a:srgbClr val="0000FF"/>
                </a:solidFill>
              </a:rPr>
              <a:t>  4f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system: ground state is </a:t>
            </a:r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</a:rPr>
              <a:t>9/2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  <a:p>
            <a:pPr lvl="0" algn="r">
              <a:spcBef>
                <a:spcPts val="600"/>
              </a:spcBef>
            </a:pPr>
            <a:r>
              <a:rPr lang="en-US" sz="2400" i="1" baseline="30000" dirty="0">
                <a:solidFill>
                  <a:srgbClr val="0000FF"/>
                </a:solidFill>
              </a:rPr>
              <a:t>2S+1</a:t>
            </a:r>
            <a:r>
              <a:rPr lang="en-US" sz="2400" i="1" dirty="0">
                <a:solidFill>
                  <a:srgbClr val="0000FF"/>
                </a:solidFill>
              </a:rPr>
              <a:t>L</a:t>
            </a:r>
            <a:r>
              <a:rPr lang="en-US" sz="2400" i="1" baseline="-25000" dirty="0">
                <a:solidFill>
                  <a:srgbClr val="0000FF"/>
                </a:solidFill>
              </a:rPr>
              <a:t>J</a:t>
            </a:r>
            <a:r>
              <a:rPr lang="en-US" sz="2400" i="1" dirty="0">
                <a:solidFill>
                  <a:srgbClr val="0000FF"/>
                </a:solidFill>
              </a:rPr>
              <a:t> term symbols and Hunds rule are explained </a:t>
            </a:r>
          </a:p>
          <a:p>
            <a:pPr lvl="0" algn="r">
              <a:spcBef>
                <a:spcPts val="600"/>
              </a:spcBef>
            </a:pPr>
            <a:r>
              <a:rPr lang="en-US" sz="2400" i="1" dirty="0">
                <a:solidFill>
                  <a:srgbClr val="0000FF"/>
                </a:solidFill>
              </a:rPr>
              <a:t>in the atomic multiplet pdf file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F1DF4-151C-40C2-885E-019E5D9B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6" y="2420888"/>
            <a:ext cx="7266047" cy="47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933575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multiplets</a:t>
            </a:r>
            <a:endParaRPr lang="en-US" sz="3600" i="1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33575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09600" y="381000"/>
          <a:ext cx="81534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6" r:id="rId4" imgW="8848344" imgH="7313676" progId="Origin50.Graph">
                  <p:embed/>
                </p:oleObj>
              </mc:Choice>
              <mc:Fallback>
                <p:oleObj r:id="rId4" imgW="8848344" imgH="7313676" progId="Origin50.Graph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51" b="7500"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81534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98BB29-9AFA-49B9-8B64-FA58BF15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of NiO with atomic multiplets</a:t>
            </a:r>
          </a:p>
        </p:txBody>
      </p:sp>
    </p:spTree>
    <p:extLst>
      <p:ext uri="{BB962C8B-B14F-4D97-AF65-F5344CB8AC3E}">
        <p14:creationId xmlns:p14="http://schemas.microsoft.com/office/powerpoint/2010/main" val="4025939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of 3d transition metal oxides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844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3d electrons are less localized 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Effect of surroundings (crystal field effect)</a:t>
            </a:r>
          </a:p>
          <a:p>
            <a:pPr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3d XAS is self screened &gt; weak charge transfer effect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Initial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electron-electron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valence spin-orbit coupling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crystal field effect</a:t>
            </a:r>
          </a:p>
          <a:p>
            <a:pPr lvl="0">
              <a:spcBef>
                <a:spcPts val="600"/>
              </a:spcBef>
            </a:pPr>
            <a:endParaRPr lang="en-US" sz="2400" u="sng" dirty="0">
              <a:solidFill>
                <a:srgbClr val="0000FF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400" u="sng" dirty="0">
                <a:solidFill>
                  <a:srgbClr val="0000FF"/>
                </a:solidFill>
              </a:rPr>
              <a:t>Final state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core hole – valence hole ‘multiplet’ interaction.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core hole spin-orbit coupling</a:t>
            </a: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crystal field effect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baseline="-25000" dirty="0">
              <a:solidFill>
                <a:srgbClr val="0000FF"/>
              </a:solidFill>
            </a:endParaRPr>
          </a:p>
          <a:p>
            <a:pPr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7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321050"/>
            <a:ext cx="1787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GB" altLang="en-US" dirty="0">
                <a:solidFill>
                  <a:srgbClr val="0000FF"/>
                </a:solidFill>
              </a:rPr>
              <a:t>t</a:t>
            </a:r>
            <a:r>
              <a:rPr kumimoji="0" lang="en-GB" altLang="en-US" baseline="-20000" dirty="0">
                <a:solidFill>
                  <a:srgbClr val="0000FF"/>
                </a:solidFill>
              </a:rPr>
              <a:t>2g</a:t>
            </a:r>
            <a:r>
              <a:rPr kumimoji="0" lang="en-GB" altLang="en-US" dirty="0">
                <a:solidFill>
                  <a:srgbClr val="0000FF"/>
                </a:solidFill>
              </a:rPr>
              <a:t> states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513"/>
            <a:ext cx="91440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15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Crystal Field Effects</a:t>
            </a:r>
            <a:endParaRPr lang="en-US" altLang="en-US" sz="36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2400" y="501650"/>
            <a:ext cx="175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GB" altLang="en-US">
                <a:solidFill>
                  <a:srgbClr val="0000FF"/>
                </a:solidFill>
              </a:rPr>
              <a:t>e</a:t>
            </a:r>
            <a:r>
              <a:rPr kumimoji="0" lang="en-GB" altLang="en-US" baseline="-20000">
                <a:solidFill>
                  <a:srgbClr val="0000FF"/>
                </a:solidFill>
              </a:rPr>
              <a:t>g</a:t>
            </a:r>
            <a:r>
              <a:rPr kumimoji="0" lang="en-GB" altLang="en-US">
                <a:solidFill>
                  <a:srgbClr val="0000FF"/>
                </a:solidFill>
              </a:rPr>
              <a:t> states</a:t>
            </a:r>
            <a:endParaRPr kumimoji="0" lang="en-GB" altLang="en-US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20FEE0-9F3E-4B32-B6A2-83B7F1BA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crystal field effect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fig6x09">
            <a:extLst>
              <a:ext uri="{FF2B5EF4-FFF2-40B4-BE49-F238E27FC236}">
                <a16:creationId xmlns:a16="http://schemas.microsoft.com/office/drawing/2014/main" id="{194D7C4F-FC78-45E2-A34B-11BC7FF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9897"/>
            <a:ext cx="42672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High-spin or Low-spin</a:t>
            </a:r>
            <a:endParaRPr lang="en-US" altLang="en-US" sz="3600" dirty="0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E81FF56-B768-4BD6-9AAF-F69B960410A2}"/>
              </a:ext>
            </a:extLst>
          </p:cNvPr>
          <p:cNvCxnSpPr>
            <a:cxnSpLocks/>
          </p:cNvCxnSpPr>
          <p:nvPr/>
        </p:nvCxnSpPr>
        <p:spPr bwMode="auto">
          <a:xfrm>
            <a:off x="76581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EE1CE42-2C31-4ECF-9559-BBED94885642}"/>
              </a:ext>
            </a:extLst>
          </p:cNvPr>
          <p:cNvCxnSpPr/>
          <p:nvPr/>
        </p:nvCxnSpPr>
        <p:spPr bwMode="auto">
          <a:xfrm>
            <a:off x="1456438" y="1794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A418D6A-9C7A-46EB-9F6D-3B76D3D43CC1}"/>
              </a:ext>
            </a:extLst>
          </p:cNvPr>
          <p:cNvCxnSpPr/>
          <p:nvPr/>
        </p:nvCxnSpPr>
        <p:spPr bwMode="auto">
          <a:xfrm>
            <a:off x="1456438" y="2556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C28F63EC-734A-472F-B3FC-8D5FF5697FD9}"/>
              </a:ext>
            </a:extLst>
          </p:cNvPr>
          <p:cNvSpPr txBox="1"/>
          <p:nvPr/>
        </p:nvSpPr>
        <p:spPr>
          <a:xfrm>
            <a:off x="647698" y="1484722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EF72726-371F-4C2C-82FA-7E219833817A}"/>
              </a:ext>
            </a:extLst>
          </p:cNvPr>
          <p:cNvCxnSpPr/>
          <p:nvPr/>
        </p:nvCxnSpPr>
        <p:spPr bwMode="auto">
          <a:xfrm>
            <a:off x="6447540" y="1833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8C9628BB-1A02-4F11-82CE-E845729ED1C0}"/>
              </a:ext>
            </a:extLst>
          </p:cNvPr>
          <p:cNvCxnSpPr/>
          <p:nvPr/>
        </p:nvCxnSpPr>
        <p:spPr bwMode="auto">
          <a:xfrm>
            <a:off x="6447540" y="2595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8EE11990-F69D-476E-9ECD-18E144117854}"/>
              </a:ext>
            </a:extLst>
          </p:cNvPr>
          <p:cNvSpPr txBox="1"/>
          <p:nvPr/>
        </p:nvSpPr>
        <p:spPr>
          <a:xfrm>
            <a:off x="5638800" y="1524000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5AADE60-F40E-4EDE-9478-2C3E729805F6}"/>
              </a:ext>
            </a:extLst>
          </p:cNvPr>
          <p:cNvSpPr txBox="1"/>
          <p:nvPr/>
        </p:nvSpPr>
        <p:spPr>
          <a:xfrm>
            <a:off x="934587" y="317377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High-spin 3d</a:t>
            </a:r>
            <a:r>
              <a:rPr lang="nl-NL" baseline="30000" dirty="0"/>
              <a:t>5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26747F3-9AE8-4145-A559-F8835D8B641C}"/>
              </a:ext>
            </a:extLst>
          </p:cNvPr>
          <p:cNvSpPr txBox="1"/>
          <p:nvPr/>
        </p:nvSpPr>
        <p:spPr>
          <a:xfrm>
            <a:off x="6019800" y="3151032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Low-spin 3d</a:t>
            </a:r>
            <a:r>
              <a:rPr lang="nl-NL" baseline="30000" dirty="0"/>
              <a:t>5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C232184E-9061-4718-A4BD-011F983872BA}"/>
              </a:ext>
            </a:extLst>
          </p:cNvPr>
          <p:cNvCxnSpPr>
            <a:cxnSpLocks/>
          </p:cNvCxnSpPr>
          <p:nvPr/>
        </p:nvCxnSpPr>
        <p:spPr bwMode="auto">
          <a:xfrm>
            <a:off x="1638300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116B0D0-6908-46C5-9C5F-5D4931FC2938}"/>
              </a:ext>
            </a:extLst>
          </p:cNvPr>
          <p:cNvCxnSpPr>
            <a:cxnSpLocks/>
          </p:cNvCxnSpPr>
          <p:nvPr/>
        </p:nvCxnSpPr>
        <p:spPr bwMode="auto">
          <a:xfrm>
            <a:off x="180264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706CD6F3-9FF2-4A66-88AC-33F7F0F84680}"/>
              </a:ext>
            </a:extLst>
          </p:cNvPr>
          <p:cNvCxnSpPr>
            <a:cxnSpLocks/>
          </p:cNvCxnSpPr>
          <p:nvPr/>
        </p:nvCxnSpPr>
        <p:spPr bwMode="auto">
          <a:xfrm>
            <a:off x="194309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8BF6977-71CF-4304-A77B-F6B1EE0213AE}"/>
              </a:ext>
            </a:extLst>
          </p:cNvPr>
          <p:cNvCxnSpPr>
            <a:cxnSpLocks/>
          </p:cNvCxnSpPr>
          <p:nvPr/>
        </p:nvCxnSpPr>
        <p:spPr bwMode="auto">
          <a:xfrm>
            <a:off x="6605607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AE1C911C-530F-441B-A323-F5111A55EB2C}"/>
              </a:ext>
            </a:extLst>
          </p:cNvPr>
          <p:cNvCxnSpPr>
            <a:cxnSpLocks/>
          </p:cNvCxnSpPr>
          <p:nvPr/>
        </p:nvCxnSpPr>
        <p:spPr bwMode="auto">
          <a:xfrm>
            <a:off x="676995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09642912-FFB0-4BFC-AE4E-2A75A718FBB6}"/>
              </a:ext>
            </a:extLst>
          </p:cNvPr>
          <p:cNvCxnSpPr>
            <a:cxnSpLocks/>
          </p:cNvCxnSpPr>
          <p:nvPr/>
        </p:nvCxnSpPr>
        <p:spPr bwMode="auto">
          <a:xfrm>
            <a:off x="691040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8D99E5F-5805-4254-A3AF-FE5B1EBC2A9A}"/>
              </a:ext>
            </a:extLst>
          </p:cNvPr>
          <p:cNvCxnSpPr>
            <a:cxnSpLocks/>
          </p:cNvCxnSpPr>
          <p:nvPr/>
        </p:nvCxnSpPr>
        <p:spPr bwMode="auto">
          <a:xfrm>
            <a:off x="1843103" y="1489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FE0CB938-F0C8-45EE-872F-A245B8AFE02E}"/>
              </a:ext>
            </a:extLst>
          </p:cNvPr>
          <p:cNvCxnSpPr>
            <a:cxnSpLocks/>
          </p:cNvCxnSpPr>
          <p:nvPr/>
        </p:nvCxnSpPr>
        <p:spPr bwMode="auto">
          <a:xfrm>
            <a:off x="74676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867856A-D4DA-4B96-A14B-02DBBF1F119A}"/>
              </a:ext>
            </a:extLst>
          </p:cNvPr>
          <p:cNvCxnSpPr>
            <a:cxnSpLocks/>
          </p:cNvCxnSpPr>
          <p:nvPr/>
        </p:nvCxnSpPr>
        <p:spPr bwMode="auto">
          <a:xfrm>
            <a:off x="1977826" y="149423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2" descr="D:\Program Files\OriginLab\Origin61\fezsm5a.JPG">
            <a:extLst>
              <a:ext uri="{FF2B5EF4-FFF2-40B4-BE49-F238E27FC236}">
                <a16:creationId xmlns:a16="http://schemas.microsoft.com/office/drawing/2014/main" id="{F39D5C42-DC8C-4CD6-ADD4-EC1768A3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" y="3746648"/>
            <a:ext cx="4409388" cy="30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AC6BAAF9-62A6-4D93-829A-6BDBDCE93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crystal field effect: spin state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11D866D-ECA1-4208-B8FF-BDDFA3490B56}"/>
              </a:ext>
            </a:extLst>
          </p:cNvPr>
          <p:cNvSpPr txBox="1"/>
          <p:nvPr/>
        </p:nvSpPr>
        <p:spPr>
          <a:xfrm>
            <a:off x="2427593" y="745306"/>
            <a:ext cx="414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/>
              <a:t>More in </a:t>
            </a:r>
            <a:r>
              <a:rPr lang="nl-NL" u="sng" dirty="0" err="1"/>
              <a:t>the</a:t>
            </a:r>
            <a:r>
              <a:rPr lang="nl-NL" u="sng" dirty="0"/>
              <a:t> </a:t>
            </a:r>
            <a:r>
              <a:rPr lang="nl-NL" u="sng" dirty="0" err="1"/>
              <a:t>lecture</a:t>
            </a:r>
            <a:r>
              <a:rPr lang="nl-NL" u="sng" dirty="0"/>
              <a:t> of Marie-Anne </a:t>
            </a:r>
            <a:r>
              <a:rPr lang="nl-NL" u="sng" dirty="0" err="1"/>
              <a:t>Arrio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353551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927FD89-2E14-44E3-8330-418334DD3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2E228-7885-4C50-988B-B8489D9A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EFEF7C-750C-4411-A1AB-FB4914ED0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15120"/>
            <a:ext cx="8167960" cy="5627760"/>
          </a:xfrm>
          <a:prstGeom prst="rect">
            <a:avLst/>
          </a:prstGeom>
        </p:spPr>
      </p:pic>
      <p:sp>
        <p:nvSpPr>
          <p:cNvPr id="12" name="Rectangle 26">
            <a:extLst>
              <a:ext uri="{FF2B5EF4-FFF2-40B4-BE49-F238E27FC236}">
                <a16:creationId xmlns:a16="http://schemas.microsoft.com/office/drawing/2014/main" id="{404A6405-24A7-4BD2-9530-9765642F6647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		[</a:t>
            </a:r>
            <a:r>
              <a:rPr lang="en-US" sz="1400" dirty="0" err="1">
                <a:latin typeface="Arial" charset="0"/>
              </a:rPr>
              <a:t>Rogantini</a:t>
            </a:r>
            <a:r>
              <a:rPr lang="en-US" sz="1400" dirty="0">
                <a:latin typeface="Arial" charset="0"/>
              </a:rPr>
              <a:t>, Astro &amp; Astrophys.609, A22 (1018)]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01356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232520"/>
              </p:ext>
            </p:extLst>
          </p:nvPr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3355" y="914400"/>
            <a:ext cx="2212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ATOMIC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SYMMETRY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 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FC7E18-41DC-4D29-9D85-F906DC10DB36}"/>
              </a:ext>
            </a:extLst>
          </p:cNvPr>
          <p:cNvSpPr/>
          <p:nvPr/>
        </p:nvSpPr>
        <p:spPr bwMode="auto">
          <a:xfrm>
            <a:off x="0" y="3962400"/>
            <a:ext cx="9130645" cy="241044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1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3355" y="914400"/>
            <a:ext cx="2212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ATOMIC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SYMMETRY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  </a:t>
            </a:r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C169D845-A3D4-49A6-B7CA-2B0166A73D6F}"/>
              </a:ext>
            </a:extLst>
          </p:cNvPr>
          <p:cNvCxnSpPr/>
          <p:nvPr/>
        </p:nvCxnSpPr>
        <p:spPr bwMode="auto">
          <a:xfrm rot="16200000" flipH="1">
            <a:off x="6667500" y="2628900"/>
            <a:ext cx="3352800" cy="1143000"/>
          </a:xfrm>
          <a:prstGeom prst="bentConnector3">
            <a:avLst>
              <a:gd name="adj1" fmla="val 797"/>
            </a:avLst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089866F-5187-49BA-81D7-7F8814B67955}"/>
              </a:ext>
            </a:extLst>
          </p:cNvPr>
          <p:cNvCxnSpPr/>
          <p:nvPr/>
        </p:nvCxnSpPr>
        <p:spPr bwMode="auto">
          <a:xfrm flipH="1">
            <a:off x="8305800" y="4915605"/>
            <a:ext cx="609600" cy="11359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361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0033CC"/>
                </a:solidFill>
              </a:rPr>
              <a:t>Hubbard U for a 3d</a:t>
            </a:r>
            <a:r>
              <a:rPr kumimoji="0" lang="en-US" altLang="en-US" baseline="30000">
                <a:solidFill>
                  <a:srgbClr val="0033CC"/>
                </a:solidFill>
              </a:rPr>
              <a:t>8</a:t>
            </a:r>
            <a:r>
              <a:rPr kumimoji="0" lang="en-US" altLang="en-US">
                <a:solidFill>
                  <a:srgbClr val="0033CC"/>
                </a:solidFill>
              </a:rPr>
              <a:t> ground state: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de-DE" altLang="en-US" b="1">
                <a:solidFill>
                  <a:srgbClr val="FF3300"/>
                </a:solidFill>
              </a:rPr>
              <a:t>U</a:t>
            </a:r>
            <a:r>
              <a:rPr kumimoji="0" lang="de-DE" altLang="en-US">
                <a:solidFill>
                  <a:srgbClr val="0033CC"/>
                </a:solidFill>
              </a:rPr>
              <a:t>= E(3d</a:t>
            </a:r>
            <a:r>
              <a:rPr kumimoji="0" lang="de-DE" altLang="en-US" baseline="30000">
                <a:solidFill>
                  <a:srgbClr val="0033CC"/>
                </a:solidFill>
              </a:rPr>
              <a:t>7</a:t>
            </a:r>
            <a:r>
              <a:rPr kumimoji="0" lang="de-DE" altLang="en-US">
                <a:solidFill>
                  <a:srgbClr val="0033CC"/>
                </a:solidFill>
              </a:rPr>
              <a:t>) + E(3d</a:t>
            </a:r>
            <a:r>
              <a:rPr kumimoji="0" lang="de-DE" altLang="en-US" baseline="30000">
                <a:solidFill>
                  <a:srgbClr val="0033CC"/>
                </a:solidFill>
              </a:rPr>
              <a:t>9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de-DE" altLang="en-US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0033CC"/>
                </a:solidFill>
              </a:rPr>
              <a:t>Ligand-to-Metal Charge Transfer (LMCT):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de-DE" altLang="en-US" sz="3600" b="1">
                <a:solidFill>
                  <a:srgbClr val="FF3300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>
                <a:solidFill>
                  <a:srgbClr val="0033CC"/>
                </a:solidFill>
              </a:rPr>
              <a:t>= E(3d</a:t>
            </a:r>
            <a:r>
              <a:rPr kumimoji="0" lang="de-DE" altLang="en-US" baseline="30000">
                <a:solidFill>
                  <a:srgbClr val="0033CC"/>
                </a:solidFill>
              </a:rPr>
              <a:t>9</a:t>
            </a:r>
            <a:r>
              <a:rPr kumimoji="0" lang="de-DE" altLang="en-US" u="sng">
                <a:solidFill>
                  <a:srgbClr val="0033CC"/>
                </a:solidFill>
              </a:rPr>
              <a:t>L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</a:t>
            </a:r>
            <a:endParaRPr kumimoji="0" lang="en-US" altLang="en-US">
              <a:solidFill>
                <a:srgbClr val="0033CC"/>
              </a:solidFill>
            </a:endParaRP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8163"/>
            <a:ext cx="7924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78E36B9-1B50-4BD1-899C-1664E450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627150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" y="1143000"/>
            <a:ext cx="8510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Main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screening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mechanism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in XAS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of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oxides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Ligand-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to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metal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charge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transfer</a:t>
            </a: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Charge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transfer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energy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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XAS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Hubbard U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NOT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XAS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spectral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shape</a:t>
            </a:r>
            <a:endParaRPr kumimoji="0"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6EBC3-5B36-443D-BDBA-024B32DF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80495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>
            <a:extLst>
              <a:ext uri="{FF2B5EF4-FFF2-40B4-BE49-F238E27FC236}">
                <a16:creationId xmlns:a16="http://schemas.microsoft.com/office/drawing/2014/main" id="{1A586C44-812D-4573-97B4-A31BE5EE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811" y="1905000"/>
            <a:ext cx="1018227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nl-NL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nl-NL" sz="2800" dirty="0"/>
              <a:t>3d</a:t>
            </a:r>
            <a:r>
              <a:rPr kumimoji="0" lang="en-US" altLang="nl-NL" baseline="30000" dirty="0"/>
              <a:t>9</a:t>
            </a:r>
            <a:r>
              <a:rPr kumimoji="0" lang="en-US" altLang="nl-NL" sz="2800" u="sng" dirty="0"/>
              <a:t>L</a:t>
            </a:r>
          </a:p>
        </p:txBody>
      </p:sp>
      <p:sp>
        <p:nvSpPr>
          <p:cNvPr id="944131" name="Text Box 3">
            <a:extLst>
              <a:ext uri="{FF2B5EF4-FFF2-40B4-BE49-F238E27FC236}">
                <a16:creationId xmlns:a16="http://schemas.microsoft.com/office/drawing/2014/main" id="{012B3168-7F19-4D57-A71F-BCF8ECDC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kumimoji="0" lang="en-US" altLang="nl-NL" sz="2800" dirty="0"/>
              <a:t> Ground state: 3d</a:t>
            </a:r>
            <a:r>
              <a:rPr kumimoji="0" lang="en-US" altLang="nl-NL" baseline="30000" dirty="0"/>
              <a:t>8</a:t>
            </a:r>
            <a:r>
              <a:rPr kumimoji="0" lang="en-US" altLang="nl-NL" sz="2800" dirty="0"/>
              <a:t> + 3d</a:t>
            </a:r>
            <a:r>
              <a:rPr kumimoji="0" lang="en-US" altLang="nl-NL" baseline="30000" dirty="0"/>
              <a:t>9</a:t>
            </a:r>
            <a:r>
              <a:rPr kumimoji="0" lang="en-US" altLang="nl-NL" sz="2800" u="sng" dirty="0"/>
              <a:t>L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kumimoji="0" lang="en-US" altLang="nl-NL" sz="2800" dirty="0"/>
              <a:t> Energy of 3d</a:t>
            </a:r>
            <a:r>
              <a:rPr kumimoji="0" lang="en-US" altLang="nl-NL" baseline="30000" dirty="0"/>
              <a:t>9</a:t>
            </a:r>
            <a:r>
              <a:rPr kumimoji="0" lang="en-US" altLang="nl-NL" sz="2800" u="sng" dirty="0"/>
              <a:t>L</a:t>
            </a:r>
            <a:r>
              <a:rPr kumimoji="0" lang="en-US" altLang="nl-NL" sz="2800" dirty="0"/>
              <a:t>: </a:t>
            </a:r>
            <a:r>
              <a:rPr kumimoji="0" lang="en-US" altLang="nl-NL" sz="2800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nl-NL" sz="28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nl-NL" sz="2400" dirty="0"/>
          </a:p>
        </p:txBody>
      </p:sp>
      <p:sp>
        <p:nvSpPr>
          <p:cNvPr id="944133" name="Text Box 5">
            <a:extLst>
              <a:ext uri="{FF2B5EF4-FFF2-40B4-BE49-F238E27FC236}">
                <a16:creationId xmlns:a16="http://schemas.microsoft.com/office/drawing/2014/main" id="{BD5FF15C-606D-4775-A31C-EA1D6E16D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944135" name="Line 7">
            <a:extLst>
              <a:ext uri="{FF2B5EF4-FFF2-40B4-BE49-F238E27FC236}">
                <a16:creationId xmlns:a16="http://schemas.microsoft.com/office/drawing/2014/main" id="{105A761C-C9CA-45B5-BF68-D48D1866E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36" name="Line 8">
            <a:extLst>
              <a:ext uri="{FF2B5EF4-FFF2-40B4-BE49-F238E27FC236}">
                <a16:creationId xmlns:a16="http://schemas.microsoft.com/office/drawing/2014/main" id="{033AE019-CBB5-4304-AFAD-E9206E651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39" name="Line 11">
            <a:extLst>
              <a:ext uri="{FF2B5EF4-FFF2-40B4-BE49-F238E27FC236}">
                <a16:creationId xmlns:a16="http://schemas.microsoft.com/office/drawing/2014/main" id="{C26AB276-7DD7-43C8-8F0D-7C2C03CA2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42" name="Text Box 14">
            <a:extLst>
              <a:ext uri="{FF2B5EF4-FFF2-40B4-BE49-F238E27FC236}">
                <a16:creationId xmlns:a16="http://schemas.microsoft.com/office/drawing/2014/main" id="{5336AD03-03C6-4079-B111-97EEBED3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nl-NL" sz="2400"/>
          </a:p>
        </p:txBody>
      </p:sp>
      <p:sp>
        <p:nvSpPr>
          <p:cNvPr id="944145" name="Text Box 17">
            <a:extLst>
              <a:ext uri="{FF2B5EF4-FFF2-40B4-BE49-F238E27FC236}">
                <a16:creationId xmlns:a16="http://schemas.microsoft.com/office/drawing/2014/main" id="{02673336-B96A-4F31-B37F-E0115F0A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47" y="3886200"/>
            <a:ext cx="817853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nl-NL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nl-NL" sz="2800" dirty="0"/>
              <a:t>3d</a:t>
            </a:r>
            <a:r>
              <a:rPr kumimoji="0" lang="en-US" altLang="nl-NL" baseline="30000" dirty="0"/>
              <a:t>8</a:t>
            </a:r>
            <a:endParaRPr kumimoji="0" lang="en-US" altLang="nl-NL" sz="2800" u="sng" dirty="0"/>
          </a:p>
        </p:txBody>
      </p:sp>
      <p:sp>
        <p:nvSpPr>
          <p:cNvPr id="944154" name="Rectangle 26">
            <a:extLst>
              <a:ext uri="{FF2B5EF4-FFF2-40B4-BE49-F238E27FC236}">
                <a16:creationId xmlns:a16="http://schemas.microsoft.com/office/drawing/2014/main" id="{9CD7B4D0-E578-4E61-B878-A9D0EC5E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944155" name="Rectangle 27">
            <a:extLst>
              <a:ext uri="{FF2B5EF4-FFF2-40B4-BE49-F238E27FC236}">
                <a16:creationId xmlns:a16="http://schemas.microsoft.com/office/drawing/2014/main" id="{F688D88C-F096-4BB0-BF4D-E7206850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b="1" i="0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A8B127F-DE82-40F5-87EF-E7F4D384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transition metal oxides</a:t>
            </a:r>
          </a:p>
        </p:txBody>
      </p:sp>
    </p:spTree>
    <p:extLst>
      <p:ext uri="{BB962C8B-B14F-4D97-AF65-F5344CB8AC3E}">
        <p14:creationId xmlns:p14="http://schemas.microsoft.com/office/powerpoint/2010/main" val="2423362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589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61D4A1B-AEDF-4419-A043-576E643CA1D1}"/>
              </a:ext>
            </a:extLst>
          </p:cNvPr>
          <p:cNvGrpSpPr/>
          <p:nvPr/>
        </p:nvGrpSpPr>
        <p:grpSpPr>
          <a:xfrm>
            <a:off x="4228319" y="1793621"/>
            <a:ext cx="1452555" cy="1394987"/>
            <a:chOff x="4000499" y="2186413"/>
            <a:chExt cx="1452555" cy="1394987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6A8A4D0-C2CB-4AD4-BF4E-4917FE8B4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solidFill>
                  <a:srgbClr val="00FF00"/>
                </a:solidFill>
              </a:endParaRPr>
            </a:p>
          </p:txBody>
        </p:sp>
        <p:sp>
          <p:nvSpPr>
            <p:cNvPr id="11" name="AutoShape 12" descr="Wide downward diagonal">
              <a:extLst>
                <a:ext uri="{FF2B5EF4-FFF2-40B4-BE49-F238E27FC236}">
                  <a16:creationId xmlns:a16="http://schemas.microsoft.com/office/drawing/2014/main" id="{88DA7F44-75C9-499E-BB35-A9E54EF2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ED032E00-E531-44B0-A22F-BB4406B5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BEC7D442-4F2F-4C7D-A42B-691EE783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827C5B6A-C76C-4A96-8F73-21C56E57CDA6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E542573-98C9-4211-BBDB-268B522B9395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9E55675-AEEF-4211-88CA-F42B517431B0}"/>
              </a:ext>
            </a:extLst>
          </p:cNvPr>
          <p:cNvGrpSpPr/>
          <p:nvPr/>
        </p:nvGrpSpPr>
        <p:grpSpPr>
          <a:xfrm>
            <a:off x="4182272" y="3993896"/>
            <a:ext cx="1452555" cy="1394987"/>
            <a:chOff x="4000499" y="2186413"/>
            <a:chExt cx="1452555" cy="1394987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90BB6BFA-AE20-48E9-AC58-2F878F35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solidFill>
                  <a:srgbClr val="00FF00"/>
                </a:solidFill>
              </a:endParaRPr>
            </a:p>
          </p:txBody>
        </p:sp>
        <p:sp>
          <p:nvSpPr>
            <p:cNvPr id="20" name="AutoShape 12" descr="Wide downward diagonal">
              <a:extLst>
                <a:ext uri="{FF2B5EF4-FFF2-40B4-BE49-F238E27FC236}">
                  <a16:creationId xmlns:a16="http://schemas.microsoft.com/office/drawing/2014/main" id="{CAB560D5-FED7-4CAE-AD70-4B5C000B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3557B14B-2876-45FE-948D-A2E2A87EE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292A25CE-5478-4505-8A27-6B891567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4CF75F2-2B37-49FB-B3C0-1075335BEAE9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74D464D-8F6F-4947-86DA-87986D1B477A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762D03B-7429-464C-9F4C-EBBEED8E4E2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0477" y="2081541"/>
            <a:ext cx="0" cy="26160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F3E8F4DB-2A95-4F73-AF8E-29849DEAE20D}"/>
              </a:ext>
            </a:extLst>
          </p:cNvPr>
          <p:cNvSpPr/>
          <p:nvPr/>
        </p:nvSpPr>
        <p:spPr bwMode="auto">
          <a:xfrm>
            <a:off x="4276743" y="2343150"/>
            <a:ext cx="267468" cy="227012"/>
          </a:xfrm>
          <a:prstGeom prst="ellipse">
            <a:avLst/>
          </a:prstGeom>
          <a:solidFill>
            <a:srgbClr val="BDBDFF"/>
          </a:soli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733800" y="85343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66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319311" y="2122830"/>
            <a:ext cx="5206938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36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= ½ [±√(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+4T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)]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=2 and </a:t>
            </a:r>
            <a:r>
              <a:rPr kumimoji="0" lang="en-US" altLang="en-US" sz="3600" dirty="0">
                <a:solidFill>
                  <a:srgbClr val="0000FF"/>
                </a:solidFill>
              </a:rPr>
              <a:t>T=0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= ½ [2±√(2</a:t>
            </a:r>
            <a:r>
              <a:rPr kumimoji="0" lang="en-US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+0)] = 0 and 2 </a:t>
            </a: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/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nl-NL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89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883358" y="2122830"/>
            <a:ext cx="5642891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36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= ½ [±√(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+4T</a:t>
            </a:r>
            <a:r>
              <a:rPr kumimoji="0" lang="en-US" altLang="en-US" sz="3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)]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=2 and </a:t>
            </a:r>
            <a:r>
              <a:rPr kumimoji="0" lang="en-US" altLang="en-US" sz="3600" dirty="0">
                <a:solidFill>
                  <a:srgbClr val="0000FF"/>
                </a:solidFill>
              </a:rPr>
              <a:t>T=1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1,2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= ½ [2±√(2</a:t>
            </a:r>
            <a:r>
              <a:rPr kumimoji="0" lang="en-US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+4)] = 1 ± √2 </a:t>
            </a: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/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nl-NL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2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53691"/>
            <a:ext cx="9142412" cy="4419600"/>
            <a:chOff x="0" y="0"/>
            <a:chExt cx="5759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59" cy="2304"/>
              <a:chOff x="0" y="480"/>
              <a:chExt cx="5759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769.1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79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649.9 [3]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638.7 [3]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82.3 [3]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02608873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457200" y="1295400"/>
            <a:ext cx="43508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9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</a:t>
            </a:r>
            <a:r>
              <a:rPr kumimoji="0" lang="de-DE" altLang="en-US" sz="2800" dirty="0">
                <a:solidFill>
                  <a:srgbClr val="0033CC"/>
                </a:solidFill>
              </a:rPr>
              <a:t>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</a:t>
            </a:r>
            <a:r>
              <a:rPr kumimoji="0" lang="de-DE" altLang="en-US" sz="2800" dirty="0"/>
              <a:t>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10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LL</a:t>
            </a:r>
            <a:r>
              <a:rPr kumimoji="0" lang="de-DE" altLang="en-US" sz="2800" dirty="0">
                <a:solidFill>
                  <a:srgbClr val="0033CC"/>
                </a:solidFill>
              </a:rPr>
              <a:t>‘)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 </a:t>
            </a:r>
            <a:r>
              <a:rPr kumimoji="0" lang="en-US" altLang="en-US" sz="2800" dirty="0">
                <a:solidFill>
                  <a:srgbClr val="0033CC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</a:rPr>
              <a:t>2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  </a:t>
            </a: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8A2D90-00BE-4721-B499-101AB6089E00}"/>
              </a:ext>
            </a:extLst>
          </p:cNvPr>
          <p:cNvSpPr txBox="1"/>
          <p:nvPr/>
        </p:nvSpPr>
        <p:spPr>
          <a:xfrm>
            <a:off x="3957915" y="246697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16439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457200" y="1295400"/>
            <a:ext cx="472116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9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</a:t>
            </a:r>
            <a:r>
              <a:rPr kumimoji="0" lang="de-DE" altLang="en-US" sz="2800" dirty="0">
                <a:solidFill>
                  <a:srgbClr val="0033CC"/>
                </a:solidFill>
              </a:rPr>
              <a:t>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</a:t>
            </a:r>
            <a:r>
              <a:rPr kumimoji="0" lang="de-DE" altLang="en-US" sz="2800" dirty="0"/>
              <a:t>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33CC"/>
                </a:solidFill>
              </a:rPr>
              <a:t>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10</a:t>
            </a:r>
            <a:r>
              <a:rPr kumimoji="0" lang="de-DE" altLang="en-US" sz="2800" u="sng" dirty="0">
                <a:solidFill>
                  <a:srgbClr val="0033CC"/>
                </a:solidFill>
              </a:rPr>
              <a:t>LL</a:t>
            </a:r>
            <a:r>
              <a:rPr kumimoji="0" lang="de-DE" altLang="en-US" sz="2800" dirty="0">
                <a:solidFill>
                  <a:srgbClr val="0033CC"/>
                </a:solidFill>
              </a:rPr>
              <a:t>‘) – E(3d</a:t>
            </a:r>
            <a:r>
              <a:rPr kumimoji="0" lang="de-DE" altLang="en-US" sz="2800" baseline="30000" dirty="0">
                <a:solidFill>
                  <a:srgbClr val="0033CC"/>
                </a:solidFill>
              </a:rPr>
              <a:t>8</a:t>
            </a:r>
            <a:r>
              <a:rPr kumimoji="0" lang="de-DE" altLang="en-US" sz="2800" dirty="0">
                <a:solidFill>
                  <a:srgbClr val="0033CC"/>
                </a:solidFill>
              </a:rPr>
              <a:t>) = </a:t>
            </a:r>
            <a:r>
              <a:rPr kumimoji="0" lang="en-US" altLang="en-US" sz="2800" dirty="0">
                <a:solidFill>
                  <a:srgbClr val="0033CC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</a:rPr>
              <a:t>2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 sz="2800" dirty="0">
                <a:solidFill>
                  <a:srgbClr val="0000FF"/>
                </a:solidFill>
              </a:rPr>
              <a:t> +U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38779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075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668338"/>
          <a:ext cx="8686800" cy="61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Graph" r:id="rId4" imgW="3575914" imgH="3095549" progId="Origin50.Graph">
                  <p:embed/>
                </p:oleObj>
              </mc:Choice>
              <mc:Fallback>
                <p:oleObj name="Graph" r:id="rId4" imgW="3575914" imgH="3095549" progId="Origin50.Graph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7" b="11813"/>
                      <a:stretch>
                        <a:fillRect/>
                      </a:stretch>
                    </p:blipFill>
                    <p:spPr bwMode="auto">
                      <a:xfrm>
                        <a:off x="0" y="668338"/>
                        <a:ext cx="8686800" cy="618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828800" y="838200"/>
            <a:ext cx="2895600" cy="5181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533400" y="533400"/>
            <a:ext cx="7723589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</a:rPr>
              <a:t>2p XAS:  3d</a:t>
            </a:r>
            <a:r>
              <a:rPr kumimoji="0" lang="de-DE" altLang="en-US" sz="2800" baseline="30000" dirty="0">
                <a:solidFill>
                  <a:srgbClr val="0000FF"/>
                </a:solidFill>
              </a:rPr>
              <a:t>8</a:t>
            </a:r>
            <a:r>
              <a:rPr kumimoji="0" lang="de-DE" altLang="en-US" sz="2800" dirty="0">
                <a:solidFill>
                  <a:srgbClr val="0000FF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 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9		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aseline="30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	E (2p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9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		= E</a:t>
            </a:r>
            <a:r>
              <a:rPr kumimoji="0" lang="de-DE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2p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+ E</a:t>
            </a:r>
            <a:r>
              <a:rPr kumimoji="0" lang="de-DE" altLang="en-US" sz="2800" u="sng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-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9Q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5672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533400" y="533400"/>
            <a:ext cx="8395247" cy="51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</a:rPr>
              <a:t>2p XAS:  3d</a:t>
            </a:r>
            <a:r>
              <a:rPr kumimoji="0" lang="de-DE" altLang="en-US" sz="2800" baseline="30000" dirty="0">
                <a:solidFill>
                  <a:srgbClr val="0000FF"/>
                </a:solidFill>
              </a:rPr>
              <a:t>8</a:t>
            </a:r>
            <a:r>
              <a:rPr kumimoji="0" lang="de-DE" altLang="en-US" sz="2800" dirty="0">
                <a:solidFill>
                  <a:srgbClr val="0000FF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 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9		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aseline="30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	E (2p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9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		= E</a:t>
            </a:r>
            <a:r>
              <a:rPr kumimoji="0" lang="de-DE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2p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+ E</a:t>
            </a:r>
            <a:r>
              <a:rPr kumimoji="0" lang="de-DE" altLang="en-US" sz="2800" u="sng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-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9Q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</a:rPr>
              <a:t>2p XAS:  3d</a:t>
            </a:r>
            <a:r>
              <a:rPr kumimoji="0" lang="de-DE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de-DE" altLang="en-US" sz="2800" u="sng" dirty="0">
                <a:solidFill>
                  <a:srgbClr val="0000FF"/>
                </a:solidFill>
              </a:rPr>
              <a:t>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 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10</a:t>
            </a:r>
            <a:r>
              <a:rPr kumimoji="0" lang="de-DE" altLang="en-US" sz="2800" u="sng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	E (2p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10</a:t>
            </a:r>
            <a:r>
              <a:rPr kumimoji="0" lang="de-DE" altLang="en-US" sz="2800" u="sng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 	= E</a:t>
            </a:r>
            <a:r>
              <a:rPr kumimoji="0" lang="de-DE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2p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+2+U + E</a:t>
            </a:r>
            <a:r>
              <a:rPr kumimoji="0" lang="de-DE" altLang="en-US" sz="2800" u="sng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-10Q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6088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533400" y="533400"/>
            <a:ext cx="8395247" cy="555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</a:rPr>
              <a:t>2p XAS:  3d</a:t>
            </a:r>
            <a:r>
              <a:rPr kumimoji="0" lang="de-DE" altLang="en-US" sz="2800" baseline="30000" dirty="0">
                <a:solidFill>
                  <a:srgbClr val="0000FF"/>
                </a:solidFill>
              </a:rPr>
              <a:t>8</a:t>
            </a:r>
            <a:r>
              <a:rPr kumimoji="0" lang="de-DE" altLang="en-US" sz="2800" dirty="0">
                <a:solidFill>
                  <a:srgbClr val="0000FF"/>
                </a:solidFill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 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9		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aseline="300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	E (2p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9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		= E</a:t>
            </a:r>
            <a:r>
              <a:rPr kumimoji="0" lang="de-DE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2p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 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+ E</a:t>
            </a:r>
            <a:r>
              <a:rPr kumimoji="0" lang="de-DE" altLang="en-US" sz="2800" u="sng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-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9Q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</a:rPr>
              <a:t>2p XAS:  3d</a:t>
            </a:r>
            <a:r>
              <a:rPr kumimoji="0" lang="de-DE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de-DE" altLang="en-US" sz="2800" u="sng" dirty="0">
                <a:solidFill>
                  <a:srgbClr val="0000FF"/>
                </a:solidFill>
              </a:rPr>
              <a:t>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 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10</a:t>
            </a:r>
            <a:r>
              <a:rPr kumimoji="0" lang="de-DE" altLang="en-US" sz="2800" u="sng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		E (2p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5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3d</a:t>
            </a:r>
            <a:r>
              <a:rPr kumimoji="0" lang="de-DE" altLang="en-US" sz="28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10</a:t>
            </a:r>
            <a:r>
              <a:rPr kumimoji="0" lang="de-DE" altLang="en-US" sz="2800" u="sng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 	= E</a:t>
            </a:r>
            <a:r>
              <a:rPr kumimoji="0" lang="de-DE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2p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+2+U + E</a:t>
            </a:r>
            <a:r>
              <a:rPr kumimoji="0" lang="de-DE" altLang="en-US" sz="2800" u="sng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-10Q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Energy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difference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: </a:t>
            </a:r>
            <a:r>
              <a:rPr kumimoji="0" lang="de-DE" altLang="en-US" sz="28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FINAL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= +U-Q</a:t>
            </a:r>
            <a:r>
              <a:rPr kumimoji="0" lang="de-DE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 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 -1 eV</a:t>
            </a:r>
            <a:endParaRPr kumimoji="0" lang="de-DE" altLang="en-US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6636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Graph" r:id="rId4" imgW="3575914" imgH="3095549" progId="Origin50.Graph">
                  <p:embed/>
                </p:oleObj>
              </mc:Choice>
              <mc:Fallback>
                <p:oleObj name="Graph" r:id="rId4" imgW="3575914" imgH="3095549" progId="Origin50.Graph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endParaRPr kumimoji="0" lang="en-US" altLang="en-US" sz="2800" u="sng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NiO: Ground state: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r>
              <a:rPr kumimoji="0" lang="en-US" altLang="en-US" sz="3600" dirty="0"/>
              <a:t> +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u="sng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Energy of 3d</a:t>
            </a:r>
            <a:r>
              <a:rPr kumimoji="0" lang="en-US" altLang="en-US" baseline="30000" dirty="0"/>
              <a:t>9</a:t>
            </a:r>
            <a:r>
              <a:rPr kumimoji="0" lang="en-US" altLang="en-US" u="sng" dirty="0"/>
              <a:t>L</a:t>
            </a:r>
            <a:r>
              <a:rPr kumimoji="0" lang="en-US" altLang="en-US" dirty="0"/>
              <a:t>: </a:t>
            </a:r>
            <a:r>
              <a:rPr kumimoji="0" lang="en-US" altLang="en-US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FF66CC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5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10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r>
              <a:rPr kumimoji="0" lang="en-US" altLang="en-US" sz="3600" dirty="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66FF33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5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9</a:t>
            </a:r>
            <a:endParaRPr kumimoji="0" lang="en-US" altLang="en-US" sz="3600" baseline="30000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198867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1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56341" y="-315416"/>
            <a:ext cx="4061305" cy="55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 </a:t>
            </a:r>
            <a:r>
              <a:rPr kumimoji="0" lang="en-US" altLang="en-US" sz="3600" dirty="0">
                <a:solidFill>
                  <a:srgbClr val="0000FF"/>
                </a:solidFill>
              </a:rPr>
              <a:t>–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10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'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el-GR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10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~0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762260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Intensity bonding combination: </a:t>
            </a:r>
            <a:r>
              <a:rPr lang="en-US" sz="2800" dirty="0">
                <a:solidFill>
                  <a:srgbClr val="FF0000"/>
                </a:solidFill>
              </a:rPr>
              <a:t>	[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 α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’+ </a:t>
            </a:r>
            <a:r>
              <a:rPr lang="el-GR" altLang="en-US" sz="2800" dirty="0">
                <a:solidFill>
                  <a:srgbClr val="FF0000"/>
                </a:solidFill>
              </a:rPr>
              <a:t>β β</a:t>
            </a:r>
            <a:r>
              <a:rPr lang="nl-NL" altLang="en-US" sz="2800" dirty="0">
                <a:solidFill>
                  <a:srgbClr val="FF0000"/>
                </a:solidFill>
              </a:rPr>
              <a:t>’]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l-GR" altLang="en-US" sz="2800" dirty="0"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ym typeface="Symbol" panose="05050102010706020507" pitchFamily="18" charset="2"/>
              </a:rPr>
              <a:t> </a:t>
            </a:r>
            <a:r>
              <a:rPr lang="el-GR" altLang="en-US" sz="2800" dirty="0"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ym typeface="Symbol" panose="05050102010706020507" pitchFamily="18" charset="2"/>
              </a:rPr>
              <a:t>’	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		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+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</a:t>
            </a:r>
            <a:r>
              <a:rPr lang="nl-NL" altLang="en-US" sz="2800" dirty="0">
                <a:solidFill>
                  <a:srgbClr val="FF0000"/>
                </a:solidFill>
              </a:rPr>
              <a:t> =1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5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6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5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83968" y="-315416"/>
            <a:ext cx="38336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 </a:t>
            </a:r>
            <a:r>
              <a:rPr kumimoji="0" lang="en-US" altLang="en-US" sz="3600" dirty="0">
                <a:solidFill>
                  <a:srgbClr val="0000FF"/>
                </a:solidFill>
              </a:rPr>
              <a:t>–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7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'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el-GR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7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~0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787908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Intensity anti-bonding combination: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dirty="0">
                <a:solidFill>
                  <a:srgbClr val="FF0000"/>
                </a:solidFill>
              </a:rPr>
              <a:t>’-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dirty="0">
                <a:solidFill>
                  <a:srgbClr val="FF0000"/>
                </a:solidFill>
              </a:rPr>
              <a:t> 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olidFill>
                  <a:srgbClr val="FF0000"/>
                </a:solidFill>
              </a:rPr>
              <a:t>’</a:t>
            </a:r>
          </a:p>
          <a:p>
            <a:r>
              <a:rPr lang="el-GR" altLang="en-US" sz="2800" dirty="0"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ym typeface="Symbol" panose="05050102010706020507" pitchFamily="18" charset="2"/>
              </a:rPr>
              <a:t> </a:t>
            </a:r>
            <a:r>
              <a:rPr lang="el-GR" altLang="en-US" sz="2800" dirty="0"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ym typeface="Symbol" panose="05050102010706020507" pitchFamily="18" charset="2"/>
              </a:rPr>
              <a:t>’	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		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el-GR" altLang="en-US" sz="2800" dirty="0">
                <a:solidFill>
                  <a:srgbClr val="FF0000"/>
                </a:solidFill>
              </a:rPr>
              <a:t>β 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-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olidFill>
                  <a:srgbClr val="FF0000"/>
                </a:solidFill>
              </a:rPr>
              <a:t> =0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9846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95074"/>
            <a:ext cx="9142412" cy="4419600"/>
            <a:chOff x="0" y="0"/>
            <a:chExt cx="5759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59" cy="2304"/>
              <a:chOff x="0" y="480"/>
              <a:chExt cx="5759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[literature reference]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6539 [1]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769.1 [3]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79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649.9 [3]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638.7 [3]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82.3 [3]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B81CFA-14F7-45F5-B20F-F0D4FD98B719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BF8B49-BB04-468B-A299-D6836E49BCC5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56761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020144" cy="59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Neutral experiments are self-screened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XAS, optical, EPR, EELS, RIXS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        &gt;&gt; small satellites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        &gt;&gt; crystal field theory can be used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 err="1"/>
              <a:t>Ionising</a:t>
            </a:r>
            <a:r>
              <a:rPr kumimoji="0" lang="en-US" altLang="en-US" dirty="0"/>
              <a:t> experiments are not self-screened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XPS, Auger,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        &gt;&gt; large screening &gt; large satellites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        &gt;&gt; crystal field theory can not be used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dirty="0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30669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Transition metal oxide: Ground state: 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+ 3d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Energy of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: </a:t>
            </a:r>
            <a:r>
              <a:rPr kumimoji="0" lang="en-US" altLang="en-US" sz="280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sz="28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XAS</a:t>
            </a: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7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</a:t>
            </a:r>
            <a:endParaRPr kumimoji="0" lang="en-US" altLang="en-US" sz="2800" baseline="3000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nl-NL" altLang="en-US" sz="2400">
              <a:latin typeface="Times New Roman" panose="02020603050405020304" pitchFamily="18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endParaRPr kumimoji="0" lang="en-US" altLang="en-US" sz="2800" u="sng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 b="1">
                <a:solidFill>
                  <a:srgbClr val="00CC00"/>
                </a:solidFill>
                <a:sym typeface="Symbol" panose="05050102010706020507" pitchFamily="18" charset="2"/>
              </a:rPr>
              <a:t>XPS</a:t>
            </a: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570AB3-553D-4C74-B6C8-6AA34546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and XPS </a:t>
            </a:r>
          </a:p>
        </p:txBody>
      </p:sp>
    </p:spTree>
    <p:extLst>
      <p:ext uri="{BB962C8B-B14F-4D97-AF65-F5344CB8AC3E}">
        <p14:creationId xmlns:p14="http://schemas.microsoft.com/office/powerpoint/2010/main" val="1799302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endParaRPr kumimoji="0" lang="en-US" altLang="en-US" sz="2800" u="sng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NiO: Ground state: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r>
              <a:rPr kumimoji="0" lang="en-US" altLang="en-US" sz="3600" dirty="0"/>
              <a:t> +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u="sng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Energy of 3d</a:t>
            </a:r>
            <a:r>
              <a:rPr kumimoji="0" lang="en-US" altLang="en-US" baseline="30000" dirty="0"/>
              <a:t>9</a:t>
            </a:r>
            <a:r>
              <a:rPr kumimoji="0" lang="en-US" altLang="en-US" u="sng" dirty="0"/>
              <a:t>L</a:t>
            </a:r>
            <a:r>
              <a:rPr kumimoji="0" lang="en-US" altLang="en-US" dirty="0"/>
              <a:t>: </a:t>
            </a:r>
            <a:r>
              <a:rPr kumimoji="0" lang="en-US" altLang="en-US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FF66CC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5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10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r>
              <a:rPr kumimoji="0" lang="en-US" altLang="en-US" sz="3600" dirty="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66FF33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5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9</a:t>
            </a:r>
            <a:endParaRPr kumimoji="0" lang="en-US" altLang="en-US" sz="3600" baseline="30000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3835944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d8ctxx">
            <a:extLst>
              <a:ext uri="{FF2B5EF4-FFF2-40B4-BE49-F238E27FC236}">
                <a16:creationId xmlns:a16="http://schemas.microsoft.com/office/drawing/2014/main" id="{922BB137-BBEF-47CF-AC43-9A6961D0CF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533400"/>
            <a:ext cx="10287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BEDD61-E0D9-4498-9668-E3F83BB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Tanabe-Sugano with Charge transfer</a:t>
            </a:r>
            <a:endParaRPr lang="en-US" sz="3600" i="1" dirty="0"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61A827-8382-4ABE-868B-BC3C80403767}"/>
              </a:ext>
            </a:extLst>
          </p:cNvPr>
          <p:cNvSpPr/>
          <p:nvPr/>
        </p:nvSpPr>
        <p:spPr>
          <a:xfrm>
            <a:off x="3581399" y="1600200"/>
            <a:ext cx="244169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l-GR" altLang="en-US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dirty="0">
                <a:solidFill>
                  <a:srgbClr val="0000FF"/>
                </a:solidFill>
              </a:rPr>
              <a:t>+ </a:t>
            </a:r>
            <a:r>
              <a:rPr kumimoji="0" lang="el-GR" altLang="en-US" dirty="0">
                <a:solidFill>
                  <a:srgbClr val="0000FF"/>
                </a:solidFill>
              </a:rPr>
              <a:t>β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9678E-0761-485A-B84B-98BC49D8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Tanabe-Sugano diagrams with charge transfer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B81B8D1-A007-4F66-952B-CA112C19F1E1}"/>
              </a:ext>
            </a:extLst>
          </p:cNvPr>
          <p:cNvCxnSpPr>
            <a:cxnSpLocks/>
          </p:cNvCxnSpPr>
          <p:nvPr/>
        </p:nvCxnSpPr>
        <p:spPr bwMode="auto">
          <a:xfrm>
            <a:off x="5638800" y="32766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6C9D6BB-0304-4A1A-9106-112EDC7178A9}"/>
              </a:ext>
            </a:extLst>
          </p:cNvPr>
          <p:cNvSpPr/>
          <p:nvPr/>
        </p:nvSpPr>
        <p:spPr>
          <a:xfrm>
            <a:off x="3352800" y="3167390"/>
            <a:ext cx="3200394" cy="25340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         </a:t>
            </a:r>
          </a:p>
          <a:p>
            <a:r>
              <a:rPr kumimoji="0" lang="en-US" altLang="en-US" dirty="0">
                <a:solidFill>
                  <a:srgbClr val="00CC00"/>
                </a:solidFill>
              </a:rPr>
              <a:t>NiO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Cu</a:t>
            </a:r>
            <a:r>
              <a:rPr lang="nl-NL" baseline="30000" dirty="0">
                <a:solidFill>
                  <a:srgbClr val="0000FF"/>
                </a:solidFill>
              </a:rPr>
              <a:t>3+</a:t>
            </a:r>
            <a:r>
              <a:rPr lang="nl-NL" baseline="30000" dirty="0">
                <a:solidFill>
                  <a:srgbClr val="00CC00"/>
                </a:solidFill>
              </a:rPr>
              <a:t>              </a:t>
            </a: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A28C089-7B5F-492A-92D4-C8B09AE4F46A}"/>
              </a:ext>
            </a:extLst>
          </p:cNvPr>
          <p:cNvCxnSpPr>
            <a:cxnSpLocks/>
          </p:cNvCxnSpPr>
          <p:nvPr/>
        </p:nvCxnSpPr>
        <p:spPr bwMode="auto">
          <a:xfrm>
            <a:off x="4267200" y="41910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0924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i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0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990600"/>
            <a:ext cx="8874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=10</a:t>
            </a:r>
            <a:endParaRPr kumimoji="0" lang="en-US" altLang="en-US" sz="2400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657600" y="2209800"/>
            <a:ext cx="685800" cy="3048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NiO</a:t>
            </a:r>
            <a:endParaRPr kumimoji="0" lang="en-US" altLang="en-US" sz="2400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3352800" y="35814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352800" y="350520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La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Li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½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Cu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½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O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4</a:t>
            </a: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7391400" y="1295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8153400" y="1981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7391400" y="12954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30% 3d</a:t>
            </a: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8</a:t>
            </a: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1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1</a:t>
            </a:r>
            <a:endParaRPr kumimoji="0" lang="en-US" altLang="en-US" sz="2400"/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7391400" y="34290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153400" y="4191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5FF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391400" y="34290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30% 3d</a:t>
            </a: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8</a:t>
            </a: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3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2</a:t>
            </a:r>
            <a:endParaRPr kumimoji="0" lang="en-US" altLang="en-US" sz="2400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0" y="4114800"/>
            <a:ext cx="8191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=-5</a:t>
            </a:r>
            <a:endParaRPr kumimoji="0" lang="en-US" altLang="en-US" sz="2400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0" y="21336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=5</a:t>
            </a:r>
            <a:endParaRPr kumimoji="0" lang="en-US" altLang="en-US" sz="2400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0" y="32004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=0</a:t>
            </a:r>
            <a:endParaRPr kumimoji="0" lang="en-US" altLang="en-US" sz="2400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0" y="5257800"/>
            <a:ext cx="9890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=-10</a:t>
            </a:r>
            <a:endParaRPr kumimoji="0" lang="en-US" altLang="en-US" sz="2400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295400" y="609600"/>
            <a:ext cx="2070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66FF33"/>
                </a:solidFill>
              </a:rPr>
              <a:t>3d</a:t>
            </a:r>
            <a:r>
              <a:rPr kumimoji="0" lang="en-US" altLang="en-US" baseline="30000">
                <a:solidFill>
                  <a:srgbClr val="66FF33"/>
                </a:solidFill>
              </a:rPr>
              <a:t>8</a:t>
            </a:r>
            <a:r>
              <a:rPr kumimoji="0" lang="en-US" altLang="en-US"/>
              <a:t> + </a:t>
            </a:r>
            <a:r>
              <a:rPr kumimoji="0" lang="en-US" altLang="en-US">
                <a:solidFill>
                  <a:srgbClr val="FF66CC"/>
                </a:solidFill>
              </a:rPr>
              <a:t>3d</a:t>
            </a:r>
            <a:r>
              <a:rPr kumimoji="0" lang="en-US" altLang="en-US" baseline="30000">
                <a:solidFill>
                  <a:srgbClr val="FF66CC"/>
                </a:solidFill>
              </a:rPr>
              <a:t>9</a:t>
            </a:r>
            <a:r>
              <a:rPr kumimoji="0" lang="en-US" altLang="en-US" u="sng">
                <a:solidFill>
                  <a:srgbClr val="FF66CC"/>
                </a:solidFill>
              </a:rPr>
              <a:t>L</a:t>
            </a:r>
            <a:endParaRPr kumimoji="0" lang="en-US" altLang="en-US" sz="3600" u="sng">
              <a:solidFill>
                <a:srgbClr val="FF66CC"/>
              </a:solidFill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Charge Transfer effects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99"/>
                </a:solidFill>
              </a:rPr>
              <a:t>Chem. Phys. Lett. </a:t>
            </a:r>
            <a:r>
              <a:rPr lang="en-US" altLang="en-US" sz="1800">
                <a:solidFill>
                  <a:srgbClr val="990099"/>
                </a:solidFill>
              </a:rPr>
              <a:t>297, 321 (1998) </a:t>
            </a:r>
            <a:endParaRPr lang="en-US" altLang="en-US" sz="1800" b="1">
              <a:solidFill>
                <a:srgbClr val="990099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6B78F2C-8705-4BE6-AF06-9C8605D7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</a:t>
            </a:r>
          </a:p>
        </p:txBody>
      </p:sp>
    </p:spTree>
    <p:extLst>
      <p:ext uri="{BB962C8B-B14F-4D97-AF65-F5344CB8AC3E}">
        <p14:creationId xmlns:p14="http://schemas.microsoft.com/office/powerpoint/2010/main" val="3467547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07988" y="3200400"/>
            <a:ext cx="121443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endParaRPr kumimoji="0" lang="en-US" altLang="en-US" sz="2800" u="sng">
              <a:solidFill>
                <a:srgbClr val="008000"/>
              </a:solidFill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3276600" y="3657600"/>
            <a:ext cx="5486400" cy="2178050"/>
            <a:chOff x="2064" y="2304"/>
            <a:chExt cx="3456" cy="1372"/>
          </a:xfrm>
        </p:grpSpPr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4032" y="2304"/>
              <a:ext cx="1488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3600">
                  <a:solidFill>
                    <a:srgbClr val="CC0000"/>
                  </a:solidFill>
                </a:rPr>
                <a:t>2p</a:t>
              </a:r>
              <a:r>
                <a:rPr kumimoji="0" lang="en-US" altLang="en-US" sz="3600" baseline="30000">
                  <a:solidFill>
                    <a:srgbClr val="CC0000"/>
                  </a:solidFill>
                </a:rPr>
                <a:t>5</a:t>
              </a:r>
              <a:r>
                <a:rPr kumimoji="0" lang="en-US" altLang="en-US" sz="3600">
                  <a:solidFill>
                    <a:srgbClr val="CC0000"/>
                  </a:solidFill>
                </a:rPr>
                <a:t>3d</a:t>
              </a:r>
              <a:r>
                <a:rPr kumimoji="0" lang="en-US" altLang="en-US" sz="3600" baseline="30000">
                  <a:solidFill>
                    <a:srgbClr val="CC0000"/>
                  </a:solidFill>
                </a:rPr>
                <a:t>7</a:t>
              </a:r>
              <a:r>
                <a:rPr kumimoji="0" lang="en-US" altLang="en-US" sz="3600" u="sng">
                  <a:solidFill>
                    <a:srgbClr val="CC0000"/>
                  </a:solidFill>
                </a:rPr>
                <a:t>L</a:t>
              </a:r>
              <a:r>
                <a:rPr kumimoji="0" lang="en-US" altLang="en-US" sz="3600"/>
                <a:t> </a:t>
              </a:r>
            </a:p>
            <a:p>
              <a:pPr>
                <a:lnSpc>
                  <a:spcPct val="1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3600">
                  <a:solidFill>
                    <a:srgbClr val="008000"/>
                  </a:solidFill>
                </a:rPr>
                <a:t>2p</a:t>
              </a:r>
              <a:r>
                <a:rPr kumimoji="0" lang="en-US" altLang="en-US" sz="3600" baseline="30000">
                  <a:solidFill>
                    <a:srgbClr val="008000"/>
                  </a:solidFill>
                </a:rPr>
                <a:t>5</a:t>
              </a:r>
              <a:r>
                <a:rPr kumimoji="0" lang="en-US" altLang="en-US" sz="3600">
                  <a:solidFill>
                    <a:srgbClr val="008000"/>
                  </a:solidFill>
                </a:rPr>
                <a:t>3d</a:t>
              </a:r>
              <a:r>
                <a:rPr kumimoji="0" lang="en-US" altLang="en-US" sz="3600" baseline="300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3264" y="2976"/>
              <a:ext cx="10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solidFill>
                    <a:srgbClr val="0000FF"/>
                  </a:solidFill>
                  <a:sym typeface="Symbol" panose="05050102010706020507" pitchFamily="18" charset="2"/>
                </a:rPr>
                <a:t>+U-Q  </a:t>
              </a:r>
            </a:p>
          </p:txBody>
        </p:sp>
        <p:sp>
          <p:nvSpPr>
            <p:cNvPr id="102417" name="Line 11"/>
            <p:cNvSpPr>
              <a:spLocks noChangeShapeType="1"/>
            </p:cNvSpPr>
            <p:nvPr/>
          </p:nvSpPr>
          <p:spPr bwMode="auto">
            <a:xfrm>
              <a:off x="3072" y="2784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18" name="Line 12"/>
            <p:cNvSpPr>
              <a:spLocks noChangeShapeType="1"/>
            </p:cNvSpPr>
            <p:nvPr/>
          </p:nvSpPr>
          <p:spPr bwMode="auto">
            <a:xfrm>
              <a:off x="3072" y="3456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3264" y="2880"/>
              <a:ext cx="0" cy="480"/>
            </a:xfrm>
            <a:prstGeom prst="line">
              <a:avLst/>
            </a:prstGeom>
            <a:noFill/>
            <a:ln w="38100" cap="sq" cmpd="dbl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V="1">
              <a:off x="2064" y="3456"/>
              <a:ext cx="81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112" y="2592"/>
              <a:ext cx="864" cy="19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/>
              <a:t>Fe</a:t>
            </a:r>
            <a:r>
              <a:rPr kumimoji="0" lang="en-US" altLang="en-US" baseline="30000"/>
              <a:t>III</a:t>
            </a:r>
            <a:r>
              <a:rPr kumimoji="0" lang="en-US" altLang="en-US"/>
              <a:t>: Ground state: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/>
              <a:t> +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endParaRPr kumimoji="0" lang="en-US" altLang="en-US" sz="3600">
              <a:solidFill>
                <a:srgbClr val="0099FF"/>
              </a:solidFill>
            </a:endParaRPr>
          </a:p>
        </p:txBody>
      </p:sp>
      <p:grpSp>
        <p:nvGrpSpPr>
          <p:cNvPr id="102410" name="Group 17"/>
          <p:cNvGrpSpPr>
            <a:grpSpLocks/>
          </p:cNvGrpSpPr>
          <p:nvPr/>
        </p:nvGrpSpPr>
        <p:grpSpPr bwMode="auto">
          <a:xfrm>
            <a:off x="76200" y="1981200"/>
            <a:ext cx="9067800" cy="1676400"/>
            <a:chOff x="48" y="1248"/>
            <a:chExt cx="5712" cy="1056"/>
          </a:xfrm>
        </p:grpSpPr>
        <p:pic>
          <p:nvPicPr>
            <p:cNvPr id="10241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" r="2538" b="58409"/>
            <a:stretch>
              <a:fillRect/>
            </a:stretch>
          </p:blipFill>
          <p:spPr bwMode="auto">
            <a:xfrm>
              <a:off x="48" y="1248"/>
              <a:ext cx="571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4" name="Rectangle 19"/>
            <p:cNvSpPr>
              <a:spLocks noChangeArrowheads="1"/>
            </p:cNvSpPr>
            <p:nvPr/>
          </p:nvSpPr>
          <p:spPr bwMode="auto">
            <a:xfrm>
              <a:off x="144" y="1968"/>
              <a:ext cx="240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 cap="sq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nl-NL" altLang="en-US" sz="2800"/>
            </a:p>
          </p:txBody>
        </p:sp>
      </p:grpSp>
      <p:sp>
        <p:nvSpPr>
          <p:cNvPr id="919572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  <p:sp>
        <p:nvSpPr>
          <p:cNvPr id="102412" name="Text Box 2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</p:spTree>
    <p:extLst>
      <p:ext uri="{BB962C8B-B14F-4D97-AF65-F5344CB8AC3E}">
        <p14:creationId xmlns:p14="http://schemas.microsoft.com/office/powerpoint/2010/main" val="1272983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03225" y="2057400"/>
            <a:ext cx="1214438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4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  <a:endParaRPr kumimoji="0" lang="en-US" altLang="en-US" sz="2800">
              <a:solidFill>
                <a:srgbClr val="0033CC"/>
              </a:solidFill>
              <a:sym typeface="Symbol" panose="05050102010706020507" pitchFamily="18" charset="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olidFill>
                <a:srgbClr val="00CC00"/>
              </a:solidFill>
              <a:sym typeface="Symbol" panose="05050102010706020507" pitchFamily="18" charset="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/>
              <a:t>Fe</a:t>
            </a:r>
            <a:r>
              <a:rPr kumimoji="0" lang="en-US" altLang="en-US" baseline="30000"/>
              <a:t>III</a:t>
            </a:r>
            <a:r>
              <a:rPr kumimoji="0" lang="en-US" altLang="en-US"/>
              <a:t>: Ground state: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/>
              <a:t> +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r>
              <a:rPr kumimoji="0" lang="en-US" altLang="en-US" sz="3600"/>
              <a:t>+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4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400800" y="1600200"/>
            <a:ext cx="243840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33CC"/>
                </a:solidFill>
              </a:rPr>
              <a:t>2p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5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5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endParaRPr kumimoji="0" lang="en-US" altLang="en-US" sz="3600">
              <a:solidFill>
                <a:srgbClr val="0099FF"/>
              </a:solidFill>
            </a:endParaRP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CC0000"/>
                </a:solidFill>
              </a:rPr>
              <a:t>2p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5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7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8000"/>
                </a:solidFill>
              </a:rPr>
              <a:t>2p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257800" y="46482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 - 2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181600" y="45720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16764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4953000" y="2362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3276600" y="2362200"/>
            <a:ext cx="1447800" cy="609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4953000" y="2514600"/>
            <a:ext cx="0" cy="2819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1752600" y="3124200"/>
            <a:ext cx="0" cy="2209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870075" y="33528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endParaRPr kumimoji="0" lang="en-US" altLang="en-US" sz="2400" baseline="-25000"/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029200" y="3048000"/>
            <a:ext cx="309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-U+Q  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kumimoji="0" lang="en-US" altLang="en-US" sz="2400" baseline="-25000"/>
              <a:t> </a:t>
            </a: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+ 2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  <p:sp>
        <p:nvSpPr>
          <p:cNvPr id="921624" name="Rectangle 2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31072727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11455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8001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0" y="1371600"/>
            <a:ext cx="1524000" cy="914400"/>
          </a:xfrm>
          <a:prstGeom prst="rect">
            <a:avLst/>
          </a:prstGeom>
          <a:solidFill>
            <a:schemeClr val="bg1"/>
          </a:solidFill>
          <a:ln w="508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64047" r="7832"/>
          <a:stretch>
            <a:fillRect/>
          </a:stretch>
        </p:blipFill>
        <p:spPr bwMode="auto">
          <a:xfrm>
            <a:off x="5257800" y="762000"/>
            <a:ext cx="3886200" cy="2641600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352800" y="3352800"/>
            <a:ext cx="609600" cy="20574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781800" y="1447800"/>
            <a:ext cx="381000" cy="16002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4572000" y="4953000"/>
            <a:ext cx="685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7239000" y="762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</a:rPr>
              <a:t>III</a:t>
            </a:r>
            <a:r>
              <a:rPr lang="en-US" altLang="en-US" sz="2400">
                <a:solidFill>
                  <a:srgbClr val="0000FF"/>
                </a:solidFill>
              </a:rPr>
              <a:t>(tacn)</a:t>
            </a:r>
            <a:r>
              <a:rPr lang="en-US" altLang="en-US" sz="2400" baseline="-25000">
                <a:solidFill>
                  <a:srgbClr val="0000FF"/>
                </a:solidFill>
              </a:rPr>
              <a:t>2</a:t>
            </a:r>
            <a:endParaRPr lang="en-GB" altLang="en-US" sz="2400" baseline="-25000">
              <a:solidFill>
                <a:srgbClr val="0000FF"/>
              </a:solidFill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990600" y="1905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</a:rPr>
              <a:t>III</a:t>
            </a:r>
            <a:r>
              <a:rPr lang="en-US" altLang="en-US" sz="2400">
                <a:solidFill>
                  <a:srgbClr val="0000FF"/>
                </a:solidFill>
              </a:rPr>
              <a:t>(CN)</a:t>
            </a:r>
            <a:r>
              <a:rPr lang="en-US" altLang="en-US" sz="2400" baseline="-25000">
                <a:solidFill>
                  <a:srgbClr val="0000FF"/>
                </a:solidFill>
              </a:rPr>
              <a:t>6</a:t>
            </a:r>
            <a:endParaRPr lang="en-GB" altLang="en-US" sz="2400" baseline="-25000">
              <a:solidFill>
                <a:srgbClr val="0000FF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  <p:sp>
        <p:nvSpPr>
          <p:cNvPr id="923660" name="Rectangle 1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24169897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6701" y="764704"/>
            <a:ext cx="9144000" cy="5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</a:pPr>
            <a:r>
              <a:rPr lang="en-US" sz="2800" u="sng" dirty="0">
                <a:solidFill>
                  <a:srgbClr val="0000FF"/>
                </a:solidFill>
              </a:rPr>
              <a:t>Calculated for an atom/ion</a:t>
            </a:r>
          </a:p>
          <a:p>
            <a:pPr marL="457200" lvl="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Valence and core </a:t>
            </a:r>
            <a:r>
              <a:rPr lang="en-US" sz="2800" b="1" dirty="0">
                <a:solidFill>
                  <a:srgbClr val="0000FF"/>
                </a:solidFill>
              </a:rPr>
              <a:t>spin-orbit coupling</a:t>
            </a:r>
            <a:endParaRPr lang="nl-NL" sz="2800" b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and valence </a:t>
            </a:r>
            <a:r>
              <a:rPr lang="en-US" sz="2800" b="1" dirty="0">
                <a:solidFill>
                  <a:srgbClr val="0000FF"/>
                </a:solidFill>
              </a:rPr>
              <a:t>electron-electron interaction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4100"/>
              </a:lnSpc>
            </a:pP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u="sng" dirty="0">
                <a:solidFill>
                  <a:srgbClr val="0000FF"/>
                </a:solidFill>
              </a:rPr>
              <a:t>Comparison with experiment</a:t>
            </a:r>
            <a:endParaRPr lang="nl-NL" sz="2800" u="sng" dirty="0">
              <a:solidFill>
                <a:srgbClr val="0000FF"/>
              </a:solidFill>
            </a:endParaRP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</a:t>
            </a:r>
            <a:r>
              <a:rPr lang="en-US" sz="2800" b="1" dirty="0">
                <a:solidFill>
                  <a:srgbClr val="FF0000"/>
                </a:solidFill>
              </a:rPr>
              <a:t>potential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lifetime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Local symmetry (</a:t>
            </a:r>
            <a:r>
              <a:rPr lang="en-US" sz="2800" b="1" dirty="0">
                <a:solidFill>
                  <a:srgbClr val="FF0000"/>
                </a:solidFill>
              </a:rPr>
              <a:t>crystal field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Spin-spin interactions (</a:t>
            </a:r>
            <a:r>
              <a:rPr lang="en-US" sz="2800" b="1" dirty="0">
                <a:solidFill>
                  <a:srgbClr val="FF0000"/>
                </a:solidFill>
              </a:rPr>
              <a:t>molecular field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screening effects (</a:t>
            </a:r>
            <a:r>
              <a:rPr lang="en-US" sz="2800" b="1" dirty="0">
                <a:solidFill>
                  <a:srgbClr val="FF0000"/>
                </a:solidFill>
              </a:rPr>
              <a:t>charge transfer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822272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First Principle Multiplet calculations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6701" y="764704"/>
            <a:ext cx="9144000" cy="5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</a:pPr>
            <a:r>
              <a:rPr lang="en-US" sz="2800" u="sng" dirty="0">
                <a:solidFill>
                  <a:srgbClr val="0000FF"/>
                </a:solidFill>
              </a:rPr>
              <a:t>Calculated for an atom/ion</a:t>
            </a:r>
          </a:p>
          <a:p>
            <a:pPr marL="457200" lvl="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Valence and core </a:t>
            </a:r>
            <a:r>
              <a:rPr lang="en-US" sz="2800" b="1" dirty="0">
                <a:solidFill>
                  <a:srgbClr val="0000FF"/>
                </a:solidFill>
              </a:rPr>
              <a:t>spin-orbit coupling</a:t>
            </a:r>
            <a:endParaRPr lang="nl-NL" sz="2800" b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and valence </a:t>
            </a:r>
            <a:r>
              <a:rPr lang="en-US" sz="2800" b="1" dirty="0">
                <a:solidFill>
                  <a:srgbClr val="0000FF"/>
                </a:solidFill>
              </a:rPr>
              <a:t>electron-electron interaction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4100"/>
              </a:lnSpc>
            </a:pP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u="sng" dirty="0">
                <a:solidFill>
                  <a:srgbClr val="0000FF"/>
                </a:solidFill>
              </a:rPr>
              <a:t>Comparison with experiment</a:t>
            </a:r>
            <a:endParaRPr lang="nl-NL" sz="2800" u="sng" dirty="0">
              <a:solidFill>
                <a:srgbClr val="0000FF"/>
              </a:solidFill>
            </a:endParaRP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</a:t>
            </a:r>
            <a:r>
              <a:rPr lang="en-US" sz="2800" b="1" dirty="0">
                <a:solidFill>
                  <a:srgbClr val="FF0000"/>
                </a:solidFill>
              </a:rPr>
              <a:t>potential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dirty="0">
                <a:solidFill>
                  <a:srgbClr val="FFC000"/>
                </a:solidFill>
              </a:rPr>
              <a:t>lifetime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Local symmetry (</a:t>
            </a:r>
            <a:r>
              <a:rPr lang="en-US" sz="2800" b="1" dirty="0">
                <a:solidFill>
                  <a:srgbClr val="92D050"/>
                </a:solidFill>
              </a:rPr>
              <a:t>crystal field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Spin-spin interactions (</a:t>
            </a:r>
            <a:r>
              <a:rPr lang="en-US" sz="2800" b="1" dirty="0">
                <a:solidFill>
                  <a:srgbClr val="FFC000"/>
                </a:solidFill>
              </a:rPr>
              <a:t>molecular field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screening effects (</a:t>
            </a:r>
            <a:r>
              <a:rPr lang="en-US" sz="2800" b="1" dirty="0">
                <a:solidFill>
                  <a:srgbClr val="FFC000"/>
                </a:solidFill>
              </a:rPr>
              <a:t>charge transfer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79671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95074"/>
            <a:ext cx="9142412" cy="4419600"/>
            <a:chOff x="0" y="0"/>
            <a:chExt cx="5759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59" cy="2304"/>
              <a:chOff x="0" y="480"/>
              <a:chExt cx="5759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[literature reference]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6539 [1]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769.1 [3]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79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649.9 [3]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638.7 [3]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82.3 [3]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47.2 [3]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1A9BD05-C128-4168-8167-74BBB4437646}"/>
              </a:ext>
            </a:extLst>
          </p:cNvPr>
          <p:cNvSpPr txBox="1"/>
          <p:nvPr/>
        </p:nvSpPr>
        <p:spPr>
          <a:xfrm>
            <a:off x="6588224" y="2072449"/>
            <a:ext cx="1880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s</a:t>
            </a:r>
            <a:r>
              <a:rPr lang="nl-NL" sz="2400" dirty="0" err="1">
                <a:solidFill>
                  <a:srgbClr val="0000FF"/>
                </a:solidFill>
              </a:rPr>
              <a:t>harp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 err="1">
                <a:solidFill>
                  <a:srgbClr val="0000FF"/>
                </a:solidFill>
              </a:rPr>
              <a:t>p</a:t>
            </a:r>
            <a:r>
              <a:rPr lang="nl-NL" sz="2400" dirty="0" err="1">
                <a:solidFill>
                  <a:srgbClr val="0000FF"/>
                </a:solidFill>
              </a:rPr>
              <a:t>rincipal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>
                <a:solidFill>
                  <a:srgbClr val="0000FF"/>
                </a:solidFill>
              </a:rPr>
              <a:t>d</a:t>
            </a:r>
            <a:r>
              <a:rPr lang="nl-NL" sz="2400" dirty="0">
                <a:solidFill>
                  <a:srgbClr val="0000FF"/>
                </a:solidFill>
              </a:rPr>
              <a:t>iffuse</a:t>
            </a:r>
          </a:p>
          <a:p>
            <a:r>
              <a:rPr lang="nl-NL" sz="2400" b="1" dirty="0" err="1">
                <a:solidFill>
                  <a:srgbClr val="0000FF"/>
                </a:solidFill>
              </a:rPr>
              <a:t>f</a:t>
            </a:r>
            <a:r>
              <a:rPr lang="nl-NL" sz="2400" dirty="0" err="1">
                <a:solidFill>
                  <a:srgbClr val="0000FF"/>
                </a:solidFill>
              </a:rPr>
              <a:t>undamental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B81CFA-14F7-45F5-B20F-F0D4FD98B719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BF8B49-BB04-468B-A299-D6836E49BCC5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CAE5B75-58CA-438B-846F-2FED0C9D9727}"/>
              </a:ext>
            </a:extLst>
          </p:cNvPr>
          <p:cNvSpPr/>
          <p:nvPr/>
        </p:nvSpPr>
        <p:spPr>
          <a:xfrm>
            <a:off x="5686943" y="3898334"/>
            <a:ext cx="291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33333"/>
                </a:solidFill>
                <a:latin typeface="q_serif"/>
              </a:rPr>
              <a:t>J. Chem. </a:t>
            </a:r>
            <a:r>
              <a:rPr lang="nl-NL" i="1" dirty="0" err="1">
                <a:solidFill>
                  <a:srgbClr val="333333"/>
                </a:solidFill>
                <a:latin typeface="q_serif"/>
              </a:rPr>
              <a:t>Educ</a:t>
            </a:r>
            <a:r>
              <a:rPr lang="nl-NL" i="1" dirty="0">
                <a:solidFill>
                  <a:srgbClr val="333333"/>
                </a:solidFill>
                <a:latin typeface="q_serif"/>
              </a:rPr>
              <a:t>. 84, 757 (2007)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867866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first-principle codes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07504" y="836712"/>
            <a:ext cx="9144000" cy="58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SOLIDS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Band structure multiplet (</a:t>
            </a:r>
            <a:r>
              <a:rPr lang="en-US" sz="2400" dirty="0" err="1">
                <a:solidFill>
                  <a:srgbClr val="0000FF"/>
                </a:solidFill>
              </a:rPr>
              <a:t>Haverkort</a:t>
            </a:r>
            <a:r>
              <a:rPr lang="en-US" sz="2400" dirty="0">
                <a:solidFill>
                  <a:srgbClr val="0000FF"/>
                </a:solidFill>
              </a:rPr>
              <a:t>, Green, </a:t>
            </a:r>
            <a:r>
              <a:rPr lang="en-US" sz="2400" dirty="0" err="1">
                <a:solidFill>
                  <a:srgbClr val="0000FF"/>
                </a:solidFill>
              </a:rPr>
              <a:t>Hariki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Cluster DFT multiplet (</a:t>
            </a:r>
            <a:r>
              <a:rPr lang="en-US" sz="2400" dirty="0" err="1">
                <a:solidFill>
                  <a:srgbClr val="0000FF"/>
                </a:solidFill>
              </a:rPr>
              <a:t>Ikeno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Ramanantoanina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Delley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0" algn="l"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MOLECULES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Restricted Active Space CI (</a:t>
            </a:r>
            <a:r>
              <a:rPr lang="en-US" sz="2400" dirty="0" err="1">
                <a:solidFill>
                  <a:srgbClr val="0000FF"/>
                </a:solidFill>
              </a:rPr>
              <a:t>Odelius</a:t>
            </a:r>
            <a:r>
              <a:rPr lang="en-US" sz="2400" dirty="0">
                <a:solidFill>
                  <a:srgbClr val="0000FF"/>
                </a:solidFill>
              </a:rPr>
              <a:t>, Kuhn)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Restricted Open-shell CI (Neese)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</a:endParaRPr>
          </a:p>
          <a:p>
            <a:pPr lvl="0" algn="l"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TDDFT/BSE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Time-Dependent DFT (Joly)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Bethe-Salpeter (</a:t>
            </a:r>
            <a:r>
              <a:rPr lang="en-US" sz="2400" i="1" dirty="0" err="1">
                <a:solidFill>
                  <a:srgbClr val="0000FF"/>
                </a:solidFill>
              </a:rPr>
              <a:t>Rehr</a:t>
            </a:r>
            <a:r>
              <a:rPr lang="en-US" sz="2400" i="1" dirty="0">
                <a:solidFill>
                  <a:srgbClr val="0000FF"/>
                </a:solidFill>
              </a:rPr>
              <a:t>, Shirley)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Multi-channel Multiple-scattering (Kruger)</a:t>
            </a:r>
          </a:p>
        </p:txBody>
      </p:sp>
    </p:spTree>
    <p:extLst>
      <p:ext uri="{BB962C8B-B14F-4D97-AF65-F5344CB8AC3E}">
        <p14:creationId xmlns:p14="http://schemas.microsoft.com/office/powerpoint/2010/main" val="1830552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42AC73F2-0471-414B-BB0A-93E5C95B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Overview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7DE1A28-93A4-4618-BBC0-1F042E8CAF56}"/>
              </a:ext>
            </a:extLst>
          </p:cNvPr>
          <p:cNvSpPr txBox="1"/>
          <p:nvPr/>
        </p:nvSpPr>
        <p:spPr>
          <a:xfrm>
            <a:off x="827584" y="1581795"/>
            <a:ext cx="3877985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FF"/>
                </a:solidFill>
              </a:rPr>
              <a:t>XAS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FF"/>
                </a:solidFill>
              </a:rPr>
              <a:t>MCD			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FF"/>
                </a:solidFill>
              </a:rPr>
              <a:t>XPS			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FF"/>
                </a:solidFill>
              </a:rPr>
              <a:t>RIXS			</a:t>
            </a:r>
          </a:p>
        </p:txBody>
      </p:sp>
    </p:spTree>
    <p:extLst>
      <p:ext uri="{BB962C8B-B14F-4D97-AF65-F5344CB8AC3E}">
        <p14:creationId xmlns:p14="http://schemas.microsoft.com/office/powerpoint/2010/main" val="2364757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42AC73F2-0471-414B-BB0A-93E5C95B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C342414-E925-4407-8879-F88E3CB0E46E}"/>
              </a:ext>
            </a:extLst>
          </p:cNvPr>
          <p:cNvGrpSpPr/>
          <p:nvPr/>
        </p:nvGrpSpPr>
        <p:grpSpPr>
          <a:xfrm rot="16200000">
            <a:off x="1599950" y="436909"/>
            <a:ext cx="3495829" cy="4320481"/>
            <a:chOff x="3841879" y="1541348"/>
            <a:chExt cx="4689331" cy="4808154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C731A50-9BC3-4763-9D6A-CB6A026FDA3F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3EB0C89-3D09-42E9-81CC-9F0C69180B40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363E87E7-36F0-4A4F-94D0-90C73CA490DB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9" name="Picture 8" descr="Haverkort_16i.pdf">
              <a:extLst>
                <a:ext uri="{FF2B5EF4-FFF2-40B4-BE49-F238E27FC236}">
                  <a16:creationId xmlns:a16="http://schemas.microsoft.com/office/drawing/2014/main" id="{AA34822E-D063-440B-9898-8C2E19E3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F418F50-C11C-48D0-8113-AD7179C36C9E}"/>
              </a:ext>
            </a:extLst>
          </p:cNvPr>
          <p:cNvCxnSpPr/>
          <p:nvPr/>
        </p:nvCxnSpPr>
        <p:spPr bwMode="auto">
          <a:xfrm>
            <a:off x="2555776" y="5445224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al 3">
            <a:extLst>
              <a:ext uri="{FF2B5EF4-FFF2-40B4-BE49-F238E27FC236}">
                <a16:creationId xmlns:a16="http://schemas.microsoft.com/office/drawing/2014/main" id="{EC4716AD-1D8F-4FB8-9094-CA433F06906C}"/>
              </a:ext>
            </a:extLst>
          </p:cNvPr>
          <p:cNvSpPr/>
          <p:nvPr/>
        </p:nvSpPr>
        <p:spPr bwMode="auto">
          <a:xfrm>
            <a:off x="2968152" y="5286211"/>
            <a:ext cx="299864" cy="2880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F2F395A-8AF1-4D3C-B7E1-D08647EDCD24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3118084" y="2917605"/>
            <a:ext cx="21991" cy="23686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7CD47412-A7C0-41B3-A3DB-DDA1CFFEE582}"/>
              </a:ext>
            </a:extLst>
          </p:cNvPr>
          <p:cNvSpPr txBox="1"/>
          <p:nvPr/>
        </p:nvSpPr>
        <p:spPr>
          <a:xfrm>
            <a:off x="4543528" y="143586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EE0E70D-DDE6-4469-ACA2-34233BC60066}"/>
              </a:ext>
            </a:extLst>
          </p:cNvPr>
          <p:cNvSpPr/>
          <p:nvPr/>
        </p:nvSpPr>
        <p:spPr>
          <a:xfrm>
            <a:off x="5793691" y="2274818"/>
            <a:ext cx="228940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I(w)</a:t>
            </a:r>
          </a:p>
          <a:p>
            <a:endParaRPr lang="nl-NL" sz="4000" b="1" dirty="0">
              <a:solidFill>
                <a:srgbClr val="0000FF"/>
              </a:solidFill>
            </a:endParaRPr>
          </a:p>
          <a:p>
            <a:r>
              <a:rPr lang="nl-NL" sz="3200" b="1" dirty="0">
                <a:solidFill>
                  <a:srgbClr val="00B050"/>
                </a:solidFill>
              </a:rPr>
              <a:t>Γ</a:t>
            </a:r>
            <a:r>
              <a:rPr lang="nl-NL" sz="3200" b="1" baseline="-25000" dirty="0">
                <a:solidFill>
                  <a:srgbClr val="00B050"/>
                </a:solidFill>
              </a:rPr>
              <a:t>2p</a:t>
            </a:r>
            <a:r>
              <a:rPr lang="nl-NL" sz="3200" b="1" dirty="0">
                <a:solidFill>
                  <a:srgbClr val="00B050"/>
                </a:solidFill>
              </a:rPr>
              <a:t>= 0.2 eV</a:t>
            </a:r>
            <a:endParaRPr lang="nl-NL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99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42AC73F2-0471-414B-BB0A-93E5C95B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XMCD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C342414-E925-4407-8879-F88E3CB0E46E}"/>
              </a:ext>
            </a:extLst>
          </p:cNvPr>
          <p:cNvGrpSpPr/>
          <p:nvPr/>
        </p:nvGrpSpPr>
        <p:grpSpPr>
          <a:xfrm rot="16200000">
            <a:off x="1599950" y="436909"/>
            <a:ext cx="3495829" cy="4320481"/>
            <a:chOff x="3841879" y="1541348"/>
            <a:chExt cx="4689331" cy="4808154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C731A50-9BC3-4763-9D6A-CB6A026FDA3F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3EB0C89-3D09-42E9-81CC-9F0C69180B40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363E87E7-36F0-4A4F-94D0-90C73CA490DB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9" name="Picture 8" descr="Haverkort_16i.pdf">
              <a:extLst>
                <a:ext uri="{FF2B5EF4-FFF2-40B4-BE49-F238E27FC236}">
                  <a16:creationId xmlns:a16="http://schemas.microsoft.com/office/drawing/2014/main" id="{AA34822E-D063-440B-9898-8C2E19E3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F418F50-C11C-48D0-8113-AD7179C36C9E}"/>
              </a:ext>
            </a:extLst>
          </p:cNvPr>
          <p:cNvCxnSpPr/>
          <p:nvPr/>
        </p:nvCxnSpPr>
        <p:spPr bwMode="auto">
          <a:xfrm>
            <a:off x="2555776" y="5445224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al 3">
            <a:extLst>
              <a:ext uri="{FF2B5EF4-FFF2-40B4-BE49-F238E27FC236}">
                <a16:creationId xmlns:a16="http://schemas.microsoft.com/office/drawing/2014/main" id="{EC4716AD-1D8F-4FB8-9094-CA433F06906C}"/>
              </a:ext>
            </a:extLst>
          </p:cNvPr>
          <p:cNvSpPr/>
          <p:nvPr/>
        </p:nvSpPr>
        <p:spPr bwMode="auto">
          <a:xfrm>
            <a:off x="2968152" y="5286211"/>
            <a:ext cx="299864" cy="2880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F2F395A-8AF1-4D3C-B7E1-D08647EDCD24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3118084" y="2917605"/>
            <a:ext cx="21991" cy="23686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7CD47412-A7C0-41B3-A3DB-DDA1CFFEE582}"/>
              </a:ext>
            </a:extLst>
          </p:cNvPr>
          <p:cNvSpPr txBox="1"/>
          <p:nvPr/>
        </p:nvSpPr>
        <p:spPr>
          <a:xfrm>
            <a:off x="4543528" y="143586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EE0E70D-DDE6-4469-ACA2-34233BC60066}"/>
              </a:ext>
            </a:extLst>
          </p:cNvPr>
          <p:cNvSpPr/>
          <p:nvPr/>
        </p:nvSpPr>
        <p:spPr>
          <a:xfrm>
            <a:off x="5793691" y="2274818"/>
            <a:ext cx="2680542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I</a:t>
            </a:r>
            <a:r>
              <a:rPr lang="nl-NL" sz="4000" b="1" baseline="30000" dirty="0">
                <a:solidFill>
                  <a:srgbClr val="0000FF"/>
                </a:solidFill>
              </a:rPr>
              <a:t>+</a:t>
            </a:r>
            <a:r>
              <a:rPr lang="nl-NL" sz="4000" b="1" dirty="0">
                <a:solidFill>
                  <a:srgbClr val="0000FF"/>
                </a:solidFill>
              </a:rPr>
              <a:t>(w)- I</a:t>
            </a:r>
            <a:r>
              <a:rPr lang="nl-NL" sz="4000" b="1" baseline="30000" dirty="0">
                <a:solidFill>
                  <a:srgbClr val="0000FF"/>
                </a:solidFill>
              </a:rPr>
              <a:t>-</a:t>
            </a:r>
            <a:r>
              <a:rPr lang="nl-NL" sz="4000" b="1" dirty="0">
                <a:solidFill>
                  <a:srgbClr val="0000FF"/>
                </a:solidFill>
              </a:rPr>
              <a:t>(w)</a:t>
            </a:r>
          </a:p>
          <a:p>
            <a:endParaRPr lang="nl-NL" sz="4000" b="1" dirty="0">
              <a:solidFill>
                <a:srgbClr val="0000FF"/>
              </a:solidFill>
            </a:endParaRPr>
          </a:p>
          <a:p>
            <a:r>
              <a:rPr lang="nl-NL" sz="3200" b="1" dirty="0">
                <a:solidFill>
                  <a:srgbClr val="00B050"/>
                </a:solidFill>
              </a:rPr>
              <a:t>Γ</a:t>
            </a:r>
            <a:r>
              <a:rPr lang="nl-NL" sz="3200" b="1" baseline="-25000" dirty="0">
                <a:solidFill>
                  <a:srgbClr val="00B050"/>
                </a:solidFill>
              </a:rPr>
              <a:t>2p</a:t>
            </a:r>
            <a:r>
              <a:rPr lang="nl-NL" sz="3200" b="1" dirty="0">
                <a:solidFill>
                  <a:srgbClr val="00B050"/>
                </a:solidFill>
              </a:rPr>
              <a:t>= 0.2 eV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endParaRPr lang="nl-NL" sz="3200" dirty="0"/>
          </a:p>
          <a:p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060BD1-658F-4395-8667-306D6A3D5DBF}"/>
              </a:ext>
            </a:extLst>
          </p:cNvPr>
          <p:cNvSpPr txBox="1"/>
          <p:nvPr/>
        </p:nvSpPr>
        <p:spPr>
          <a:xfrm>
            <a:off x="4211960" y="4869160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rgbClr val="0000FF"/>
                </a:solidFill>
              </a:rPr>
              <a:t>Left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and</a:t>
            </a:r>
            <a:r>
              <a:rPr lang="nl-NL" sz="2000" dirty="0">
                <a:solidFill>
                  <a:srgbClr val="0000FF"/>
                </a:solidFill>
              </a:rPr>
              <a:t> right </a:t>
            </a:r>
            <a:r>
              <a:rPr lang="nl-NL" sz="2000" dirty="0" err="1">
                <a:solidFill>
                  <a:srgbClr val="0000FF"/>
                </a:solidFill>
              </a:rPr>
              <a:t>polarized</a:t>
            </a:r>
            <a:r>
              <a:rPr lang="nl-NL" sz="2000" dirty="0">
                <a:solidFill>
                  <a:srgbClr val="0000FF"/>
                </a:solidFill>
              </a:rPr>
              <a:t> x-</a:t>
            </a:r>
            <a:r>
              <a:rPr lang="nl-NL" sz="2000" dirty="0" err="1">
                <a:solidFill>
                  <a:srgbClr val="0000FF"/>
                </a:solidFill>
              </a:rPr>
              <a:t>rays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80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42AC73F2-0471-414B-BB0A-93E5C95B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XPS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C342414-E925-4407-8879-F88E3CB0E46E}"/>
              </a:ext>
            </a:extLst>
          </p:cNvPr>
          <p:cNvGrpSpPr/>
          <p:nvPr/>
        </p:nvGrpSpPr>
        <p:grpSpPr>
          <a:xfrm rot="16200000">
            <a:off x="1599950" y="436909"/>
            <a:ext cx="3495829" cy="4320481"/>
            <a:chOff x="3841879" y="1541348"/>
            <a:chExt cx="4689331" cy="4808154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C731A50-9BC3-4763-9D6A-CB6A026FDA3F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3EB0C89-3D09-42E9-81CC-9F0C69180B40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363E87E7-36F0-4A4F-94D0-90C73CA490DB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9" name="Picture 8" descr="Haverkort_16i.pdf">
              <a:extLst>
                <a:ext uri="{FF2B5EF4-FFF2-40B4-BE49-F238E27FC236}">
                  <a16:creationId xmlns:a16="http://schemas.microsoft.com/office/drawing/2014/main" id="{AA34822E-D063-440B-9898-8C2E19E3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F418F50-C11C-48D0-8113-AD7179C36C9E}"/>
              </a:ext>
            </a:extLst>
          </p:cNvPr>
          <p:cNvCxnSpPr/>
          <p:nvPr/>
        </p:nvCxnSpPr>
        <p:spPr bwMode="auto">
          <a:xfrm>
            <a:off x="2555776" y="5445224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al 3">
            <a:extLst>
              <a:ext uri="{FF2B5EF4-FFF2-40B4-BE49-F238E27FC236}">
                <a16:creationId xmlns:a16="http://schemas.microsoft.com/office/drawing/2014/main" id="{EC4716AD-1D8F-4FB8-9094-CA433F06906C}"/>
              </a:ext>
            </a:extLst>
          </p:cNvPr>
          <p:cNvSpPr/>
          <p:nvPr/>
        </p:nvSpPr>
        <p:spPr bwMode="auto">
          <a:xfrm>
            <a:off x="2968152" y="5286211"/>
            <a:ext cx="299864" cy="2880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F2F395A-8AF1-4D3C-B7E1-D08647EDCD24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3118084" y="849235"/>
            <a:ext cx="21991" cy="443697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FBF9B6F-FD58-40EF-8179-BC25A9A2D6CD}"/>
              </a:ext>
            </a:extLst>
          </p:cNvPr>
          <p:cNvSpPr txBox="1"/>
          <p:nvPr/>
        </p:nvSpPr>
        <p:spPr>
          <a:xfrm>
            <a:off x="6075025" y="2284101"/>
            <a:ext cx="3217547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I(E</a:t>
            </a:r>
            <a:r>
              <a:rPr lang="nl-NL" sz="4000" b="1" baseline="-25000" dirty="0">
                <a:solidFill>
                  <a:srgbClr val="FF0000"/>
                </a:solidFill>
              </a:rPr>
              <a:t>k</a:t>
            </a:r>
            <a:r>
              <a:rPr lang="nl-NL" sz="4000" b="1" dirty="0">
                <a:solidFill>
                  <a:srgbClr val="FF0000"/>
                </a:solidFill>
              </a:rPr>
              <a:t>)</a:t>
            </a:r>
          </a:p>
          <a:p>
            <a:endParaRPr lang="nl-NL" sz="4000" b="1" dirty="0">
              <a:solidFill>
                <a:srgbClr val="0000FF"/>
              </a:solidFill>
            </a:endParaRPr>
          </a:p>
          <a:p>
            <a:r>
              <a:rPr lang="nl-NL" sz="3200" b="1" dirty="0">
                <a:solidFill>
                  <a:srgbClr val="00B050"/>
                </a:solidFill>
              </a:rPr>
              <a:t>Γ</a:t>
            </a:r>
            <a:r>
              <a:rPr lang="nl-NL" sz="3200" b="1" baseline="-25000" dirty="0">
                <a:solidFill>
                  <a:srgbClr val="00B050"/>
                </a:solidFill>
              </a:rPr>
              <a:t>2p</a:t>
            </a:r>
            <a:r>
              <a:rPr lang="nl-NL" sz="3200" b="1" dirty="0">
                <a:solidFill>
                  <a:srgbClr val="00B050"/>
                </a:solidFill>
              </a:rPr>
              <a:t>= 0.2 eV</a:t>
            </a:r>
          </a:p>
          <a:p>
            <a:r>
              <a:rPr lang="nl-NL" sz="3200" b="1" baseline="-25000" dirty="0">
                <a:solidFill>
                  <a:srgbClr val="00B050"/>
                </a:solidFill>
              </a:rPr>
              <a:t>(</a:t>
            </a:r>
            <a:r>
              <a:rPr lang="nl-NL" sz="3200" b="1" baseline="-25000" dirty="0" err="1">
                <a:solidFill>
                  <a:srgbClr val="00B050"/>
                </a:solidFill>
              </a:rPr>
              <a:t>additional</a:t>
            </a:r>
            <a:r>
              <a:rPr lang="nl-NL" sz="3200" b="1" baseline="-25000" dirty="0">
                <a:solidFill>
                  <a:srgbClr val="00B050"/>
                </a:solidFill>
              </a:rPr>
              <a:t> </a:t>
            </a:r>
            <a:r>
              <a:rPr lang="nl-NL" sz="3200" b="1" baseline="-25000" dirty="0" err="1">
                <a:solidFill>
                  <a:srgbClr val="00B050"/>
                </a:solidFill>
              </a:rPr>
              <a:t>broadening</a:t>
            </a:r>
            <a:r>
              <a:rPr lang="nl-NL" sz="3200" b="1" baseline="-25000" dirty="0">
                <a:solidFill>
                  <a:srgbClr val="00B050"/>
                </a:solidFill>
              </a:rPr>
              <a:t>)</a:t>
            </a:r>
            <a:endParaRPr lang="nl-NL" sz="3200" baseline="-25000" dirty="0">
              <a:solidFill>
                <a:srgbClr val="00B050"/>
              </a:solidFill>
            </a:endParaRPr>
          </a:p>
          <a:p>
            <a:r>
              <a:rPr lang="nl-NL" sz="40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B50B70C-2EA0-4F51-AD19-54CDCBE29DA3}"/>
              </a:ext>
            </a:extLst>
          </p:cNvPr>
          <p:cNvSpPr/>
          <p:nvPr/>
        </p:nvSpPr>
        <p:spPr bwMode="auto">
          <a:xfrm>
            <a:off x="3202205" y="712074"/>
            <a:ext cx="223854" cy="21787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54950E9-74ED-40BF-9058-1FD822A5B5F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5863" y="1854987"/>
            <a:ext cx="674420" cy="74216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41AD63E-73A9-4FD8-A60B-29C8B011C02A}"/>
              </a:ext>
            </a:extLst>
          </p:cNvPr>
          <p:cNvSpPr/>
          <p:nvPr/>
        </p:nvSpPr>
        <p:spPr>
          <a:xfrm>
            <a:off x="5069463" y="1603673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Large screening</a:t>
            </a:r>
          </a:p>
        </p:txBody>
      </p:sp>
    </p:spTree>
    <p:extLst>
      <p:ext uri="{BB962C8B-B14F-4D97-AF65-F5344CB8AC3E}">
        <p14:creationId xmlns:p14="http://schemas.microsoft.com/office/powerpoint/2010/main" val="24004640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>
                <a:latin typeface="Arial" charset="0"/>
              </a:rPr>
              <a:t> </a:t>
            </a:r>
            <a:r>
              <a:rPr lang="en-US" sz="3600" b="1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1s XAS</a:t>
            </a:r>
            <a:endParaRPr lang="en-US" sz="3600" i="1">
              <a:latin typeface="Arial" charset="0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NL" altLang="en-US">
              <a:latin typeface="Arial" panose="020B0604020202020204" pitchFamily="34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42AC73F2-0471-414B-BB0A-93E5C95B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2p3d RIXS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C342414-E925-4407-8879-F88E3CB0E46E}"/>
              </a:ext>
            </a:extLst>
          </p:cNvPr>
          <p:cNvGrpSpPr/>
          <p:nvPr/>
        </p:nvGrpSpPr>
        <p:grpSpPr>
          <a:xfrm rot="16200000">
            <a:off x="1599950" y="436909"/>
            <a:ext cx="3495829" cy="4320481"/>
            <a:chOff x="3841879" y="1541348"/>
            <a:chExt cx="4689331" cy="4808154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C731A50-9BC3-4763-9D6A-CB6A026FDA3F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3EB0C89-3D09-42E9-81CC-9F0C69180B40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363E87E7-36F0-4A4F-94D0-90C73CA490DB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9" name="Picture 8" descr="Haverkort_16i.pdf">
              <a:extLst>
                <a:ext uri="{FF2B5EF4-FFF2-40B4-BE49-F238E27FC236}">
                  <a16:creationId xmlns:a16="http://schemas.microsoft.com/office/drawing/2014/main" id="{AA34822E-D063-440B-9898-8C2E19E3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6F418F50-C11C-48D0-8113-AD7179C36C9E}"/>
              </a:ext>
            </a:extLst>
          </p:cNvPr>
          <p:cNvCxnSpPr/>
          <p:nvPr/>
        </p:nvCxnSpPr>
        <p:spPr bwMode="auto">
          <a:xfrm>
            <a:off x="2555776" y="5445224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al 3">
            <a:extLst>
              <a:ext uri="{FF2B5EF4-FFF2-40B4-BE49-F238E27FC236}">
                <a16:creationId xmlns:a16="http://schemas.microsoft.com/office/drawing/2014/main" id="{EC4716AD-1D8F-4FB8-9094-CA433F06906C}"/>
              </a:ext>
            </a:extLst>
          </p:cNvPr>
          <p:cNvSpPr/>
          <p:nvPr/>
        </p:nvSpPr>
        <p:spPr bwMode="auto">
          <a:xfrm>
            <a:off x="2968152" y="5286211"/>
            <a:ext cx="299864" cy="2880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F2F395A-8AF1-4D3C-B7E1-D08647EDCD24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3118084" y="2917605"/>
            <a:ext cx="21991" cy="23686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7CD47412-A7C0-41B3-A3DB-DDA1CFFEE582}"/>
              </a:ext>
            </a:extLst>
          </p:cNvPr>
          <p:cNvSpPr txBox="1"/>
          <p:nvPr/>
        </p:nvSpPr>
        <p:spPr>
          <a:xfrm>
            <a:off x="4543528" y="143586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EE0E70D-DDE6-4469-ACA2-34233BC60066}"/>
              </a:ext>
            </a:extLst>
          </p:cNvPr>
          <p:cNvSpPr/>
          <p:nvPr/>
        </p:nvSpPr>
        <p:spPr>
          <a:xfrm>
            <a:off x="5793691" y="2274818"/>
            <a:ext cx="2868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I(</a:t>
            </a:r>
            <a:r>
              <a:rPr lang="nl-NL" sz="4000" b="1" dirty="0" err="1">
                <a:solidFill>
                  <a:srgbClr val="0000FF"/>
                </a:solidFill>
              </a:rPr>
              <a:t>w,w</a:t>
            </a:r>
            <a:r>
              <a:rPr lang="nl-NL" sz="4000" b="1" dirty="0">
                <a:solidFill>
                  <a:srgbClr val="0000FF"/>
                </a:solidFill>
              </a:rPr>
              <a:t>’)</a:t>
            </a:r>
          </a:p>
          <a:p>
            <a:r>
              <a:rPr lang="nl-NL" sz="2400" b="1" dirty="0" err="1">
                <a:solidFill>
                  <a:srgbClr val="0000FF"/>
                </a:solidFill>
              </a:rPr>
              <a:t>Fixed</a:t>
            </a:r>
            <a:r>
              <a:rPr lang="nl-NL" sz="2400" b="1" dirty="0">
                <a:solidFill>
                  <a:srgbClr val="0000FF"/>
                </a:solidFill>
              </a:rPr>
              <a:t> energy </a:t>
            </a:r>
            <a:r>
              <a:rPr lang="nl-NL" sz="2400" b="1" dirty="0" err="1">
                <a:solidFill>
                  <a:srgbClr val="0000FF"/>
                </a:solidFill>
              </a:rPr>
              <a:t>loss</a:t>
            </a:r>
            <a:r>
              <a:rPr lang="nl-NL" sz="2400" b="1" dirty="0">
                <a:solidFill>
                  <a:srgbClr val="0000FF"/>
                </a:solidFill>
              </a:rPr>
              <a:t> </a:t>
            </a:r>
            <a:endParaRPr lang="nl-NL" sz="2400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E030D13E-9506-4F7C-8C05-17DAD011A951}"/>
              </a:ext>
            </a:extLst>
          </p:cNvPr>
          <p:cNvCxnSpPr/>
          <p:nvPr/>
        </p:nvCxnSpPr>
        <p:spPr bwMode="auto">
          <a:xfrm>
            <a:off x="2564011" y="5286211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508D6CE-0848-42B8-8B94-72954BBDFB40}"/>
              </a:ext>
            </a:extLst>
          </p:cNvPr>
          <p:cNvCxnSpPr/>
          <p:nvPr/>
        </p:nvCxnSpPr>
        <p:spPr bwMode="auto">
          <a:xfrm>
            <a:off x="2542020" y="4797152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00C542B-53AA-42C8-8A6B-9639F8E3188A}"/>
              </a:ext>
            </a:extLst>
          </p:cNvPr>
          <p:cNvCxnSpPr/>
          <p:nvPr/>
        </p:nvCxnSpPr>
        <p:spPr bwMode="auto">
          <a:xfrm>
            <a:off x="2536306" y="5013176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B30DFE12-4A1B-4BDC-9837-A64693673790}"/>
              </a:ext>
            </a:extLst>
          </p:cNvPr>
          <p:cNvSpPr txBox="1"/>
          <p:nvPr/>
        </p:nvSpPr>
        <p:spPr>
          <a:xfrm>
            <a:off x="4112045" y="5045114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Electronic, </a:t>
            </a:r>
            <a:r>
              <a:rPr lang="nl-NL" sz="2000" dirty="0" err="1">
                <a:solidFill>
                  <a:srgbClr val="0000FF"/>
                </a:solidFill>
              </a:rPr>
              <a:t>magnetic</a:t>
            </a:r>
            <a:r>
              <a:rPr lang="nl-NL" sz="2000" dirty="0">
                <a:solidFill>
                  <a:srgbClr val="0000FF"/>
                </a:solidFill>
              </a:rPr>
              <a:t>, </a:t>
            </a:r>
            <a:r>
              <a:rPr lang="nl-NL" sz="2000" dirty="0" err="1">
                <a:solidFill>
                  <a:srgbClr val="0000FF"/>
                </a:solidFill>
              </a:rPr>
              <a:t>vibrational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D7E8E24-7E35-48D0-AEB0-BD8C7E6CF824}"/>
              </a:ext>
            </a:extLst>
          </p:cNvPr>
          <p:cNvCxnSpPr>
            <a:cxnSpLocks/>
          </p:cNvCxnSpPr>
          <p:nvPr/>
        </p:nvCxnSpPr>
        <p:spPr bwMode="auto">
          <a:xfrm flipH="1">
            <a:off x="3316851" y="2948370"/>
            <a:ext cx="14649" cy="184047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312FEF3F-CE83-467F-84CD-E824C845F182}"/>
              </a:ext>
            </a:extLst>
          </p:cNvPr>
          <p:cNvSpPr/>
          <p:nvPr/>
        </p:nvSpPr>
        <p:spPr>
          <a:xfrm>
            <a:off x="6177080" y="3765106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00B050"/>
                </a:solidFill>
              </a:rPr>
              <a:t>Γ</a:t>
            </a:r>
            <a:r>
              <a:rPr lang="nl-NL" sz="2800" b="1" baseline="-25000" dirty="0">
                <a:solidFill>
                  <a:srgbClr val="00B050"/>
                </a:solidFill>
              </a:rPr>
              <a:t>3d</a:t>
            </a:r>
            <a:r>
              <a:rPr lang="nl-NL" sz="2800" b="1" dirty="0">
                <a:solidFill>
                  <a:srgbClr val="00B050"/>
                </a:solidFill>
              </a:rPr>
              <a:t>= 10 </a:t>
            </a:r>
            <a:r>
              <a:rPr lang="nl-NL" sz="2800" b="1" dirty="0" err="1">
                <a:solidFill>
                  <a:srgbClr val="00B050"/>
                </a:solidFill>
              </a:rPr>
              <a:t>meV</a:t>
            </a:r>
            <a:r>
              <a:rPr lang="nl-NL" sz="2800" b="1" dirty="0">
                <a:solidFill>
                  <a:srgbClr val="00B050"/>
                </a:solidFill>
              </a:rPr>
              <a:t>?</a:t>
            </a:r>
            <a:endParaRPr lang="nl-NL" sz="28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5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059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891928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</a:t>
            </a:r>
            <a:endParaRPr lang="en-US" sz="3600" i="1" dirty="0"/>
          </a:p>
        </p:txBody>
      </p:sp>
      <p:grpSp>
        <p:nvGrpSpPr>
          <p:cNvPr id="110598" name="Group 20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0611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612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3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4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5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0616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7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8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19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20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21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0622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0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0601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2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3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4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7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8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09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0610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CC39B47E-087D-4759-82B3-F9049DF4A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A7967CE9-E886-4A06-8C77-454D5243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51614"/>
            <a:ext cx="85824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Excitation of 3p to 3d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Lifetime of excitation is short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Lifetime broadening ~200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meV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403648" y="672862"/>
            <a:ext cx="6206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4sp</a:t>
            </a:r>
          </a:p>
          <a:p>
            <a:endParaRPr lang="nl-NL" dirty="0"/>
          </a:p>
          <a:p>
            <a:r>
              <a:rPr lang="nl-NL" dirty="0"/>
              <a:t>3d</a:t>
            </a:r>
          </a:p>
          <a:p>
            <a:endParaRPr lang="nl-NL" dirty="0"/>
          </a:p>
          <a:p>
            <a:r>
              <a:rPr lang="nl-NL" dirty="0"/>
              <a:t>O2p</a:t>
            </a:r>
          </a:p>
          <a:p>
            <a:endParaRPr lang="nl-NL" dirty="0"/>
          </a:p>
          <a:p>
            <a:r>
              <a:rPr lang="nl-NL" dirty="0"/>
              <a:t>O2s</a:t>
            </a:r>
          </a:p>
          <a:p>
            <a:endParaRPr lang="nl-NL" dirty="0"/>
          </a:p>
          <a:p>
            <a:r>
              <a:rPr lang="nl-NL" dirty="0"/>
              <a:t>3p</a:t>
            </a:r>
          </a:p>
        </p:txBody>
      </p:sp>
    </p:spTree>
    <p:extLst>
      <p:ext uri="{BB962C8B-B14F-4D97-AF65-F5344CB8AC3E}">
        <p14:creationId xmlns:p14="http://schemas.microsoft.com/office/powerpoint/2010/main" val="43097295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sp>
        <p:nvSpPr>
          <p:cNvPr id="111620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nl-NL" sz="2400">
              <a:latin typeface="Times New Roman" panose="02020603050405020304" pitchFamily="18" charset="0"/>
              <a:sym typeface="MT Extra" panose="05050102010205020202" pitchFamily="18" charset="2"/>
            </a:endParaRPr>
          </a:p>
          <a:p>
            <a:pPr algn="r"/>
            <a:endParaRPr lang="en-US" altLang="nl-NL" sz="2400">
              <a:latin typeface="Times New Roman" panose="02020603050405020304" pitchFamily="18" charset="0"/>
            </a:endParaRPr>
          </a:p>
        </p:txBody>
      </p:sp>
      <p:grpSp>
        <p:nvGrpSpPr>
          <p:cNvPr id="111622" name="Group 6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1648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649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0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1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2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>
                <a:solidFill>
                  <a:srgbClr val="00FF00"/>
                </a:solidFill>
              </a:endParaRPr>
            </a:p>
          </p:txBody>
        </p:sp>
        <p:sp>
          <p:nvSpPr>
            <p:cNvPr id="111653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4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5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6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7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8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11659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1623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4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1625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6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7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28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1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2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3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4" name="Line 3"/>
          <p:cNvSpPr>
            <a:spLocks noChangeShapeType="1"/>
          </p:cNvSpPr>
          <p:nvPr/>
        </p:nvSpPr>
        <p:spPr bwMode="auto">
          <a:xfrm>
            <a:off x="4267200" y="22860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1635" name="AutoShape 4"/>
          <p:cNvSpPr>
            <a:spLocks noChangeArrowheads="1"/>
          </p:cNvSpPr>
          <p:nvPr/>
        </p:nvSpPr>
        <p:spPr bwMode="auto">
          <a:xfrm>
            <a:off x="4267200" y="1981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6" name="AutoShape 10"/>
          <p:cNvSpPr>
            <a:spLocks noChangeArrowheads="1"/>
          </p:cNvSpPr>
          <p:nvPr/>
        </p:nvSpPr>
        <p:spPr bwMode="auto">
          <a:xfrm>
            <a:off x="4267200" y="38862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7" name="AutoShape 11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>
              <a:solidFill>
                <a:srgbClr val="00FF00"/>
              </a:solidFill>
            </a:endParaRPr>
          </a:p>
        </p:txBody>
      </p:sp>
      <p:sp>
        <p:nvSpPr>
          <p:cNvPr id="111638" name="AutoShape 12" descr="Wide downward diagonal"/>
          <p:cNvSpPr>
            <a:spLocks noChangeArrowheads="1"/>
          </p:cNvSpPr>
          <p:nvPr/>
        </p:nvSpPr>
        <p:spPr bwMode="auto">
          <a:xfrm>
            <a:off x="4267200" y="26670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39" name="AutoShape 13"/>
          <p:cNvSpPr>
            <a:spLocks noChangeArrowheads="1"/>
          </p:cNvSpPr>
          <p:nvPr/>
        </p:nvSpPr>
        <p:spPr bwMode="auto">
          <a:xfrm>
            <a:off x="4267200" y="26685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0" name="AutoShape 14"/>
          <p:cNvSpPr>
            <a:spLocks noChangeArrowheads="1"/>
          </p:cNvSpPr>
          <p:nvPr/>
        </p:nvSpPr>
        <p:spPr bwMode="auto">
          <a:xfrm>
            <a:off x="4267200" y="30480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1" name="AutoShape 16"/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2" name="AutoShape 17" descr="Wide downward diagonal"/>
          <p:cNvSpPr>
            <a:spLocks noChangeArrowheads="1"/>
          </p:cNvSpPr>
          <p:nvPr/>
        </p:nvSpPr>
        <p:spPr bwMode="auto">
          <a:xfrm>
            <a:off x="4267200" y="19812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3" name="AutoShape 21"/>
          <p:cNvSpPr>
            <a:spLocks noChangeArrowheads="1"/>
          </p:cNvSpPr>
          <p:nvPr/>
        </p:nvSpPr>
        <p:spPr bwMode="auto">
          <a:xfrm>
            <a:off x="4297363" y="45164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4" name="Line 26"/>
          <p:cNvSpPr>
            <a:spLocks noChangeShapeType="1"/>
          </p:cNvSpPr>
          <p:nvPr/>
        </p:nvSpPr>
        <p:spPr bwMode="auto">
          <a:xfrm>
            <a:off x="5181600" y="2895600"/>
            <a:ext cx="0" cy="16002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1645" name="Oval 7"/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6" name="Oval 7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1647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i="1" dirty="0"/>
              <a:t> </a:t>
            </a:r>
            <a:r>
              <a:rPr lang="en-US" sz="3600" b="1" dirty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&amp; x-ray emission</a:t>
            </a:r>
            <a:endParaRPr lang="en-US" sz="3600" i="1" dirty="0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881D1DB-9C51-4D43-9401-94050482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DC5973AF-1924-4411-AEB1-59C7C168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39172"/>
            <a:ext cx="8582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Decay of 3d electron to 3p core state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X-ray emission</a:t>
            </a:r>
          </a:p>
        </p:txBody>
      </p:sp>
    </p:spTree>
    <p:extLst>
      <p:ext uri="{BB962C8B-B14F-4D97-AF65-F5344CB8AC3E}">
        <p14:creationId xmlns:p14="http://schemas.microsoft.com/office/powerpoint/2010/main" val="26766506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7235</TotalTime>
  <Words>2475</Words>
  <Application>Microsoft Office PowerPoint</Application>
  <PresentationFormat>Diavoorstelling (4:3)</PresentationFormat>
  <Paragraphs>886</Paragraphs>
  <Slides>75</Slides>
  <Notes>63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4</vt:i4>
      </vt:variant>
      <vt:variant>
        <vt:lpstr>Diatitels</vt:lpstr>
      </vt:variant>
      <vt:variant>
        <vt:i4>75</vt:i4>
      </vt:variant>
    </vt:vector>
  </HeadingPairs>
  <TitlesOfParts>
    <vt:vector size="90" baseType="lpstr">
      <vt:lpstr>Arial</vt:lpstr>
      <vt:lpstr>Cambria Math</vt:lpstr>
      <vt:lpstr>Ivar Regular</vt:lpstr>
      <vt:lpstr>MT Extra</vt:lpstr>
      <vt:lpstr>q_serif</vt:lpstr>
      <vt:lpstr>Symbol</vt:lpstr>
      <vt:lpstr>Times</vt:lpstr>
      <vt:lpstr>Times New Roman</vt:lpstr>
      <vt:lpstr>Verdana</vt:lpstr>
      <vt:lpstr>Wingdings</vt:lpstr>
      <vt:lpstr>CRANN template</vt:lpstr>
      <vt:lpstr>Equation</vt:lpstr>
      <vt:lpstr>Photo Editor Photo</vt:lpstr>
      <vt:lpstr>Origin50.Graph</vt:lpstr>
      <vt:lpstr>Graph</vt:lpstr>
      <vt:lpstr>PowerPoint-presentatie</vt:lpstr>
      <vt:lpstr>PowerPoint-presentatie</vt:lpstr>
      <vt:lpstr>Interaction of x-rays with matter  </vt:lpstr>
      <vt:lpstr>Interaction of x-rays with matter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Frank de Groot</cp:lastModifiedBy>
  <cp:revision>418</cp:revision>
  <dcterms:created xsi:type="dcterms:W3CDTF">2005-08-19T13:47:05Z</dcterms:created>
  <dcterms:modified xsi:type="dcterms:W3CDTF">2018-09-23T21:57:46Z</dcterms:modified>
</cp:coreProperties>
</file>