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9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26.xml.rels" ContentType="application/vnd.openxmlformats-package.relationships+xml"/>
  <Override PartName="/ppt/slideMasters/slideMaster25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1.xml" ContentType="application/vnd.openxmlformats-officedocument.presentationml.slideMaster+xml"/>
  <Override PartName="/ppt/presProps.xml" ContentType="application/vnd.openxmlformats-officedocument.presentationml.presProps+xml"/>
  <Override PartName="/ppt/theme/theme29.xml" ContentType="application/vnd.openxmlformats-officedocument.theme+xml"/>
  <Override PartName="/ppt/theme/theme28.xml" ContentType="application/vnd.openxmlformats-officedocument.theme+xml"/>
  <Override PartName="/ppt/theme/theme27.xml" ContentType="application/vnd.openxmlformats-officedocument.theme+xml"/>
  <Override PartName="/ppt/theme/theme26.xml" ContentType="application/vnd.openxmlformats-officedocument.theme+xml"/>
  <Override PartName="/ppt/theme/theme25.xml" ContentType="application/vnd.openxmlformats-officedocument.theme+xml"/>
  <Override PartName="/ppt/theme/theme13.xml" ContentType="application/vnd.openxmlformats-officedocument.theme+xml"/>
  <Override PartName="/ppt/theme/theme4.xml" ContentType="application/vnd.openxmlformats-officedocument.theme+xml"/>
  <Override PartName="/ppt/theme/theme31.xml" ContentType="application/vnd.openxmlformats-officedocument.theme+xml"/>
  <Override PartName="/ppt/theme/theme5.xml" ContentType="application/vnd.openxmlformats-officedocument.theme+xml"/>
  <Override PartName="/ppt/theme/theme32.xml" ContentType="application/vnd.openxmlformats-officedocument.theme+xml"/>
  <Override PartName="/ppt/theme/theme6.xml" ContentType="application/vnd.openxmlformats-officedocument.theme+xml"/>
  <Override PartName="/ppt/theme/theme33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7.xml" ContentType="application/vnd.openxmlformats-officedocument.theme+xml"/>
  <Override PartName="/ppt/theme/theme34.xml" ContentType="application/vnd.openxmlformats-officedocument.theme+xml"/>
  <Override PartName="/ppt/theme/theme30.xml" ContentType="application/vnd.openxmlformats-officedocument.theme+xml"/>
  <Override PartName="/ppt/theme/theme3.xml" ContentType="application/vnd.openxmlformats-officedocument.theme+xml"/>
  <Override PartName="/ppt/theme/theme12.xml" ContentType="application/vnd.openxmlformats-officedocument.theme+xml"/>
  <Override PartName="/ppt/theme/theme2.xml" ContentType="application/vnd.openxmlformats-officedocument.theme+xml"/>
  <Override PartName="/ppt/theme/theme11.xml" ContentType="application/vnd.openxmlformats-officedocument.theme+xml"/>
  <Override PartName="/ppt/theme/theme1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20.xml" ContentType="application/vnd.openxmlformats-officedocument.theme+xml"/>
  <Override PartName="/ppt/theme/theme19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_rels/presentation.xml.rels" ContentType="application/vnd.openxmlformats-package.relationships+xml"/>
  <Override PartName="/ppt/media/image125.png" ContentType="image/png"/>
  <Override PartName="/ppt/media/image25.png" ContentType="image/png"/>
  <Override PartName="/ppt/media/image141.svg" ContentType="image/svg"/>
  <Override PartName="/ppt/media/image122.png" ContentType="image/png"/>
  <Override PartName="/ppt/media/image22.png" ContentType="image/png"/>
  <Override PartName="/ppt/media/image90.png" ContentType="image/png"/>
  <Override PartName="/ppt/media/image119.png" ContentType="image/png"/>
  <Override PartName="/ppt/media/image19.png" ContentType="image/png"/>
  <Override PartName="/ppt/media/image187.png" ContentType="image/png"/>
  <Override PartName="/ppt/media/image118.png" ContentType="image/png"/>
  <Override PartName="/ppt/media/image86.png" ContentType="image/png"/>
  <Override PartName="/ppt/media/image18.png" ContentType="image/png"/>
  <Override PartName="/ppt/media/image134.svg" ContentType="image/svg"/>
  <Override PartName="/ppt/media/image117.png" ContentType="image/png"/>
  <Override PartName="/ppt/media/image17.png" ContentType="image/png"/>
  <Override PartName="/ppt/media/image185.png" ContentType="image/png"/>
  <Override PartName="/ppt/media/image110.png" ContentType="image/png"/>
  <Override PartName="/ppt/media/image10.png" ContentType="image/png"/>
  <Override PartName="/ppt/media/image108.png" ContentType="image/png"/>
  <Override PartName="/ppt/media/image76.png" ContentType="image/png"/>
  <Override PartName="/ppt/media/image24.svg" ContentType="image/svg"/>
  <Override PartName="/ppt/media/image176.png" ContentType="image/png"/>
  <Override PartName="/ppt/media/image105.png" ContentType="image/png"/>
  <Override PartName="/ppt/media/image73.png" ContentType="image/png"/>
  <Override PartName="/ppt/media/image173.png" ContentType="image/png"/>
  <Override PartName="/ppt/media/image100.png" ContentType="image/png"/>
  <Override PartName="/ppt/media/image104.wmf" ContentType="image/x-wmf"/>
  <Override PartName="/ppt/media/image99.png" ContentType="image/png"/>
  <Override PartName="/ppt/media/image147.svg" ContentType="image/svg"/>
  <Override PartName="/ppt/media/image201.png" ContentType="image/png"/>
  <Override PartName="/ppt/media/image103.wmf" ContentType="image/x-wmf"/>
  <Override PartName="/ppt/media/image98.png" ContentType="image/png"/>
  <Override PartName="/ppt/media/image11.jpeg" ContentType="image/jpeg"/>
  <Override PartName="/ppt/media/image198.png" ContentType="image/png"/>
  <Override PartName="/ppt/media/image97.png" ContentType="image/png"/>
  <Override PartName="/ppt/media/image29.png" ContentType="image/png"/>
  <Override PartName="/ppt/media/image129.png" ContentType="image/png"/>
  <Override PartName="/ppt/media/image145.svg" ContentType="image/svg"/>
  <Override PartName="/ppt/media/image197.png" ContentType="image/png"/>
  <Override PartName="/ppt/media/image96.wmf" ContentType="image/x-wmf"/>
  <Override PartName="/ppt/media/image196.wmf" ContentType="image/x-wmf"/>
  <Override PartName="/ppt/media/image94.wmf" ContentType="image/x-wmf"/>
  <Override PartName="/ppt/media/image194.wmf" ContentType="image/x-wmf"/>
  <Override PartName="/ppt/media/image93.svg" ContentType="image/svg"/>
  <Override PartName="/ppt/media/image91.svg" ContentType="image/svg"/>
  <Override PartName="/ppt/media/image75.png" ContentType="image/png"/>
  <Override PartName="/ppt/media/image107.png" ContentType="image/png"/>
  <Override PartName="/ppt/media/image175.png" ContentType="image/png"/>
  <Override PartName="/ppt/media/image88.png" ContentType="image/png"/>
  <Override PartName="/ppt/media/image136.svg" ContentType="image/svg"/>
  <Override PartName="/ppt/media/image82.svg" ContentType="image/svg"/>
  <Override PartName="/ppt/media/image114.svg" ContentType="image/svg"/>
  <Override PartName="/ppt/media/image166.png" ContentType="image/png"/>
  <Override PartName="/ppt/media/image182.svg" ContentType="image/svg"/>
  <Override PartName="/ppt/media/image126.png" ContentType="image/png"/>
  <Override PartName="/ppt/media/image26.png" ContentType="image/png"/>
  <Override PartName="/ppt/media/image78.png" ContentType="image/png"/>
  <Override PartName="/ppt/media/image178.png" ContentType="image/png"/>
  <Override PartName="/ppt/media/image124.png" ContentType="image/png"/>
  <Override PartName="/ppt/media/image92.png" ContentType="image/png"/>
  <Override PartName="/ppt/media/image192.png" ContentType="image/png"/>
  <Override PartName="/ppt/media/image123.png" ContentType="image/png"/>
  <Override PartName="/ppt/media/image23.png" ContentType="image/png"/>
  <Override PartName="/ppt/media/image191.png" ContentType="image/png"/>
  <Override PartName="/ppt/media/image120.png" ContentType="image/png"/>
  <Override PartName="/ppt/media/image20.png" ContentType="image/png"/>
  <Override PartName="/ppt/media/image72.png" ContentType="image/png"/>
  <Override PartName="/ppt/media/image172.png" ContentType="image/png"/>
  <Override PartName="/ppt/media/image95.wmf" ContentType="image/x-wmf"/>
  <Override PartName="/ppt/media/image195.wmf" ContentType="image/x-wmf"/>
  <Override PartName="/ppt/media/image71.svg" ContentType="image/svg"/>
  <Override PartName="/ppt/media/image9.png" ContentType="image/png"/>
  <Override PartName="/ppt/media/image55.png" ContentType="image/png"/>
  <Override PartName="/ppt/media/image155.png" ContentType="image/png"/>
  <Override PartName="/ppt/media/image70.png" ContentType="image/png"/>
  <Override PartName="/ppt/media/image102.png" ContentType="image/png"/>
  <Override PartName="/ppt/media/image170.png" ContentType="image/png"/>
  <Override PartName="/ppt/media/image57.wmf" ContentType="image/x-wmf"/>
  <Override PartName="/ppt/media/image44.wmf" ContentType="image/x-wmf"/>
  <Override PartName="/ppt/media/image13.wmf" ContentType="image/x-wmf"/>
  <Override PartName="/ppt/media/image31.png" ContentType="image/png"/>
  <Override PartName="/ppt/media/image131.png" ContentType="image/png"/>
  <Override PartName="/ppt/media/image199.wmf" ContentType="image/x-wmf"/>
  <Override PartName="/ppt/media/image41.wmf" ContentType="image/x-wmf"/>
  <Override PartName="/ppt/media/image132.png" ContentType="image/png"/>
  <Override PartName="/ppt/media/image32.png" ContentType="image/png"/>
  <Override PartName="/ppt/media/image56.svg" ContentType="image/svg"/>
  <Override PartName="/ppt/media/image193.wmf" ContentType="image/x-wmf"/>
  <Override PartName="/ppt/media/image28.png" ContentType="image/png"/>
  <Override PartName="/ppt/media/image128.png" ContentType="image/png"/>
  <Override PartName="/ppt/media/image33.png" ContentType="image/png"/>
  <Override PartName="/ppt/media/image133.png" ContentType="image/png"/>
  <Override PartName="/ppt/media/image79.svg" ContentType="image/svg"/>
  <Override PartName="/ppt/media/image135.png" ContentType="image/png"/>
  <Override PartName="/ppt/media/image35.png" ContentType="image/png"/>
  <Override PartName="/ppt/media/image154.png" ContentType="image/png"/>
  <Override PartName="/ppt/media/image8.png" ContentType="image/png"/>
  <Override PartName="/ppt/media/image77.svg" ContentType="image/svg"/>
  <Override PartName="/ppt/media/image177.svg" ContentType="image/svg"/>
  <Override PartName="/ppt/media/image109.svg" ContentType="image/svg"/>
  <Override PartName="/ppt/media/image40.png" ContentType="image/png"/>
  <Override PartName="/ppt/media/image140.png" ContentType="image/png"/>
  <Override PartName="/ppt/media/image27.png" ContentType="image/png"/>
  <Override PartName="/ppt/media/image127.svg" ContentType="image/svg"/>
  <Override PartName="/ppt/media/image179.png" ContentType="image/png"/>
  <Override PartName="/ppt/media/image42.png" ContentType="image/png"/>
  <Override PartName="/ppt/media/image142.png" ContentType="image/png"/>
  <Override PartName="/ppt/media/image186.svg" ContentType="image/svg"/>
  <Override PartName="/ppt/media/image74.wmf" ContentType="image/x-wmf"/>
  <Override PartName="/ppt/media/image87.svg" ContentType="image/svg"/>
  <Override PartName="/ppt/media/image157.png" ContentType="image/png"/>
  <Override PartName="/ppt/media/image200.wmf" ContentType="image/x-wmf"/>
  <Override PartName="/ppt/media/image162.png" ContentType="image/png"/>
  <Override PartName="/ppt/media/image49.png" ContentType="image/png"/>
  <Override PartName="/ppt/media/image149.svg" ContentType="image/svg"/>
  <Override PartName="/ppt/media/image189.png" ContentType="image/png"/>
  <Override PartName="/ppt/media/image130.png" ContentType="image/png"/>
  <Override PartName="/ppt/media/image30.png" ContentType="image/png"/>
  <Override PartName="/ppt/media/image89.svg" ContentType="image/svg"/>
  <Override PartName="/ppt/media/image101.png" ContentType="image/png"/>
  <Override PartName="/ppt/media/image188.svg" ContentType="image/svg"/>
  <Override PartName="/ppt/media/image203.wmf" ContentType="image/x-wmf"/>
  <Override PartName="/ppt/media/image160.png" ContentType="image/png"/>
  <Override PartName="/ppt/media/image139.svg" ContentType="image/svg"/>
  <Override PartName="/ppt/media/image204.wmf" ContentType="image/x-wmf"/>
  <Override PartName="/ppt/media/image202.png" ContentType="image/png"/>
  <Override PartName="/ppt/media/image156.png" ContentType="image/png"/>
  <Override PartName="/ppt/media/image50.svg" ContentType="image/svg"/>
  <Override PartName="/ppt/media/image34.png" ContentType="image/png"/>
  <Override PartName="/ppt/media/image171.png" ContentType="image/png"/>
  <Override PartName="/ppt/media/image12.wmf" ContentType="image/x-wmf"/>
  <Override PartName="/ppt/media/image1.wmf" ContentType="image/x-wmf"/>
  <Override PartName="/ppt/media/image158.svg" ContentType="image/svg"/>
  <Override PartName="/ppt/media/image45.png" ContentType="image/png"/>
  <Override PartName="/ppt/media/image161.svg" ContentType="image/svg"/>
  <Override PartName="/ppt/media/image148.png" ContentType="image/png"/>
  <Override PartName="/ppt/media/image48.png" ContentType="image/png"/>
  <Override PartName="/ppt/media/image43.png" ContentType="image/png"/>
  <Override PartName="/ppt/media/image143.png" ContentType="image/png"/>
  <Override PartName="/ppt/media/image39.png" ContentType="image/png"/>
  <Override PartName="/ppt/media/image53.png" ContentType="image/png"/>
  <Override PartName="/ppt/media/image153.png" ContentType="image/png"/>
  <Override PartName="/ppt/media/image7.png" ContentType="image/png"/>
  <Override PartName="/ppt/media/image84.png" ContentType="image/png"/>
  <Override PartName="/ppt/media/image16.png" ContentType="image/png"/>
  <Override PartName="/ppt/media/image47.png" ContentType="image/png"/>
  <Override PartName="/ppt/media/image163.svg" ContentType="image/svg"/>
  <Override PartName="/ppt/media/image138.png" ContentType="image/png"/>
  <Override PartName="/ppt/media/image54.svg" ContentType="image/svg"/>
  <Override PartName="/ppt/media/image38.png" ContentType="image/png"/>
  <Override PartName="/ppt/media/image6.png" ContentType="image/png"/>
  <Override PartName="/ppt/media/image80.png" ContentType="image/png"/>
  <Override PartName="/ppt/media/image180.png" ContentType="image/png"/>
  <Override PartName="/ppt/media/image169.png" ContentType="image/png"/>
  <Override PartName="/ppt/media/image85.svg" ContentType="image/svg"/>
  <Override PartName="/ppt/media/image14.png" ContentType="image/png"/>
  <Override PartName="/ppt/media/image51.png" ContentType="image/png"/>
  <Override PartName="/ppt/media/image151.png" ContentType="image/png"/>
  <Override PartName="/ppt/media/image5.png" ContentType="image/png"/>
  <Override PartName="/ppt/media/image174.svg" ContentType="image/svg"/>
  <Override PartName="/ppt/media/image58.png" ContentType="image/png"/>
  <Override PartName="/ppt/media/image106.svg" ContentType="image/svg"/>
  <Override PartName="/ppt/media/image67.png" ContentType="image/png"/>
  <Override PartName="/ppt/media/image167.png" ContentType="image/png"/>
  <Override PartName="/ppt/media/image152.svg" ContentType="image/svg"/>
  <Override PartName="/ppt/media/image52.svg" ContentType="image/svg"/>
  <Override PartName="/ppt/media/image36.png" ContentType="image/png"/>
  <Override PartName="/ppt/media/image150.png" ContentType="image/png"/>
  <Override PartName="/ppt/media/image4.png" ContentType="image/png"/>
  <Override PartName="/ppt/media/image37.png" ContentType="image/png"/>
  <Override PartName="/ppt/media/image137.png" ContentType="image/png"/>
  <Override PartName="/ppt/media/image2.wmf" ContentType="image/x-wmf"/>
  <Override PartName="/ppt/media/image121.png" ContentType="image/png"/>
  <Override PartName="/ppt/media/image21.png" ContentType="image/png"/>
  <Override PartName="/ppt/media/image159.png" ContentType="image/png"/>
  <Override PartName="/ppt/media/image59.png" ContentType="image/png"/>
  <Override PartName="/ppt/media/image3.jpeg" ContentType="image/jpeg"/>
  <Override PartName="/ppt/media/image66.svg" ContentType="image/svg"/>
  <Override PartName="/ppt/media/image144.png" ContentType="image/png"/>
  <Override PartName="/ppt/media/image60.svg" ContentType="image/svg"/>
  <Override PartName="/ppt/media/image61.png" ContentType="image/png"/>
  <Override PartName="/ppt/media/image146.png" ContentType="image/png"/>
  <Override PartName="/ppt/media/image46.png" ContentType="image/png"/>
  <Override PartName="/ppt/media/image62.svg" ContentType="image/svg"/>
  <Override PartName="/ppt/media/image63.png" ContentType="image/png"/>
  <Override PartName="/ppt/media/image111.png" ContentType="image/png"/>
  <Override PartName="/ppt/media/image112.svg" ContentType="image/svg"/>
  <Override PartName="/ppt/media/image164.png" ContentType="image/png"/>
  <Override PartName="/ppt/media/image64.png" ContentType="image/png"/>
  <Override PartName="/ppt/media/image165.png" ContentType="image/png"/>
  <Override PartName="/ppt/media/image65.png" ContentType="image/png"/>
  <Override PartName="/ppt/media/image81.png" ContentType="image/png"/>
  <Override PartName="/ppt/media/image113.png" ContentType="image/png"/>
  <Override PartName="/ppt/media/image181.png" ContentType="image/png"/>
  <Override PartName="/ppt/media/image83.png" ContentType="image/png"/>
  <Override PartName="/ppt/media/image15.png" ContentType="image/png"/>
  <Override PartName="/ppt/media/image115.png" ContentType="image/png"/>
  <Override PartName="/ppt/media/image183.png" ContentType="image/png"/>
  <Override PartName="/ppt/media/image68.svg" ContentType="image/svg"/>
  <Override PartName="/ppt/media/image190.jpeg" ContentType="image/jpeg"/>
  <Override PartName="/ppt/media/image184.svg" ContentType="image/svg"/>
  <Override PartName="/ppt/media/image116.svg" ContentType="image/svg"/>
  <Override PartName="/ppt/media/image168.png" ContentType="image/png"/>
  <Override PartName="/ppt/media/image69.wmf" ContentType="image/x-wmf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slideLayout22.xml" ContentType="application/vnd.openxmlformats-officedocument.presentationml.slideLayout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4.xml.rels" ContentType="application/vnd.openxmlformats-package.relationships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52.xml" ContentType="application/vnd.openxmlformats-officedocument.presentationml.slide+xml"/>
  <Override PartName="/ppt/slides/slide51.xml" ContentType="application/vnd.openxmlformats-officedocument.presentationml.slide+xml"/>
  <Override PartName="/ppt/slides/slide50.xml" ContentType="application/vnd.openxmlformats-officedocument.presentationml.slide+xml"/>
  <Override PartName="/ppt/slides/slide45.xml" ContentType="application/vnd.openxmlformats-officedocument.presentationml.slide+xml"/>
  <Override PartName="/ppt/slides/slide44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17.xml" ContentType="application/vnd.openxmlformats-officedocument.presentationml.slide+xml"/>
  <Override PartName="/ppt/slides/slide9.xml" ContentType="application/vnd.openxmlformats-officedocument.presentationml.slide+xml"/>
  <Override PartName="/ppt/slides/slide47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4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4.xml" ContentType="application/vnd.openxmlformats-officedocument.presentationml.slide+xml"/>
  <Override PartName="/ppt/slides/_rels/slide40.xml.rels" ContentType="application/vnd.openxmlformats-package.relationships+xml"/>
  <Override PartName="/ppt/slides/_rels/slide39.xml.rels" ContentType="application/vnd.openxmlformats-package.relationships+xml"/>
  <Override PartName="/ppt/slides/_rels/slide38.xml.rels" ContentType="application/vnd.openxmlformats-package.relationships+xml"/>
  <Override PartName="/ppt/slides/_rels/slide37.xml.rels" ContentType="application/vnd.openxmlformats-package.relationships+xml"/>
  <Override PartName="/ppt/slides/_rels/slide36.xml.rels" ContentType="application/vnd.openxmlformats-package.relationships+xml"/>
  <Override PartName="/ppt/slides/_rels/slide35.xml.rels" ContentType="application/vnd.openxmlformats-package.relationships+xml"/>
  <Override PartName="/ppt/slides/_rels/slide34.xml.rels" ContentType="application/vnd.openxmlformats-package.relationships+xml"/>
  <Override PartName="/ppt/slides/_rels/slide33.xml.rels" ContentType="application/vnd.openxmlformats-package.relationships+xml"/>
  <Override PartName="/ppt/slides/_rels/slide13.xml.rels" ContentType="application/vnd.openxmlformats-package.relationships+xml"/>
  <Override PartName="/ppt/slides/_rels/slide59.xml.rels" ContentType="application/vnd.openxmlformats-package.relationships+xml"/>
  <Override PartName="/ppt/slides/_rels/slide22.xml.rels" ContentType="application/vnd.openxmlformats-package.relationships+xml"/>
  <Override PartName="/ppt/slides/_rels/slide5.xml.rels" ContentType="application/vnd.openxmlformats-package.relationships+xml"/>
  <Override PartName="/ppt/slides/_rels/slide71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46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56.xml.rels" ContentType="application/vnd.openxmlformats-package.relationships+xml"/>
  <Override PartName="/ppt/slides/_rels/slide47.xml.rels" ContentType="application/vnd.openxmlformats-package.relationships+xml"/>
  <Override PartName="/ppt/slides/_rels/slide10.xml.rels" ContentType="application/vnd.openxmlformats-package.relationships+xml"/>
  <Override PartName="/ppt/slides/_rels/slide44.xml.rels" ContentType="application/vnd.openxmlformats-package.relationships+xml"/>
  <Override PartName="/ppt/slides/_rels/slide55.xml.rels" ContentType="application/vnd.openxmlformats-package.relationships+xml"/>
  <Override PartName="/ppt/slides/_rels/slide29.xml.rels" ContentType="application/vnd.openxmlformats-package.relationships+xml"/>
  <Override PartName="/ppt/slides/_rels/slide1.xml.rels" ContentType="application/vnd.openxmlformats-package.relationships+xml"/>
  <Override PartName="/ppt/slides/_rels/slide43.xml.rels" ContentType="application/vnd.openxmlformats-package.relationships+xml"/>
  <Override PartName="/ppt/slides/_rels/slide42.xml.rels" ContentType="application/vnd.openxmlformats-package.relationships+xml"/>
  <Override PartName="/ppt/slides/_rels/slide16.xml.rels" ContentType="application/vnd.openxmlformats-package.relationships+xml"/>
  <Override PartName="/ppt/slides/_rels/slide53.xml.rels" ContentType="application/vnd.openxmlformats-package.relationships+xml"/>
  <Override PartName="/ppt/slides/_rels/slide41.xml.rels" ContentType="application/vnd.openxmlformats-package.relationships+xml"/>
  <Override PartName="/ppt/slides/_rels/slide15.xml.rels" ContentType="application/vnd.openxmlformats-package.relationships+xml"/>
  <Override PartName="/ppt/slides/_rels/slide52.xml.rels" ContentType="application/vnd.openxmlformats-package.relationships+xml"/>
  <Override PartName="/ppt/slides/_rels/slide54.xml.rels" ContentType="application/vnd.openxmlformats-package.relationships+xml"/>
  <Override PartName="/ppt/slides/_rels/slide17.xml.rels" ContentType="application/vnd.openxmlformats-package.relationships+xml"/>
  <Override PartName="/ppt/slides/_rels/slide14.xml.rels" ContentType="application/vnd.openxmlformats-package.relationships+xml"/>
  <Override PartName="/ppt/slides/_rels/slide51.xml.rels" ContentType="application/vnd.openxmlformats-package.relationships+xml"/>
  <Override PartName="/ppt/slides/_rels/slide50.xml.rels" ContentType="application/vnd.openxmlformats-package.relationships+xml"/>
  <Override PartName="/ppt/slides/_rels/slide45.xml.rels" ContentType="application/vnd.openxmlformats-package.relationships+xml"/>
  <Override PartName="/ppt/slides/_rels/slide69.xml.rels" ContentType="application/vnd.openxmlformats-package.relationships+xml"/>
  <Override PartName="/ppt/slides/_rels/slide32.xml.rels" ContentType="application/vnd.openxmlformats-package.relationships+xml"/>
  <Override PartName="/ppt/slides/_rels/slide70.xml.rels" ContentType="application/vnd.openxmlformats-package.relationships+xml"/>
  <Override PartName="/ppt/slides/_rels/slide28.xml.rels" ContentType="application/vnd.openxmlformats-package.relationships+xml"/>
  <Override PartName="/ppt/slides/_rels/slide68.xml.rels" ContentType="application/vnd.openxmlformats-package.relationships+xml"/>
  <Override PartName="/ppt/slides/_rels/slide31.xml.rels" ContentType="application/vnd.openxmlformats-package.relationships+xml"/>
  <Override PartName="/ppt/slides/_rels/slide67.xml.rels" ContentType="application/vnd.openxmlformats-package.relationships+xml"/>
  <Override PartName="/ppt/slides/_rels/slide30.xml.rels" ContentType="application/vnd.openxmlformats-package.relationships+xml"/>
  <Override PartName="/ppt/slides/_rels/slide65.xml.rels" ContentType="application/vnd.openxmlformats-package.relationships+xml"/>
  <Override PartName="/ppt/slides/_rels/slide27.xml.rels" ContentType="application/vnd.openxmlformats-package.relationships+xml"/>
  <Override PartName="/ppt/slides/_rels/slide64.xml.rels" ContentType="application/vnd.openxmlformats-package.relationships+xml"/>
  <Override PartName="/ppt/slides/_rels/slide66.xml.rels" ContentType="application/vnd.openxmlformats-package.relationships+xml"/>
  <Override PartName="/ppt/slides/_rels/slide63.xml.rels" ContentType="application/vnd.openxmlformats-package.relationships+xml"/>
  <Override PartName="/ppt/slides/_rels/slide62.xml.rels" ContentType="application/vnd.openxmlformats-package.relationships+xml"/>
  <Override PartName="/ppt/slides/_rels/slide61.xml.rels" ContentType="application/vnd.openxmlformats-package.relationships+xml"/>
  <Override PartName="/ppt/slides/_rels/slide19.xml.rels" ContentType="application/vnd.openxmlformats-package.relationships+xml"/>
  <Override PartName="/ppt/slides/_rels/slide6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57.xml.rels" ContentType="application/vnd.openxmlformats-package.relationships+xml"/>
  <Override PartName="/ppt/slides/_rels/slide11.xml.rels" ContentType="application/vnd.openxmlformats-package.relationships+xml"/>
  <Override PartName="/ppt/slides/_rels/slide48.xml.rels" ContentType="application/vnd.openxmlformats-package.relationships+xml"/>
  <Override PartName="/ppt/slides/_rels/slide4.xml.rels" ContentType="application/vnd.openxmlformats-package.relationships+xml"/>
  <Override PartName="/ppt/slides/_rels/slide21.xml.rels" ContentType="application/vnd.openxmlformats-package.relationships+xml"/>
  <Override PartName="/ppt/slides/_rels/slide58.xml.rels" ContentType="application/vnd.openxmlformats-package.relationships+xml"/>
  <Override PartName="/ppt/slides/_rels/slide12.xml.rels" ContentType="application/vnd.openxmlformats-package.relationships+xml"/>
  <Override PartName="/ppt/slides/_rels/slide49.xml.rels" ContentType="application/vnd.openxmlformats-package.relationships+xml"/>
  <Override PartName="/ppt/slides/slide71.xml" ContentType="application/vnd.openxmlformats-officedocument.presentationml.slide+xml"/>
  <Override PartName="/ppt/slides/slide29.xml" ContentType="application/vnd.openxmlformats-officedocument.presentationml.slide+xml"/>
  <Override PartName="/ppt/slides/slide69.xml" ContentType="application/vnd.openxmlformats-officedocument.presentationml.slide+xml"/>
  <Override PartName="/ppt/slides/slide32.xml" ContentType="application/vnd.openxmlformats-officedocument.presentationml.slide+xml"/>
  <Override PartName="/ppt/slides/slide70.xml" ContentType="application/vnd.openxmlformats-officedocument.presentationml.slide+xml"/>
  <Override PartName="/ppt/slides/slide28.xml" ContentType="application/vnd.openxmlformats-officedocument.presentationml.slide+xml"/>
  <Override PartName="/ppt/slides/slide68.xml" ContentType="application/vnd.openxmlformats-officedocument.presentationml.slide+xml"/>
  <Override PartName="/ppt/slides/slide31.xml" ContentType="application/vnd.openxmlformats-officedocument.presentationml.slide+xml"/>
  <Override PartName="/ppt/slides/slide67.xml" ContentType="application/vnd.openxmlformats-officedocument.presentationml.slide+xml"/>
  <Override PartName="/ppt/slides/slide30.xml" ContentType="application/vnd.openxmlformats-officedocument.presentationml.slide+xml"/>
  <Override PartName="/ppt/slides/slide65.xml" ContentType="application/vnd.openxmlformats-officedocument.presentationml.slide+xml"/>
  <Override PartName="/ppt/slides/slide27.xml" ContentType="application/vnd.openxmlformats-officedocument.presentationml.slide+xml"/>
  <Override PartName="/ppt/slides/slide64.xml" ContentType="application/vnd.openxmlformats-officedocument.presentationml.slide+xml"/>
  <Override PartName="/ppt/slides/slide66.xml" ContentType="application/vnd.openxmlformats-officedocument.presentationml.slide+xml"/>
  <Override PartName="/ppt/slides/slide26.xml" ContentType="application/vnd.openxmlformats-officedocument.presentationml.slide+xml"/>
  <Override PartName="/ppt/slides/slide63.xml" ContentType="application/vnd.openxmlformats-officedocument.presentationml.slide+xml"/>
  <Override PartName="/ppt/slides/slide62.xml" ContentType="application/vnd.openxmlformats-officedocument.presentationml.slide+xml"/>
  <Override PartName="/ppt/slides/slide61.xml" ContentType="application/vnd.openxmlformats-officedocument.presentationml.slide+xml"/>
  <Override PartName="/ppt/slides/slide19.xml" ContentType="application/vnd.openxmlformats-officedocument.presentationml.slide+xml"/>
  <Override PartName="/ppt/slides/slide60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48.xml" ContentType="application/vnd.openxmlformats-officedocument.presentationml.slide+xml"/>
  <Override PartName="/ppt/slides/slide20.xml" ContentType="application/vnd.openxmlformats-officedocument.presentationml.slide+xml"/>
  <Override PartName="/ppt/slides/slide57.xml" ContentType="application/vnd.openxmlformats-officedocument.presentationml.slide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49.xml" ContentType="application/vnd.openxmlformats-officedocument.presentationml.slide+xml"/>
  <Override PartName="/ppt/slides/slide21.xml" ContentType="application/vnd.openxmlformats-officedocument.presentationml.slide+xml"/>
  <Override PartName="/ppt/slides/slide58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59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_rels/notesSlide39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7.xml.rels" ContentType="application/vnd.openxmlformats-package.relationships+xml"/>
  <Override PartName="/ppt/notesSlides/_rels/notesSlide67.xml.rels" ContentType="application/vnd.openxmlformats-package.relationships+xml"/>
  <Override PartName="/ppt/notesSlides/_rels/notesSlide5.xml.rels" ContentType="application/vnd.openxmlformats-package.relationships+xml"/>
  <Override PartName="/ppt/notesSlides/_rels/notesSlide41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0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notesSlide9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9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9" r:id="rId32"/>
    <p:sldMasterId id="2147483711" r:id="rId33"/>
    <p:sldMasterId id="2147483713" r:id="rId34"/>
  </p:sldMasterIdLst>
  <p:notesMasterIdLst>
    <p:notesMasterId r:id="rId35"/>
  </p:notesMasterIdLst>
  <p:sldIdLst>
    <p:sldId id="256" r:id="rId36"/>
    <p:sldId id="257" r:id="rId37"/>
    <p:sldId id="258" r:id="rId38"/>
    <p:sldId id="259" r:id="rId39"/>
    <p:sldId id="260" r:id="rId40"/>
    <p:sldId id="261" r:id="rId41"/>
    <p:sldId id="262" r:id="rId42"/>
    <p:sldId id="263" r:id="rId43"/>
    <p:sldId id="264" r:id="rId44"/>
    <p:sldId id="265" r:id="rId45"/>
    <p:sldId id="266" r:id="rId46"/>
    <p:sldId id="267" r:id="rId47"/>
    <p:sldId id="268" r:id="rId48"/>
    <p:sldId id="269" r:id="rId49"/>
    <p:sldId id="270" r:id="rId50"/>
    <p:sldId id="271" r:id="rId51"/>
    <p:sldId id="272" r:id="rId52"/>
    <p:sldId id="273" r:id="rId53"/>
    <p:sldId id="274" r:id="rId54"/>
    <p:sldId id="275" r:id="rId55"/>
    <p:sldId id="276" r:id="rId56"/>
    <p:sldId id="277" r:id="rId57"/>
    <p:sldId id="278" r:id="rId58"/>
    <p:sldId id="279" r:id="rId59"/>
    <p:sldId id="280" r:id="rId60"/>
    <p:sldId id="281" r:id="rId61"/>
    <p:sldId id="282" r:id="rId62"/>
    <p:sldId id="283" r:id="rId63"/>
    <p:sldId id="284" r:id="rId64"/>
    <p:sldId id="285" r:id="rId65"/>
    <p:sldId id="286" r:id="rId66"/>
    <p:sldId id="287" r:id="rId67"/>
    <p:sldId id="288" r:id="rId68"/>
    <p:sldId id="289" r:id="rId69"/>
    <p:sldId id="290" r:id="rId70"/>
    <p:sldId id="291" r:id="rId71"/>
    <p:sldId id="292" r:id="rId72"/>
    <p:sldId id="293" r:id="rId73"/>
    <p:sldId id="294" r:id="rId74"/>
    <p:sldId id="295" r:id="rId75"/>
    <p:sldId id="296" r:id="rId76"/>
    <p:sldId id="297" r:id="rId77"/>
    <p:sldId id="298" r:id="rId78"/>
    <p:sldId id="299" r:id="rId79"/>
    <p:sldId id="300" r:id="rId80"/>
    <p:sldId id="301" r:id="rId81"/>
    <p:sldId id="302" r:id="rId82"/>
    <p:sldId id="303" r:id="rId83"/>
    <p:sldId id="304" r:id="rId84"/>
    <p:sldId id="305" r:id="rId85"/>
    <p:sldId id="306" r:id="rId86"/>
    <p:sldId id="307" r:id="rId87"/>
    <p:sldId id="308" r:id="rId88"/>
    <p:sldId id="309" r:id="rId89"/>
    <p:sldId id="310" r:id="rId90"/>
    <p:sldId id="311" r:id="rId91"/>
    <p:sldId id="312" r:id="rId92"/>
    <p:sldId id="313" r:id="rId93"/>
    <p:sldId id="314" r:id="rId94"/>
    <p:sldId id="315" r:id="rId95"/>
    <p:sldId id="316" r:id="rId96"/>
    <p:sldId id="317" r:id="rId97"/>
    <p:sldId id="318" r:id="rId98"/>
    <p:sldId id="319" r:id="rId99"/>
    <p:sldId id="320" r:id="rId100"/>
    <p:sldId id="321" r:id="rId101"/>
    <p:sldId id="322" r:id="rId102"/>
    <p:sldId id="323" r:id="rId103"/>
    <p:sldId id="324" r:id="rId104"/>
    <p:sldId id="325" r:id="rId105"/>
    <p:sldId id="326" r:id="rId106"/>
  </p:sldIdLst>
  <p:sldSz cx="9144000" cy="6858000"/>
  <p:notesSz cx="7099300" cy="102346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notesMaster" Target="notesMasters/notesMaster1.xml"/><Relationship Id="rId36" Type="http://schemas.openxmlformats.org/officeDocument/2006/relationships/slide" Target="slides/slide1.xml"/><Relationship Id="rId37" Type="http://schemas.openxmlformats.org/officeDocument/2006/relationships/slide" Target="slides/slide2.xml"/><Relationship Id="rId38" Type="http://schemas.openxmlformats.org/officeDocument/2006/relationships/slide" Target="slides/slide3.xml"/><Relationship Id="rId39" Type="http://schemas.openxmlformats.org/officeDocument/2006/relationships/slide" Target="slides/slide4.xml"/><Relationship Id="rId40" Type="http://schemas.openxmlformats.org/officeDocument/2006/relationships/slide" Target="slides/slide5.xml"/><Relationship Id="rId41" Type="http://schemas.openxmlformats.org/officeDocument/2006/relationships/slide" Target="slides/slide6.xml"/><Relationship Id="rId42" Type="http://schemas.openxmlformats.org/officeDocument/2006/relationships/slide" Target="slides/slide7.xml"/><Relationship Id="rId43" Type="http://schemas.openxmlformats.org/officeDocument/2006/relationships/slide" Target="slides/slide8.xml"/><Relationship Id="rId44" Type="http://schemas.openxmlformats.org/officeDocument/2006/relationships/slide" Target="slides/slide9.xml"/><Relationship Id="rId45" Type="http://schemas.openxmlformats.org/officeDocument/2006/relationships/slide" Target="slides/slide10.xml"/><Relationship Id="rId46" Type="http://schemas.openxmlformats.org/officeDocument/2006/relationships/slide" Target="slides/slide11.xml"/><Relationship Id="rId47" Type="http://schemas.openxmlformats.org/officeDocument/2006/relationships/slide" Target="slides/slide12.xml"/><Relationship Id="rId48" Type="http://schemas.openxmlformats.org/officeDocument/2006/relationships/slide" Target="slides/slide13.xml"/><Relationship Id="rId49" Type="http://schemas.openxmlformats.org/officeDocument/2006/relationships/slide" Target="slides/slide14.xml"/><Relationship Id="rId50" Type="http://schemas.openxmlformats.org/officeDocument/2006/relationships/slide" Target="slides/slide15.xml"/><Relationship Id="rId51" Type="http://schemas.openxmlformats.org/officeDocument/2006/relationships/slide" Target="slides/slide16.xml"/><Relationship Id="rId52" Type="http://schemas.openxmlformats.org/officeDocument/2006/relationships/slide" Target="slides/slide17.xml"/><Relationship Id="rId53" Type="http://schemas.openxmlformats.org/officeDocument/2006/relationships/slide" Target="slides/slide18.xml"/><Relationship Id="rId54" Type="http://schemas.openxmlformats.org/officeDocument/2006/relationships/slide" Target="slides/slide19.xml"/><Relationship Id="rId55" Type="http://schemas.openxmlformats.org/officeDocument/2006/relationships/slide" Target="slides/slide20.xml"/><Relationship Id="rId56" Type="http://schemas.openxmlformats.org/officeDocument/2006/relationships/slide" Target="slides/slide21.xml"/><Relationship Id="rId57" Type="http://schemas.openxmlformats.org/officeDocument/2006/relationships/slide" Target="slides/slide22.xml"/><Relationship Id="rId58" Type="http://schemas.openxmlformats.org/officeDocument/2006/relationships/slide" Target="slides/slide23.xml"/><Relationship Id="rId59" Type="http://schemas.openxmlformats.org/officeDocument/2006/relationships/slide" Target="slides/slide24.xml"/><Relationship Id="rId60" Type="http://schemas.openxmlformats.org/officeDocument/2006/relationships/slide" Target="slides/slide25.xml"/><Relationship Id="rId61" Type="http://schemas.openxmlformats.org/officeDocument/2006/relationships/slide" Target="slides/slide26.xml"/><Relationship Id="rId62" Type="http://schemas.openxmlformats.org/officeDocument/2006/relationships/slide" Target="slides/slide27.xml"/><Relationship Id="rId63" Type="http://schemas.openxmlformats.org/officeDocument/2006/relationships/slide" Target="slides/slide28.xml"/><Relationship Id="rId64" Type="http://schemas.openxmlformats.org/officeDocument/2006/relationships/slide" Target="slides/slide29.xml"/><Relationship Id="rId65" Type="http://schemas.openxmlformats.org/officeDocument/2006/relationships/slide" Target="slides/slide30.xml"/><Relationship Id="rId66" Type="http://schemas.openxmlformats.org/officeDocument/2006/relationships/slide" Target="slides/slide31.xml"/><Relationship Id="rId67" Type="http://schemas.openxmlformats.org/officeDocument/2006/relationships/slide" Target="slides/slide32.xml"/><Relationship Id="rId68" Type="http://schemas.openxmlformats.org/officeDocument/2006/relationships/slide" Target="slides/slide33.xml"/><Relationship Id="rId69" Type="http://schemas.openxmlformats.org/officeDocument/2006/relationships/slide" Target="slides/slide34.xml"/><Relationship Id="rId70" Type="http://schemas.openxmlformats.org/officeDocument/2006/relationships/slide" Target="slides/slide35.xml"/><Relationship Id="rId71" Type="http://schemas.openxmlformats.org/officeDocument/2006/relationships/slide" Target="slides/slide36.xml"/><Relationship Id="rId72" Type="http://schemas.openxmlformats.org/officeDocument/2006/relationships/slide" Target="slides/slide37.xml"/><Relationship Id="rId73" Type="http://schemas.openxmlformats.org/officeDocument/2006/relationships/slide" Target="slides/slide38.xml"/><Relationship Id="rId74" Type="http://schemas.openxmlformats.org/officeDocument/2006/relationships/slide" Target="slides/slide39.xml"/><Relationship Id="rId75" Type="http://schemas.openxmlformats.org/officeDocument/2006/relationships/slide" Target="slides/slide40.xml"/><Relationship Id="rId76" Type="http://schemas.openxmlformats.org/officeDocument/2006/relationships/slide" Target="slides/slide41.xml"/><Relationship Id="rId77" Type="http://schemas.openxmlformats.org/officeDocument/2006/relationships/slide" Target="slides/slide42.xml"/><Relationship Id="rId78" Type="http://schemas.openxmlformats.org/officeDocument/2006/relationships/slide" Target="slides/slide43.xml"/><Relationship Id="rId79" Type="http://schemas.openxmlformats.org/officeDocument/2006/relationships/slide" Target="slides/slide44.xml"/><Relationship Id="rId80" Type="http://schemas.openxmlformats.org/officeDocument/2006/relationships/slide" Target="slides/slide45.xml"/><Relationship Id="rId81" Type="http://schemas.openxmlformats.org/officeDocument/2006/relationships/slide" Target="slides/slide46.xml"/><Relationship Id="rId82" Type="http://schemas.openxmlformats.org/officeDocument/2006/relationships/slide" Target="slides/slide47.xml"/><Relationship Id="rId83" Type="http://schemas.openxmlformats.org/officeDocument/2006/relationships/slide" Target="slides/slide48.xml"/><Relationship Id="rId84" Type="http://schemas.openxmlformats.org/officeDocument/2006/relationships/slide" Target="slides/slide49.xml"/><Relationship Id="rId85" Type="http://schemas.openxmlformats.org/officeDocument/2006/relationships/slide" Target="slides/slide50.xml"/><Relationship Id="rId86" Type="http://schemas.openxmlformats.org/officeDocument/2006/relationships/slide" Target="slides/slide51.xml"/><Relationship Id="rId87" Type="http://schemas.openxmlformats.org/officeDocument/2006/relationships/slide" Target="slides/slide52.xml"/><Relationship Id="rId88" Type="http://schemas.openxmlformats.org/officeDocument/2006/relationships/slide" Target="slides/slide53.xml"/><Relationship Id="rId89" Type="http://schemas.openxmlformats.org/officeDocument/2006/relationships/slide" Target="slides/slide54.xml"/><Relationship Id="rId90" Type="http://schemas.openxmlformats.org/officeDocument/2006/relationships/slide" Target="slides/slide55.xml"/><Relationship Id="rId91" Type="http://schemas.openxmlformats.org/officeDocument/2006/relationships/slide" Target="slides/slide56.xml"/><Relationship Id="rId92" Type="http://schemas.openxmlformats.org/officeDocument/2006/relationships/slide" Target="slides/slide57.xml"/><Relationship Id="rId93" Type="http://schemas.openxmlformats.org/officeDocument/2006/relationships/slide" Target="slides/slide58.xml"/><Relationship Id="rId94" Type="http://schemas.openxmlformats.org/officeDocument/2006/relationships/slide" Target="slides/slide59.xml"/><Relationship Id="rId95" Type="http://schemas.openxmlformats.org/officeDocument/2006/relationships/slide" Target="slides/slide60.xml"/><Relationship Id="rId96" Type="http://schemas.openxmlformats.org/officeDocument/2006/relationships/slide" Target="slides/slide61.xml"/><Relationship Id="rId97" Type="http://schemas.openxmlformats.org/officeDocument/2006/relationships/slide" Target="slides/slide62.xml"/><Relationship Id="rId98" Type="http://schemas.openxmlformats.org/officeDocument/2006/relationships/slide" Target="slides/slide63.xml"/><Relationship Id="rId99" Type="http://schemas.openxmlformats.org/officeDocument/2006/relationships/slide" Target="slides/slide64.xml"/><Relationship Id="rId100" Type="http://schemas.openxmlformats.org/officeDocument/2006/relationships/slide" Target="slides/slide65.xml"/><Relationship Id="rId101" Type="http://schemas.openxmlformats.org/officeDocument/2006/relationships/slide" Target="slides/slide66.xml"/><Relationship Id="rId102" Type="http://schemas.openxmlformats.org/officeDocument/2006/relationships/slide" Target="slides/slide67.xml"/><Relationship Id="rId103" Type="http://schemas.openxmlformats.org/officeDocument/2006/relationships/slide" Target="slides/slide68.xml"/><Relationship Id="rId104" Type="http://schemas.openxmlformats.org/officeDocument/2006/relationships/slide" Target="slides/slide69.xml"/><Relationship Id="rId105" Type="http://schemas.openxmlformats.org/officeDocument/2006/relationships/slide" Target="slides/slide70.xml"/><Relationship Id="rId106" Type="http://schemas.openxmlformats.org/officeDocument/2006/relationships/slide" Target="slides/slide71.xml"/><Relationship Id="rId10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4" name="PlaceHolder 4"/>
          <p:cNvSpPr>
            <a:spLocks noGrp="1"/>
          </p:cNvSpPr>
          <p:nvPr>
            <p:ph type="dt" idx="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5" name="PlaceHolder 5"/>
          <p:cNvSpPr>
            <a:spLocks noGrp="1"/>
          </p:cNvSpPr>
          <p:nvPr>
            <p:ph type="ftr" idx="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6" name="PlaceHolder 6"/>
          <p:cNvSpPr>
            <a:spLocks noGrp="1"/>
          </p:cNvSpPr>
          <p:nvPr>
            <p:ph type="sldNum" idx="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1C2D835-415F-4602-9E82-AB65BEC85E5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39.xml.rels><?xml version="1.0" encoding="UTF-8"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
</Relationships>
</file>

<file path=ppt/notesSlides/_rels/notesSlide40.xml.rels><?xml version="1.0" encoding="UTF-8"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
</Relationships>
</file>

<file path=ppt/notesSlides/_rels/notesSlide41.xml.rels><?xml version="1.0" encoding="UTF-8"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
</Relationships>
</file>

<file path=ppt/notesSlides/_rels/notesSlide67.xml.rels><?xml version="1.0" encoding="UTF-8"?>
<Relationships xmlns="http://schemas.openxmlformats.org/package/2006/relationships"><Relationship Id="rId1" Type="http://schemas.openxmlformats.org/officeDocument/2006/relationships/slide" Target="../slides/slide67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PlaceHolder 1"/>
          <p:cNvSpPr>
            <a:spLocks noGrp="1"/>
          </p:cNvSpPr>
          <p:nvPr>
            <p:ph type="sldImg"/>
          </p:nvPr>
        </p:nvSpPr>
        <p:spPr>
          <a:xfrm>
            <a:off x="992160" y="768240"/>
            <a:ext cx="5110920" cy="3832920"/>
          </a:xfrm>
          <a:prstGeom prst="rect">
            <a:avLst/>
          </a:prstGeom>
          <a:ln w="0">
            <a:noFill/>
          </a:ln>
        </p:spPr>
      </p:sp>
      <p:sp>
        <p:nvSpPr>
          <p:cNvPr id="1356" name="PlaceHolder 2"/>
          <p:cNvSpPr>
            <a:spLocks noGrp="1"/>
          </p:cNvSpPr>
          <p:nvPr>
            <p:ph type="body"/>
          </p:nvPr>
        </p:nvSpPr>
        <p:spPr>
          <a:xfrm>
            <a:off x="709560" y="4861080"/>
            <a:ext cx="5676120" cy="4601520"/>
          </a:xfrm>
          <a:prstGeom prst="rect">
            <a:avLst/>
          </a:prstGeom>
          <a:noFill/>
          <a:ln w="0">
            <a:noFill/>
          </a:ln>
        </p:spPr>
        <p:txBody>
          <a:bodyPr lIns="99000" rIns="99000" tIns="49680" bIns="4968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7" name="PlaceHolder 3"/>
          <p:cNvSpPr>
            <a:spLocks noGrp="1"/>
          </p:cNvSpPr>
          <p:nvPr>
            <p:ph type="sldNum" idx="7"/>
          </p:nvPr>
        </p:nvSpPr>
        <p:spPr>
          <a:xfrm>
            <a:off x="4022640" y="9723600"/>
            <a:ext cx="3072600" cy="507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5040" rIns="95040" tIns="47520" bIns="475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de-DE" sz="1300" spc="-1" strike="noStrike">
                <a:solidFill>
                  <a:schemeClr val="dk1"/>
                </a:solidFill>
                <a:latin typeface="Arial"/>
                <a:ea typeface="ＭＳ Ｐゴシック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574EE9A-D713-42D4-8A8E-23516AE8C2BC}" type="slidenum">
              <a:rPr b="0" lang="de-DE" sz="13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PlaceHolder 1"/>
          <p:cNvSpPr>
            <a:spLocks noGrp="1"/>
          </p:cNvSpPr>
          <p:nvPr>
            <p:ph type="sldImg"/>
          </p:nvPr>
        </p:nvSpPr>
        <p:spPr>
          <a:xfrm>
            <a:off x="709920" y="1279080"/>
            <a:ext cx="5676840" cy="3451680"/>
          </a:xfrm>
          <a:prstGeom prst="rect">
            <a:avLst/>
          </a:prstGeom>
          <a:ln w="0">
            <a:noFill/>
          </a:ln>
        </p:spPr>
      </p:sp>
      <p:sp>
        <p:nvSpPr>
          <p:cNvPr id="1359" name="PlaceHolder 2"/>
          <p:cNvSpPr>
            <a:spLocks noGrp="1"/>
          </p:cNvSpPr>
          <p:nvPr>
            <p:ph type="body"/>
          </p:nvPr>
        </p:nvSpPr>
        <p:spPr>
          <a:xfrm>
            <a:off x="709920" y="4925160"/>
            <a:ext cx="5676840" cy="4027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I think most of us are familiar with dichroism in the optical regime from our daily lives. For example from polarized glasses and how it avoids glare.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2000" spc="-1" strike="noStrike">
                <a:solidFill>
                  <a:srgbClr val="000000"/>
                </a:solidFill>
                <a:latin typeface="usual-1"/>
              </a:rPr>
              <a:t>Glare tends to happen when lightwaves strike a flat surface, causing the light to reflect, or bounce off the surface, in a horizontal manner (brewster law). This causes the light to be intense, which can hurt the eyes and make it more difficult to see.  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2000" spc="-1" strike="noStrike">
                <a:solidFill>
                  <a:srgbClr val="000000"/>
                </a:solidFill>
                <a:latin typeface="usual-1"/>
              </a:rPr>
              <a:t>The filters on polarized lenses absorbs LH light and hence stops the glare.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0" name="PlaceHolder 3"/>
          <p:cNvSpPr>
            <a:spLocks noGrp="1"/>
          </p:cNvSpPr>
          <p:nvPr>
            <p:ph type="sldNum" idx="8"/>
          </p:nvPr>
        </p:nvSpPr>
        <p:spPr>
          <a:xfrm>
            <a:off x="4021200" y="9721080"/>
            <a:ext cx="3073680" cy="510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FR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11C85EA-B82D-425D-969F-85DE7DDB29D4}" type="slidenum">
              <a:rPr b="0" lang="en-FR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PlaceHolder 1"/>
          <p:cNvSpPr>
            <a:spLocks noGrp="1"/>
          </p:cNvSpPr>
          <p:nvPr>
            <p:ph type="sldImg"/>
          </p:nvPr>
        </p:nvSpPr>
        <p:spPr>
          <a:xfrm>
            <a:off x="709920" y="1279080"/>
            <a:ext cx="5676840" cy="3451680"/>
          </a:xfrm>
          <a:prstGeom prst="rect">
            <a:avLst/>
          </a:prstGeom>
          <a:ln w="0">
            <a:noFill/>
          </a:ln>
        </p:spPr>
      </p:sp>
      <p:sp>
        <p:nvSpPr>
          <p:cNvPr id="1362" name="PlaceHolder 2"/>
          <p:cNvSpPr>
            <a:spLocks noGrp="1"/>
          </p:cNvSpPr>
          <p:nvPr>
            <p:ph type="body"/>
          </p:nvPr>
        </p:nvSpPr>
        <p:spPr>
          <a:xfrm>
            <a:off x="709920" y="4925160"/>
            <a:ext cx="5676840" cy="4027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I think most of us are familiar with dichroism in the optical regime from our daily lives. For example from polarized glasses and how it avoids glare.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2000" spc="-1" strike="noStrike">
                <a:solidFill>
                  <a:srgbClr val="000000"/>
                </a:solidFill>
                <a:latin typeface="usual-1"/>
              </a:rPr>
              <a:t>Glare tends to happen when lightwaves strike a flat surface, causing the light to reflect, or bounce off the surface, in a horizontal manner (brewster law). This causes the light to be intense, which can hurt the eyes and make it more difficult to see.  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2000" spc="-1" strike="noStrike">
                <a:solidFill>
                  <a:srgbClr val="000000"/>
                </a:solidFill>
                <a:latin typeface="usual-1"/>
              </a:rPr>
              <a:t>The filters on polarized lenses absorbs LH light and hence stops the glare.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3" name="PlaceHolder 3"/>
          <p:cNvSpPr>
            <a:spLocks noGrp="1"/>
          </p:cNvSpPr>
          <p:nvPr>
            <p:ph type="sldNum" idx="9"/>
          </p:nvPr>
        </p:nvSpPr>
        <p:spPr>
          <a:xfrm>
            <a:off x="4021200" y="9721080"/>
            <a:ext cx="3073680" cy="510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FR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1ACC011-AB38-4016-8E58-F32418A4CEC7}" type="slidenum">
              <a:rPr b="0" lang="en-FR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PlaceHolder 1"/>
          <p:cNvSpPr>
            <a:spLocks noGrp="1"/>
          </p:cNvSpPr>
          <p:nvPr>
            <p:ph type="sldImg"/>
          </p:nvPr>
        </p:nvSpPr>
        <p:spPr>
          <a:xfrm>
            <a:off x="709920" y="1279080"/>
            <a:ext cx="5676840" cy="3451680"/>
          </a:xfrm>
          <a:prstGeom prst="rect">
            <a:avLst/>
          </a:prstGeom>
          <a:ln w="0">
            <a:noFill/>
          </a:ln>
        </p:spPr>
      </p:sp>
      <p:sp>
        <p:nvSpPr>
          <p:cNvPr id="1365" name="PlaceHolder 2"/>
          <p:cNvSpPr>
            <a:spLocks noGrp="1"/>
          </p:cNvSpPr>
          <p:nvPr>
            <p:ph type="body"/>
          </p:nvPr>
        </p:nvSpPr>
        <p:spPr>
          <a:xfrm>
            <a:off x="709920" y="4925160"/>
            <a:ext cx="5676840" cy="4027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nl-NL" sz="2000" spc="-1" strike="noStrike">
                <a:solidFill>
                  <a:srgbClr val="000000"/>
                </a:solidFill>
                <a:latin typeface="Arial"/>
              </a:rPr>
              <a:t>So similar to the optical regime, dichrosim effect is also present in the x-ray regime.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nl-NL" sz="2000" spc="-1" strike="noStrike">
                <a:solidFill>
                  <a:srgbClr val="000000"/>
                </a:solidFill>
                <a:latin typeface="Arial"/>
              </a:rPr>
              <a:t>And there are many different types of dichroism and classifications.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nl-NL" sz="2000" spc="-1" strike="noStrike">
                <a:solidFill>
                  <a:srgbClr val="000000"/>
                </a:solidFill>
                <a:latin typeface="Arial"/>
              </a:rPr>
              <a:t>For example, it can be classified according to the measurement. So in this case we can say that it is linear dichroism when it is measured with linear light.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6" name="PlaceHolder 3"/>
          <p:cNvSpPr>
            <a:spLocks noGrp="1"/>
          </p:cNvSpPr>
          <p:nvPr>
            <p:ph type="sldNum" idx="10"/>
          </p:nvPr>
        </p:nvSpPr>
        <p:spPr>
          <a:xfrm>
            <a:off x="4021200" y="9721080"/>
            <a:ext cx="3073680" cy="510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FR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8EBB43E-08A0-46F2-83B0-A282846FA9C9}" type="slidenum">
              <a:rPr b="0" lang="en-FR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" name="PlaceHolder 1"/>
          <p:cNvSpPr>
            <a:spLocks noGrp="1"/>
          </p:cNvSpPr>
          <p:nvPr>
            <p:ph type="sldImg"/>
          </p:nvPr>
        </p:nvSpPr>
        <p:spPr>
          <a:xfrm>
            <a:off x="709920" y="1279080"/>
            <a:ext cx="5676840" cy="3451680"/>
          </a:xfrm>
          <a:prstGeom prst="rect">
            <a:avLst/>
          </a:prstGeom>
          <a:ln w="0">
            <a:noFill/>
          </a:ln>
        </p:spPr>
      </p:sp>
      <p:sp>
        <p:nvSpPr>
          <p:cNvPr id="1368" name="PlaceHolder 2"/>
          <p:cNvSpPr>
            <a:spLocks noGrp="1"/>
          </p:cNvSpPr>
          <p:nvPr>
            <p:ph type="body"/>
          </p:nvPr>
        </p:nvSpPr>
        <p:spPr>
          <a:xfrm>
            <a:off x="709920" y="4925160"/>
            <a:ext cx="5676840" cy="4027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9" name="PlaceHolder 3"/>
          <p:cNvSpPr>
            <a:spLocks noGrp="1"/>
          </p:cNvSpPr>
          <p:nvPr>
            <p:ph type="sldNum" idx="11"/>
          </p:nvPr>
        </p:nvSpPr>
        <p:spPr>
          <a:xfrm>
            <a:off x="4021200" y="9721080"/>
            <a:ext cx="3073680" cy="510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FR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17363A6-5F4D-4CA4-BECC-ED76E3B07E64}" type="slidenum">
              <a:rPr b="0" lang="en-FR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PlaceHolder 1"/>
          <p:cNvSpPr>
            <a:spLocks noGrp="1"/>
          </p:cNvSpPr>
          <p:nvPr>
            <p:ph type="sldImg"/>
          </p:nvPr>
        </p:nvSpPr>
        <p:spPr>
          <a:xfrm>
            <a:off x="709920" y="1279080"/>
            <a:ext cx="5676840" cy="3451680"/>
          </a:xfrm>
          <a:prstGeom prst="rect">
            <a:avLst/>
          </a:prstGeom>
          <a:ln w="0">
            <a:noFill/>
          </a:ln>
        </p:spPr>
      </p:sp>
      <p:sp>
        <p:nvSpPr>
          <p:cNvPr id="1371" name="PlaceHolder 2"/>
          <p:cNvSpPr>
            <a:spLocks noGrp="1"/>
          </p:cNvSpPr>
          <p:nvPr>
            <p:ph type="body"/>
          </p:nvPr>
        </p:nvSpPr>
        <p:spPr>
          <a:xfrm>
            <a:off x="709920" y="4925160"/>
            <a:ext cx="5676840" cy="4027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2" name="PlaceHolder 3"/>
          <p:cNvSpPr>
            <a:spLocks noGrp="1"/>
          </p:cNvSpPr>
          <p:nvPr>
            <p:ph type="sldNum" idx="12"/>
          </p:nvPr>
        </p:nvSpPr>
        <p:spPr>
          <a:xfrm>
            <a:off x="4021200" y="9721080"/>
            <a:ext cx="3073680" cy="510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FR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9C5E9C0-448E-481C-9198-264D5473FE10}" type="slidenum">
              <a:rPr b="0" lang="en-FR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PlaceHolder 1"/>
          <p:cNvSpPr>
            <a:spLocks noGrp="1"/>
          </p:cNvSpPr>
          <p:nvPr>
            <p:ph type="sldImg"/>
          </p:nvPr>
        </p:nvSpPr>
        <p:spPr>
          <a:xfrm>
            <a:off x="709920" y="1279080"/>
            <a:ext cx="5676840" cy="3451680"/>
          </a:xfrm>
          <a:prstGeom prst="rect">
            <a:avLst/>
          </a:prstGeom>
          <a:ln w="0">
            <a:noFill/>
          </a:ln>
        </p:spPr>
      </p:sp>
      <p:sp>
        <p:nvSpPr>
          <p:cNvPr id="1374" name="PlaceHolder 2"/>
          <p:cNvSpPr>
            <a:spLocks noGrp="1"/>
          </p:cNvSpPr>
          <p:nvPr>
            <p:ph type="body"/>
          </p:nvPr>
        </p:nvSpPr>
        <p:spPr>
          <a:xfrm>
            <a:off x="709920" y="4925160"/>
            <a:ext cx="5676840" cy="4027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5" name="PlaceHolder 3"/>
          <p:cNvSpPr>
            <a:spLocks noGrp="1"/>
          </p:cNvSpPr>
          <p:nvPr>
            <p:ph type="sldNum" idx="13"/>
          </p:nvPr>
        </p:nvSpPr>
        <p:spPr>
          <a:xfrm>
            <a:off x="4021200" y="9721080"/>
            <a:ext cx="3073680" cy="510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FR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8159A98-1798-4404-B9CE-4448F9BFF241}" type="slidenum">
              <a:rPr b="0" lang="en-FR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PlaceHolder 1"/>
          <p:cNvSpPr>
            <a:spLocks noGrp="1"/>
          </p:cNvSpPr>
          <p:nvPr>
            <p:ph type="sldImg"/>
          </p:nvPr>
        </p:nvSpPr>
        <p:spPr>
          <a:xfrm>
            <a:off x="709920" y="1279080"/>
            <a:ext cx="5676840" cy="3451680"/>
          </a:xfrm>
          <a:prstGeom prst="rect">
            <a:avLst/>
          </a:prstGeom>
          <a:ln w="0">
            <a:noFill/>
          </a:ln>
        </p:spPr>
      </p:sp>
      <p:sp>
        <p:nvSpPr>
          <p:cNvPr id="1377" name="PlaceHolder 2"/>
          <p:cNvSpPr>
            <a:spLocks noGrp="1"/>
          </p:cNvSpPr>
          <p:nvPr>
            <p:ph type="body"/>
          </p:nvPr>
        </p:nvSpPr>
        <p:spPr>
          <a:xfrm>
            <a:off x="709920" y="4925160"/>
            <a:ext cx="5676840" cy="4027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800" spc="-1" strike="noStrike">
                <a:solidFill>
                  <a:srgbClr val="3030af"/>
                </a:solidFill>
                <a:latin typeface="CMSS10"/>
              </a:rPr>
              <a:t>Angular momentum of the photon interacts with the spin of the electron by means of the SOC </a:t>
            </a:r>
            <a:r>
              <a:rPr b="0" lang="en-GB" sz="1800" spc="-1" strike="noStrike">
                <a:solidFill>
                  <a:srgbClr val="3f3f3f"/>
                </a:solidFill>
                <a:latin typeface="CMSS10"/>
              </a:rPr>
              <a:t>(Fano effect).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800" spc="-1" strike="noStrike">
                <a:solidFill>
                  <a:srgbClr val="3030af"/>
                </a:solidFill>
                <a:latin typeface="MSAM7"/>
              </a:rPr>
              <a:t>◮ </a:t>
            </a:r>
            <a:r>
              <a:rPr b="0" lang="en-GB" sz="1800" spc="-1" strike="noStrike">
                <a:solidFill>
                  <a:srgbClr val="000000"/>
                </a:solidFill>
                <a:latin typeface="CMSS10"/>
              </a:rPr>
              <a:t>Right- and left-circularly polarized photons carry opposite momentum </a:t>
            </a:r>
            <a:r>
              <a:rPr b="0" lang="en-GB" sz="1800" spc="-1" strike="noStrike">
                <a:solidFill>
                  <a:srgbClr val="000000"/>
                </a:solidFill>
                <a:latin typeface="CMSY10"/>
              </a:rPr>
              <a:t>⇒ </a:t>
            </a:r>
            <a:r>
              <a:rPr b="0" lang="en-GB" sz="1800" spc="-1" strike="noStrike">
                <a:solidFill>
                  <a:srgbClr val="000000"/>
                </a:solidFill>
                <a:latin typeface="CMSS10"/>
              </a:rPr>
              <a:t>there is a </a:t>
            </a:r>
            <a:r>
              <a:rPr b="0" lang="en-GB" sz="1800" spc="-1" strike="noStrike">
                <a:solidFill>
                  <a:srgbClr val="ff0000"/>
                </a:solidFill>
                <a:latin typeface="CMSS10"/>
              </a:rPr>
              <a:t>spin imbalance </a:t>
            </a:r>
            <a:r>
              <a:rPr b="0" lang="en-GB" sz="1800" spc="-1" strike="noStrike">
                <a:solidFill>
                  <a:srgbClr val="000000"/>
                </a:solidFill>
                <a:latin typeface="CMSS10"/>
              </a:rPr>
              <a:t>in the photocurrent produced by the right- and left-circularly polarized x-rays.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800" spc="-1" strike="noStrike">
                <a:solidFill>
                  <a:srgbClr val="3030af"/>
                </a:solidFill>
                <a:latin typeface="CMSS10"/>
              </a:rPr>
              <a:t>2. </a:t>
            </a:r>
            <a:r>
              <a:rPr b="0" lang="en-GB" sz="1800" spc="-1" strike="noStrike">
                <a:solidFill>
                  <a:srgbClr val="000000"/>
                </a:solidFill>
                <a:latin typeface="CMSS10"/>
              </a:rPr>
              <a:t>Valence band acts as a </a:t>
            </a:r>
            <a:r>
              <a:rPr b="0" lang="en-GB" sz="1800" spc="-1" strike="noStrike">
                <a:solidFill>
                  <a:srgbClr val="ff0000"/>
                </a:solidFill>
                <a:latin typeface="CMSS10"/>
              </a:rPr>
              <a:t>spin detector </a:t>
            </a:r>
            <a:r>
              <a:rPr b="0" lang="en-GB" sz="1800" spc="-1" strike="noStrike">
                <a:solidFill>
                  <a:srgbClr val="000000"/>
                </a:solidFill>
                <a:latin typeface="CMSS10"/>
              </a:rPr>
              <a:t>for the (spin-imbalanced) photocurrent.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8" name="PlaceHolder 3"/>
          <p:cNvSpPr>
            <a:spLocks noGrp="1"/>
          </p:cNvSpPr>
          <p:nvPr>
            <p:ph type="sldNum" idx="14"/>
          </p:nvPr>
        </p:nvSpPr>
        <p:spPr>
          <a:xfrm>
            <a:off x="4021200" y="9721080"/>
            <a:ext cx="3073680" cy="510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FR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9EB739F-0381-410E-BE25-629E9DDCBBC0}" type="slidenum">
              <a:rPr b="0" lang="en-FR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" name="PlaceHolder 1"/>
          <p:cNvSpPr>
            <a:spLocks noGrp="1"/>
          </p:cNvSpPr>
          <p:nvPr>
            <p:ph type="sldImg"/>
          </p:nvPr>
        </p:nvSpPr>
        <p:spPr>
          <a:xfrm>
            <a:off x="709920" y="1279080"/>
            <a:ext cx="5676840" cy="3451680"/>
          </a:xfrm>
          <a:prstGeom prst="rect">
            <a:avLst/>
          </a:prstGeom>
          <a:ln w="0">
            <a:noFill/>
          </a:ln>
        </p:spPr>
      </p:sp>
      <p:sp>
        <p:nvSpPr>
          <p:cNvPr id="1380" name="PlaceHolder 2"/>
          <p:cNvSpPr>
            <a:spLocks noGrp="1"/>
          </p:cNvSpPr>
          <p:nvPr>
            <p:ph type="body"/>
          </p:nvPr>
        </p:nvSpPr>
        <p:spPr>
          <a:xfrm>
            <a:off x="709920" y="4925160"/>
            <a:ext cx="5676840" cy="4027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One can deduce ground state proper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1" name="PlaceHolder 3"/>
          <p:cNvSpPr>
            <a:spLocks noGrp="1"/>
          </p:cNvSpPr>
          <p:nvPr>
            <p:ph type="sldNum" idx="15"/>
          </p:nvPr>
        </p:nvSpPr>
        <p:spPr>
          <a:xfrm>
            <a:off x="4021200" y="9721080"/>
            <a:ext cx="3073680" cy="510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FR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E7D8ED6-E465-434D-8E32-FC0801B0DC80}" type="slidenum">
              <a:rPr b="0" lang="en-FR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PlaceHolder 1"/>
          <p:cNvSpPr>
            <a:spLocks noGrp="1"/>
          </p:cNvSpPr>
          <p:nvPr>
            <p:ph type="sldImg"/>
          </p:nvPr>
        </p:nvSpPr>
        <p:spPr>
          <a:xfrm>
            <a:off x="709920" y="1279080"/>
            <a:ext cx="5676840" cy="3451680"/>
          </a:xfrm>
          <a:prstGeom prst="rect">
            <a:avLst/>
          </a:prstGeom>
          <a:ln w="0">
            <a:noFill/>
          </a:ln>
        </p:spPr>
      </p:sp>
      <p:sp>
        <p:nvSpPr>
          <p:cNvPr id="1383" name="PlaceHolder 2"/>
          <p:cNvSpPr>
            <a:spLocks noGrp="1"/>
          </p:cNvSpPr>
          <p:nvPr>
            <p:ph type="body"/>
          </p:nvPr>
        </p:nvSpPr>
        <p:spPr>
          <a:xfrm>
            <a:off x="709920" y="4925160"/>
            <a:ext cx="5676840" cy="4027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One can deduce ground state proper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4" name="PlaceHolder 3"/>
          <p:cNvSpPr>
            <a:spLocks noGrp="1"/>
          </p:cNvSpPr>
          <p:nvPr>
            <p:ph type="sldNum" idx="16"/>
          </p:nvPr>
        </p:nvSpPr>
        <p:spPr>
          <a:xfrm>
            <a:off x="4021200" y="9721080"/>
            <a:ext cx="3073680" cy="510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FR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E9EEA4B-08F0-4D33-98BB-5691CCDF8B0A}" type="slidenum">
              <a:rPr b="0" lang="en-FR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PlaceHolder 1"/>
          <p:cNvSpPr>
            <a:spLocks noGrp="1"/>
          </p:cNvSpPr>
          <p:nvPr>
            <p:ph type="sldImg"/>
          </p:nvPr>
        </p:nvSpPr>
        <p:spPr>
          <a:xfrm>
            <a:off x="709920" y="1279080"/>
            <a:ext cx="5676840" cy="3451680"/>
          </a:xfrm>
          <a:prstGeom prst="rect">
            <a:avLst/>
          </a:prstGeom>
          <a:ln w="0">
            <a:noFill/>
          </a:ln>
        </p:spPr>
      </p:sp>
      <p:sp>
        <p:nvSpPr>
          <p:cNvPr id="1386" name="PlaceHolder 2"/>
          <p:cNvSpPr>
            <a:spLocks noGrp="1"/>
          </p:cNvSpPr>
          <p:nvPr>
            <p:ph type="body"/>
          </p:nvPr>
        </p:nvSpPr>
        <p:spPr>
          <a:xfrm>
            <a:off x="709920" y="4925160"/>
            <a:ext cx="5676840" cy="4027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800" spc="-1" strike="noStrike">
                <a:solidFill>
                  <a:srgbClr val="000000"/>
                </a:solidFill>
                <a:latin typeface="Times New Roman"/>
              </a:rPr>
              <a:t>Tz : provides a measure of the anisotropy of the field of the spins when the atomic cloud is distorted, either by the spin-orbit interaction or by crystal-field effects [7].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16000" indent="0" defTabSz="9144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7" name="PlaceHolder 3"/>
          <p:cNvSpPr>
            <a:spLocks noGrp="1"/>
          </p:cNvSpPr>
          <p:nvPr>
            <p:ph type="sldNum" idx="17"/>
          </p:nvPr>
        </p:nvSpPr>
        <p:spPr>
          <a:xfrm>
            <a:off x="4021200" y="9721080"/>
            <a:ext cx="3073680" cy="510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FR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F76B2A6-5D16-4E48-B8E1-5D42218AFA6A}" type="slidenum">
              <a:rPr b="0" lang="en-FR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PlaceHolder 1"/>
          <p:cNvSpPr>
            <a:spLocks noGrp="1"/>
          </p:cNvSpPr>
          <p:nvPr>
            <p:ph type="sldImg"/>
          </p:nvPr>
        </p:nvSpPr>
        <p:spPr>
          <a:xfrm>
            <a:off x="709920" y="1279080"/>
            <a:ext cx="5676840" cy="3451680"/>
          </a:xfrm>
          <a:prstGeom prst="rect">
            <a:avLst/>
          </a:prstGeom>
          <a:ln w="0">
            <a:noFill/>
          </a:ln>
        </p:spPr>
      </p:sp>
      <p:sp>
        <p:nvSpPr>
          <p:cNvPr id="1389" name="PlaceHolder 2"/>
          <p:cNvSpPr>
            <a:spLocks noGrp="1"/>
          </p:cNvSpPr>
          <p:nvPr>
            <p:ph type="body"/>
          </p:nvPr>
        </p:nvSpPr>
        <p:spPr>
          <a:xfrm>
            <a:off x="709920" y="4925160"/>
            <a:ext cx="5676840" cy="4027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0" name="PlaceHolder 3"/>
          <p:cNvSpPr>
            <a:spLocks noGrp="1"/>
          </p:cNvSpPr>
          <p:nvPr>
            <p:ph type="sldNum" idx="18"/>
          </p:nvPr>
        </p:nvSpPr>
        <p:spPr>
          <a:xfrm>
            <a:off x="4021200" y="9721080"/>
            <a:ext cx="3073680" cy="510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3E66E9C-44FA-4DFA-A187-F7ED57C2D46D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Picture,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Chapter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Quanty Worksh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_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0DA1D36-6D3A-4334-B5BD-D0587A6A3CF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and Content__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5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___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_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6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6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Quanty Workshop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__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wmf"/><Relationship Id="rId3" Type="http://schemas.openxmlformats.org/officeDocument/2006/relationships/image" Target="../media/image2.wmf"/><Relationship Id="rId4" Type="http://schemas.openxmlformats.org/officeDocument/2006/relationships/image" Target="../media/image1.wmf"/><Relationship Id="rId5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jpeg"/><Relationship Id="rId3" Type="http://schemas.openxmlformats.org/officeDocument/2006/relationships/image" Target="../media/image1.wmf"/><Relationship Id="rId4" Type="http://schemas.openxmlformats.org/officeDocument/2006/relationships/image" Target="../media/image2.wmf"/><Relationship Id="rId5" Type="http://schemas.openxmlformats.org/officeDocument/2006/relationships/image" Target="../media/image1.wmf"/><Relationship Id="rId6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32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33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3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Textfeld 8"/>
          <p:cNvSpPr/>
          <p:nvPr/>
        </p:nvSpPr>
        <p:spPr>
          <a:xfrm>
            <a:off x="8820720" y="329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451403DF-AA30-4E49-8E19-B555C15600D6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2" name="Gerader Verbinder 12"/>
          <p:cNvCxnSpPr/>
          <p:nvPr/>
        </p:nvCxnSpPr>
        <p:spPr>
          <a:xfrm>
            <a:off x="6314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3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Quanty Workshop 2026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Rechteck 7"/>
          <p:cNvSpPr/>
          <p:nvPr/>
        </p:nvSpPr>
        <p:spPr>
          <a:xfrm>
            <a:off x="6727680" y="380880"/>
            <a:ext cx="157140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pic>
        <p:nvPicPr>
          <p:cNvPr id="6" name="Grafik 2" descr=""/>
          <p:cNvPicPr/>
          <p:nvPr/>
        </p:nvPicPr>
        <p:blipFill>
          <a:blip r:embed="rId3"/>
          <a:stretch/>
        </p:blipFill>
        <p:spPr>
          <a:xfrm>
            <a:off x="7108920" y="771480"/>
            <a:ext cx="1420200" cy="1418400"/>
          </a:xfrm>
          <a:prstGeom prst="rect">
            <a:avLst/>
          </a:prstGeom>
          <a:ln w="0">
            <a:noFill/>
          </a:ln>
        </p:spPr>
      </p:pic>
      <p:pic>
        <p:nvPicPr>
          <p:cNvPr id="7" name="Grafik 9" descr=""/>
          <p:cNvPicPr/>
          <p:nvPr/>
        </p:nvPicPr>
        <p:blipFill>
          <a:blip r:embed="rId4"/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tile tx="0" ty="0" sx="13745" sy="18328" algn="ctr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8"/>
          <p:cNvSpPr/>
          <p:nvPr/>
        </p:nvSpPr>
        <p:spPr>
          <a:xfrm>
            <a:off x="8820720" y="329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C8B3DC8E-9A29-45F7-A7D9-3469F227207E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13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14" name="Gerader Verbinder 12"/>
          <p:cNvCxnSpPr/>
          <p:nvPr/>
        </p:nvCxnSpPr>
        <p:spPr>
          <a:xfrm>
            <a:off x="6314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15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Quanty Workshop 2026</a:t>
            </a:r>
            <a:endParaRPr b="0" lang="en-US" sz="9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Rechteck 7"/>
          <p:cNvSpPr/>
          <p:nvPr/>
        </p:nvSpPr>
        <p:spPr>
          <a:xfrm>
            <a:off x="6727680" y="380880"/>
            <a:ext cx="157140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Michelangelo Tagliavini</a:t>
            </a:r>
            <a:endParaRPr b="0" lang="en-US" sz="9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7" name="Grafik 9" descr=""/>
          <p:cNvPicPr/>
          <p:nvPr/>
        </p:nvPicPr>
        <p:blipFill>
          <a:blip r:embed="rId3">
            <a:alphaModFix amt="50000"/>
          </a:blip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pic>
        <p:nvPicPr>
          <p:cNvPr id="18" name="Grafik 2" descr=""/>
          <p:cNvPicPr/>
          <p:nvPr/>
        </p:nvPicPr>
        <p:blipFill>
          <a:blip r:embed="rId4"/>
          <a:stretch/>
        </p:blipFill>
        <p:spPr>
          <a:xfrm>
            <a:off x="7108920" y="771480"/>
            <a:ext cx="1420200" cy="1418400"/>
          </a:xfrm>
          <a:prstGeom prst="rect">
            <a:avLst/>
          </a:prstGeom>
          <a:ln w="0">
            <a:noFill/>
          </a:ln>
        </p:spPr>
      </p:pic>
      <p:pic>
        <p:nvPicPr>
          <p:cNvPr id="19" name="Grafik 9" descr=""/>
          <p:cNvPicPr/>
          <p:nvPr/>
        </p:nvPicPr>
        <p:blipFill>
          <a:blip r:embed="rId5"/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6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25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Quanty Workshop 2026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" name="Grafik 9" descr=""/>
          <p:cNvPicPr/>
          <p:nvPr/>
        </p:nvPicPr>
        <p:blipFill>
          <a:blip r:embed="rId2"/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27" name="Textfeld 8"/>
          <p:cNvSpPr/>
          <p:nvPr/>
        </p:nvSpPr>
        <p:spPr>
          <a:xfrm>
            <a:off x="8676720" y="365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54A9CE08-29B4-4F46-9745-4424050A3B59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8" name="Gerader Verbinder 12"/>
          <p:cNvCxnSpPr/>
          <p:nvPr/>
        </p:nvCxnSpPr>
        <p:spPr>
          <a:xfrm>
            <a:off x="6170760" y="375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29" name="Rechteck 7"/>
          <p:cNvSpPr/>
          <p:nvPr/>
        </p:nvSpPr>
        <p:spPr>
          <a:xfrm>
            <a:off x="6583680" y="416880"/>
            <a:ext cx="157140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35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Quanty Workshop 2026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6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37" name="Textfeld 8"/>
          <p:cNvSpPr/>
          <p:nvPr/>
        </p:nvSpPr>
        <p:spPr>
          <a:xfrm>
            <a:off x="8676720" y="365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D7D6D6AF-9753-46C0-B8C6-A8C45860BB57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38" name="Gerader Verbinder 12"/>
          <p:cNvCxnSpPr/>
          <p:nvPr/>
        </p:nvCxnSpPr>
        <p:spPr>
          <a:xfrm>
            <a:off x="6170760" y="375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39" name="Rechteck 7"/>
          <p:cNvSpPr/>
          <p:nvPr/>
        </p:nvSpPr>
        <p:spPr>
          <a:xfrm>
            <a:off x="6583680" y="416880"/>
            <a:ext cx="157140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7092A6D7-C063-4A22-ADC1-A353EE475A2A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41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42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43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Quanty Workshop 2026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Ruslan Kurta, 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5" name="Grafik 9" descr=""/>
          <p:cNvPicPr/>
          <p:nvPr/>
        </p:nvPicPr>
        <p:blipFill>
          <a:blip r:embed="rId2"/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F74E8B6A-0269-4A97-9596-26F14A3FE770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51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52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53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Quanty Workshop 2026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Ruslan Kurta, 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5" name="Grafik 9" descr=""/>
          <p:cNvPicPr/>
          <p:nvPr/>
        </p:nvPicPr>
        <p:blipFill>
          <a:blip r:embed="rId2"/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225C923F-26FD-4D7F-B6FC-822808F2DB7C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57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58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59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Theory Group @ European XFEL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Ruslan Kurta, 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1" name="Grafik 9" descr=""/>
          <p:cNvPicPr/>
          <p:nvPr/>
        </p:nvPicPr>
        <p:blipFill>
          <a:blip r:embed="rId2"/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797D9710-BBBE-4806-AECA-132E60FA92A7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7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68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69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Theory Group @ European XFEL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Ruslan Kurta, 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1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A70688AA-0486-452E-A0E8-3ACCF28250A0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77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78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79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Theory Group @ European XFEL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Ruslan Kurta, 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1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86044C92-6500-4873-866E-CBD4DE9CE488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87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88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89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Theory Group @ European XFEL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Ruslan Kurta, 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1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3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FE6765DA-B133-44ED-ABE3-0993BE8E5C1F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97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98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99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Theory Group @ European XFEL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Ruslan Kurta, 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1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3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07B19220-3A1D-40CC-B52B-AC8E2C6B7B02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07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108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109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Theory Group @ European XFEL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Ruslan Kurta, 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1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3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12BFDF52-971C-4D84-87EF-3F41C289C40F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17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118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119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Theory Group @ European XFEL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Ruslan Kurta, 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1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B0524AC2-10F3-40AE-AEC3-62B04DE8A3C2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27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128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129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Theory Group @ European XFEL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Ruslan Kurta, 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1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0214DC24-6602-484D-9B1B-14D02223FB43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41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142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143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Quanty Workshop 2026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5" name="Grafik 9" descr=""/>
          <p:cNvPicPr/>
          <p:nvPr/>
        </p:nvPicPr>
        <p:blipFill>
          <a:blip r:embed="rId2"/>
          <a:stretch/>
        </p:blipFill>
        <p:spPr>
          <a:xfrm>
            <a:off x="609480" y="6557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3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051D7EEC-B4F2-48E4-9844-A5376F4EE320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51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152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153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Quanty Workshop 2026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5" name="Grafik 9" descr=""/>
          <p:cNvPicPr/>
          <p:nvPr/>
        </p:nvPicPr>
        <p:blipFill>
          <a:blip r:embed="rId2"/>
          <a:stretch/>
        </p:blipFill>
        <p:spPr>
          <a:xfrm>
            <a:off x="537480" y="6557400"/>
            <a:ext cx="2270880" cy="11664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3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740B6F5F-619A-4FB0-ABB0-C3E84035C5EB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57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158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159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Quanty Workshop 2026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1" name="Grafik 9" descr=""/>
          <p:cNvPicPr/>
          <p:nvPr/>
        </p:nvPicPr>
        <p:blipFill>
          <a:blip r:embed="rId2"/>
          <a:stretch/>
        </p:blipFill>
        <p:spPr>
          <a:xfrm>
            <a:off x="609480" y="6557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3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5A37579C-4AA1-4A69-B458-7B7FDEEE6913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67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168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169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Quanty Workshop 2026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1" name="Grafik 9" descr=""/>
          <p:cNvPicPr/>
          <p:nvPr/>
        </p:nvPicPr>
        <p:blipFill>
          <a:blip r:embed="rId2"/>
          <a:stretch/>
        </p:blipFill>
        <p:spPr>
          <a:xfrm>
            <a:off x="609480" y="6557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3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E7643845-C503-4324-AAF2-B9C7D4F1C711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75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176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177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Quanty Workshop 2026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9" name="Grafik 9" descr=""/>
          <p:cNvPicPr/>
          <p:nvPr/>
        </p:nvPicPr>
        <p:blipFill>
          <a:blip r:embed="rId2"/>
          <a:stretch/>
        </p:blipFill>
        <p:spPr>
          <a:xfrm>
            <a:off x="609480" y="6557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3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C67141E7-E316-406C-884E-B6BADBCBEC30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85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186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187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Theory Group @ European XFEL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Ruslan Kurta, 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9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3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4" name="Straight Connector 6"/>
          <p:cNvCxnSpPr/>
          <p:nvPr/>
        </p:nvCxnSpPr>
        <p:spPr>
          <a:xfrm>
            <a:off x="0" y="928800"/>
            <a:ext cx="12194280" cy="2520"/>
          </a:xfrm>
          <a:prstGeom prst="straightConnector1">
            <a:avLst/>
          </a:prstGeom>
          <a:ln w="76320">
            <a:solidFill>
              <a:srgbClr val="283f6c"/>
            </a:solidFill>
            <a:miter/>
          </a:ln>
        </p:spPr>
      </p:cxnSp>
      <p:pic>
        <p:nvPicPr>
          <p:cNvPr id="195" name="Picture 10" descr=""/>
          <p:cNvPicPr/>
          <p:nvPr/>
        </p:nvPicPr>
        <p:blipFill>
          <a:blip r:embed="rId2">
            <a:alphaModFix amt="50000"/>
          </a:blip>
          <a:srcRect l="0" t="0" r="69447" b="0"/>
          <a:stretch/>
        </p:blipFill>
        <p:spPr>
          <a:xfrm>
            <a:off x="7953120" y="18360"/>
            <a:ext cx="328680" cy="582480"/>
          </a:xfrm>
          <a:prstGeom prst="rect">
            <a:avLst/>
          </a:prstGeom>
          <a:ln w="0">
            <a:noFill/>
          </a:ln>
        </p:spPr>
      </p:pic>
      <p:pic>
        <p:nvPicPr>
          <p:cNvPr id="196" name="Picture 2" descr=""/>
          <p:cNvPicPr/>
          <p:nvPr/>
        </p:nvPicPr>
        <p:blipFill>
          <a:blip r:embed="rId3">
            <a:alphaModFix amt="50000"/>
          </a:blip>
          <a:srcRect l="31049" t="0" r="0" b="0"/>
          <a:stretch/>
        </p:blipFill>
        <p:spPr>
          <a:xfrm>
            <a:off x="7779960" y="479880"/>
            <a:ext cx="679320" cy="534960"/>
          </a:xfrm>
          <a:prstGeom prst="rect">
            <a:avLst/>
          </a:prstGeom>
          <a:ln w="0">
            <a:noFill/>
          </a:ln>
        </p:spPr>
      </p:pic>
      <p:pic>
        <p:nvPicPr>
          <p:cNvPr id="197" name="Picture 4" descr="Logo CNRS: histoire et signification | PNG"/>
          <p:cNvPicPr/>
          <p:nvPr/>
        </p:nvPicPr>
        <p:blipFill>
          <a:blip r:embed="rId4">
            <a:alphaModFix amt="50000"/>
          </a:blip>
          <a:srcRect l="19828" t="0" r="19655" b="0"/>
          <a:stretch/>
        </p:blipFill>
        <p:spPr>
          <a:xfrm>
            <a:off x="8462160" y="67680"/>
            <a:ext cx="662760" cy="821880"/>
          </a:xfrm>
          <a:prstGeom prst="rect">
            <a:avLst/>
          </a:prstGeom>
          <a:ln w="0">
            <a:noFill/>
          </a:ln>
        </p:spPr>
      </p:pic>
      <p:sp>
        <p:nvSpPr>
          <p:cNvPr id="198" name="PlaceHolder 1"/>
          <p:cNvSpPr>
            <a:spLocks noGrp="1"/>
          </p:cNvSpPr>
          <p:nvPr>
            <p:ph type="ftr" idx="1"/>
          </p:nvPr>
        </p:nvSpPr>
        <p:spPr>
          <a:xfrm>
            <a:off x="3028680" y="6356520"/>
            <a:ext cx="308376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sldNum" idx="2"/>
          </p:nvPr>
        </p:nvSpPr>
        <p:spPr>
          <a:xfrm>
            <a:off x="6457680" y="6356520"/>
            <a:ext cx="20548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FR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A00E01D-C079-4FD6-AC0C-9A27EE010AE2}" type="slidenum">
              <a:rPr b="0" lang="en-FR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 type="dt" idx="3"/>
          </p:nvPr>
        </p:nvSpPr>
        <p:spPr>
          <a:xfrm>
            <a:off x="628200" y="6356520"/>
            <a:ext cx="2054880" cy="3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5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C71FE1A6-5D86-4810-B834-A9158F357DEF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02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203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204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Theory Group @ European XFEL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Ruslan Kurta, 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6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3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0334508F-92F4-4388-9B3D-0300D12C4A61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08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209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210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Theory Group @ European XFEL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Ruslan Kurta, 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2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3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253A9159-2747-46A0-8EBE-3667A1C5B573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18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219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220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Quanty Workshop 2026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2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557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3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7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228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Theory Group @ European XFEL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9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230" name="Textfeld 8"/>
          <p:cNvSpPr/>
          <p:nvPr/>
        </p:nvSpPr>
        <p:spPr>
          <a:xfrm>
            <a:off x="8676720" y="365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6BC381E0-C5FF-43EB-A7E4-6F4A9796E80C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31" name="Gerader Verbinder 12"/>
          <p:cNvCxnSpPr/>
          <p:nvPr/>
        </p:nvCxnSpPr>
        <p:spPr>
          <a:xfrm>
            <a:off x="6170760" y="375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232" name="Rechteck 7"/>
          <p:cNvSpPr/>
          <p:nvPr/>
        </p:nvSpPr>
        <p:spPr>
          <a:xfrm>
            <a:off x="6583680" y="416880"/>
            <a:ext cx="157140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3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2E70D7EA-396E-4B6E-94F4-71F9642E7C0E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36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237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238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Theory Group @ European XFEL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Ruslan Kurta, 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0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0938C062-6E93-4695-A438-D2D7112303E7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46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247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248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Theory Group @ European XFEL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Ruslan Kurta, 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0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3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1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252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Theory Group @ European XFEL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3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254" name="Textfeld 8"/>
          <p:cNvSpPr/>
          <p:nvPr/>
        </p:nvSpPr>
        <p:spPr>
          <a:xfrm>
            <a:off x="8676720" y="365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30F396CA-72A8-414C-97D3-937C044A6D3E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55" name="Gerader Verbinder 12"/>
          <p:cNvCxnSpPr/>
          <p:nvPr/>
        </p:nvCxnSpPr>
        <p:spPr>
          <a:xfrm>
            <a:off x="6170760" y="375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256" name="Rechteck 7"/>
          <p:cNvSpPr/>
          <p:nvPr/>
        </p:nvSpPr>
        <p:spPr>
          <a:xfrm>
            <a:off x="6583680" y="416880"/>
            <a:ext cx="157140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3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44E19EAA-7E14-44AD-A91F-A353B68AF5C9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60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261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262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Quanty Workshop 2026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4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557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3"/>
    <p:sldLayoutId id="2147483708" r:id="rId4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15086CAC-5F21-4423-B220-202722DDC30B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70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271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272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Quanty Workshop 2026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4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557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0" r:id="rId3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Textfeld 8"/>
          <p:cNvSpPr/>
          <p:nvPr/>
        </p:nvSpPr>
        <p:spPr>
          <a:xfrm>
            <a:off x="8532720" y="293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AD256C15-29C5-46FB-A465-6BF6A9EC20D5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80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cxnSp>
        <p:nvCxnSpPr>
          <p:cNvPr id="281" name="Gerader Verbinder 12"/>
          <p:cNvCxnSpPr/>
          <p:nvPr/>
        </p:nvCxnSpPr>
        <p:spPr>
          <a:xfrm>
            <a:off x="6638760" y="339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282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Quanty Workshop 2026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Rechteck 7"/>
          <p:cNvSpPr/>
          <p:nvPr/>
        </p:nvSpPr>
        <p:spPr>
          <a:xfrm>
            <a:off x="6331680" y="380880"/>
            <a:ext cx="223992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4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557400"/>
            <a:ext cx="2270880" cy="11664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712" r:id="rId3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5" name="Gerader Verbinder 10"/>
          <p:cNvCxnSpPr/>
          <p:nvPr/>
        </p:nvCxnSpPr>
        <p:spPr>
          <a:xfrm>
            <a:off x="610920" y="339480"/>
            <a:ext cx="273528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286" name="Rechteck 6"/>
          <p:cNvSpPr/>
          <p:nvPr/>
        </p:nvSpPr>
        <p:spPr>
          <a:xfrm>
            <a:off x="620640" y="380880"/>
            <a:ext cx="48711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chemeClr val="dk1"/>
                </a:solidFill>
                <a:latin typeface="Arial"/>
                <a:ea typeface="ＭＳ Ｐゴシック"/>
              </a:rPr>
              <a:t>Theory Group @ European XFEL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7" name="Grafik 9" descr="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609480" y="6413400"/>
            <a:ext cx="2270880" cy="116640"/>
          </a:xfrm>
          <a:prstGeom prst="rect">
            <a:avLst/>
          </a:prstGeom>
          <a:ln w="0">
            <a:noFill/>
          </a:ln>
        </p:spPr>
      </p:pic>
      <p:sp>
        <p:nvSpPr>
          <p:cNvPr id="288" name="Textfeld 8"/>
          <p:cNvSpPr/>
          <p:nvPr/>
        </p:nvSpPr>
        <p:spPr>
          <a:xfrm>
            <a:off x="8676720" y="365760"/>
            <a:ext cx="381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457200">
              <a:lnSpc>
                <a:spcPct val="100000"/>
              </a:lnSpc>
            </a:pPr>
            <a:fld id="{9EF27DB0-737B-4442-AE26-61A97B1731AA}" type="slidenum">
              <a:rPr b="0" lang="en-U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89" name="Gerader Verbinder 12"/>
          <p:cNvCxnSpPr/>
          <p:nvPr/>
        </p:nvCxnSpPr>
        <p:spPr>
          <a:xfrm>
            <a:off x="6170760" y="375480"/>
            <a:ext cx="1923840" cy="3960"/>
          </a:xfrm>
          <a:prstGeom prst="straightConnector1">
            <a:avLst/>
          </a:prstGeom>
          <a:ln w="0">
            <a:solidFill>
              <a:srgbClr val="0d1546"/>
            </a:solidFill>
          </a:ln>
        </p:spPr>
      </p:cxnSp>
      <p:sp>
        <p:nvSpPr>
          <p:cNvPr id="290" name="Rechteck 7"/>
          <p:cNvSpPr/>
          <p:nvPr/>
        </p:nvSpPr>
        <p:spPr>
          <a:xfrm>
            <a:off x="6583680" y="416880"/>
            <a:ext cx="1571400" cy="2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         </a:t>
            </a:r>
            <a:r>
              <a:rPr b="0" lang="en-US" sz="9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Michelangelo Tagliavini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Layout" Target="../slideLayouts/slideLayout31.xml"/><Relationship Id="rId6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20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2.wmf"/><Relationship Id="rId2" Type="http://schemas.openxmlformats.org/officeDocument/2006/relationships/image" Target="../media/image13.wmf"/><Relationship Id="rId3" Type="http://schemas.openxmlformats.org/officeDocument/2006/relationships/slideLayout" Target="../slideLayouts/slideLayout20.xml"/><Relationship Id="rId4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image" Target="../media/image13.wmf"/><Relationship Id="rId4" Type="http://schemas.openxmlformats.org/officeDocument/2006/relationships/slideLayout" Target="../slideLayouts/slideLayout20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svg"/><Relationship Id="rId10" Type="http://schemas.openxmlformats.org/officeDocument/2006/relationships/slideLayout" Target="../slideLayouts/slideLayout20.xml"/><Relationship Id="rId11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slideLayout" Target="../slideLayouts/slideLayout2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png"/><Relationship Id="rId3" Type="http://schemas.openxmlformats.org/officeDocument/2006/relationships/image" Target="../media/image25.png"/><Relationship Id="rId4" Type="http://schemas.openxmlformats.org/officeDocument/2006/relationships/image" Target="../media/image25.png"/><Relationship Id="rId5" Type="http://schemas.openxmlformats.org/officeDocument/2006/relationships/image" Target="../media/image30.png"/><Relationship Id="rId6" Type="http://schemas.openxmlformats.org/officeDocument/2006/relationships/slideLayout" Target="../slideLayouts/slideLayout20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image" Target="../media/image16.png"/><Relationship Id="rId4" Type="http://schemas.openxmlformats.org/officeDocument/2006/relationships/image" Target="../media/image16.png"/><Relationship Id="rId5" Type="http://schemas.openxmlformats.org/officeDocument/2006/relationships/image" Target="../media/image16.png"/><Relationship Id="rId6" Type="http://schemas.openxmlformats.org/officeDocument/2006/relationships/image" Target="../media/image16.png"/><Relationship Id="rId7" Type="http://schemas.openxmlformats.org/officeDocument/2006/relationships/image" Target="../media/image33.png"/><Relationship Id="rId8" Type="http://schemas.openxmlformats.org/officeDocument/2006/relationships/image" Target="../media/image16.png"/><Relationship Id="rId9" Type="http://schemas.openxmlformats.org/officeDocument/2006/relationships/image" Target="../media/image34.png"/><Relationship Id="rId10" Type="http://schemas.openxmlformats.org/officeDocument/2006/relationships/image" Target="../media/image35.png"/><Relationship Id="rId11" Type="http://schemas.openxmlformats.org/officeDocument/2006/relationships/image" Target="../media/image13.wmf"/><Relationship Id="rId12" Type="http://schemas.openxmlformats.org/officeDocument/2006/relationships/slideLayout" Target="../slideLayouts/slideLayout20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2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16.png"/><Relationship Id="rId6" Type="http://schemas.openxmlformats.org/officeDocument/2006/relationships/image" Target="../media/image16.png"/><Relationship Id="rId7" Type="http://schemas.openxmlformats.org/officeDocument/2006/relationships/image" Target="../media/image16.png"/><Relationship Id="rId8" Type="http://schemas.openxmlformats.org/officeDocument/2006/relationships/image" Target="../media/image16.png"/><Relationship Id="rId9" Type="http://schemas.openxmlformats.org/officeDocument/2006/relationships/image" Target="../media/image16.png"/><Relationship Id="rId10" Type="http://schemas.openxmlformats.org/officeDocument/2006/relationships/image" Target="../media/image34.png"/><Relationship Id="rId11" Type="http://schemas.openxmlformats.org/officeDocument/2006/relationships/image" Target="../media/image35.png"/><Relationship Id="rId12" Type="http://schemas.openxmlformats.org/officeDocument/2006/relationships/image" Target="../media/image13.wmf"/><Relationship Id="rId13" Type="http://schemas.openxmlformats.org/officeDocument/2006/relationships/slideLayout" Target="../slideLayouts/slideLayout20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2.png"/><Relationship Id="rId3" Type="http://schemas.openxmlformats.org/officeDocument/2006/relationships/image" Target="../media/image38.png"/><Relationship Id="rId4" Type="http://schemas.openxmlformats.org/officeDocument/2006/relationships/image" Target="../media/image32.png"/><Relationship Id="rId5" Type="http://schemas.openxmlformats.org/officeDocument/2006/relationships/image" Target="../media/image32.png"/><Relationship Id="rId6" Type="http://schemas.openxmlformats.org/officeDocument/2006/relationships/image" Target="../media/image39.png"/><Relationship Id="rId7" Type="http://schemas.openxmlformats.org/officeDocument/2006/relationships/image" Target="../media/image32.png"/><Relationship Id="rId8" Type="http://schemas.openxmlformats.org/officeDocument/2006/relationships/image" Target="../media/image16.png"/><Relationship Id="rId9" Type="http://schemas.openxmlformats.org/officeDocument/2006/relationships/image" Target="../media/image16.png"/><Relationship Id="rId10" Type="http://schemas.openxmlformats.org/officeDocument/2006/relationships/image" Target="../media/image16.png"/><Relationship Id="rId11" Type="http://schemas.openxmlformats.org/officeDocument/2006/relationships/image" Target="../media/image16.png"/><Relationship Id="rId12" Type="http://schemas.openxmlformats.org/officeDocument/2006/relationships/image" Target="../media/image16.png"/><Relationship Id="rId13" Type="http://schemas.openxmlformats.org/officeDocument/2006/relationships/image" Target="../media/image40.png"/><Relationship Id="rId14" Type="http://schemas.openxmlformats.org/officeDocument/2006/relationships/image" Target="../media/image13.wmf"/><Relationship Id="rId15" Type="http://schemas.openxmlformats.org/officeDocument/2006/relationships/slideLayout" Target="../slideLayouts/slideLayout20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41.wmf"/><Relationship Id="rId2" Type="http://schemas.openxmlformats.org/officeDocument/2006/relationships/image" Target="../media/image42.png"/><Relationship Id="rId3" Type="http://schemas.openxmlformats.org/officeDocument/2006/relationships/slideLayout" Target="../slideLayouts/slideLayout20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43.png"/><Relationship Id="rId3" Type="http://schemas.openxmlformats.org/officeDocument/2006/relationships/slideLayout" Target="../slideLayouts/slideLayout20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image" Target="../media/image16.png"/><Relationship Id="rId4" Type="http://schemas.openxmlformats.org/officeDocument/2006/relationships/image" Target="../media/image16.png"/><Relationship Id="rId5" Type="http://schemas.openxmlformats.org/officeDocument/2006/relationships/image" Target="../media/image16.png"/><Relationship Id="rId6" Type="http://schemas.openxmlformats.org/officeDocument/2006/relationships/image" Target="../media/image16.png"/><Relationship Id="rId7" Type="http://schemas.openxmlformats.org/officeDocument/2006/relationships/image" Target="../media/image33.png"/><Relationship Id="rId8" Type="http://schemas.openxmlformats.org/officeDocument/2006/relationships/image" Target="../media/image16.png"/><Relationship Id="rId9" Type="http://schemas.openxmlformats.org/officeDocument/2006/relationships/image" Target="../media/image35.png"/><Relationship Id="rId10" Type="http://schemas.openxmlformats.org/officeDocument/2006/relationships/image" Target="../media/image13.wmf"/><Relationship Id="rId11" Type="http://schemas.openxmlformats.org/officeDocument/2006/relationships/slideLayout" Target="../slideLayouts/slideLayout20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2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16.png"/><Relationship Id="rId6" Type="http://schemas.openxmlformats.org/officeDocument/2006/relationships/image" Target="../media/image16.png"/><Relationship Id="rId7" Type="http://schemas.openxmlformats.org/officeDocument/2006/relationships/image" Target="../media/image16.png"/><Relationship Id="rId8" Type="http://schemas.openxmlformats.org/officeDocument/2006/relationships/image" Target="../media/image16.png"/><Relationship Id="rId9" Type="http://schemas.openxmlformats.org/officeDocument/2006/relationships/image" Target="../media/image16.png"/><Relationship Id="rId10" Type="http://schemas.openxmlformats.org/officeDocument/2006/relationships/image" Target="../media/image35.png"/><Relationship Id="rId11" Type="http://schemas.openxmlformats.org/officeDocument/2006/relationships/image" Target="../media/image13.wmf"/><Relationship Id="rId12" Type="http://schemas.openxmlformats.org/officeDocument/2006/relationships/slideLayout" Target="../slideLayouts/slideLayout20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2.png"/><Relationship Id="rId3" Type="http://schemas.openxmlformats.org/officeDocument/2006/relationships/image" Target="../media/image38.png"/><Relationship Id="rId4" Type="http://schemas.openxmlformats.org/officeDocument/2006/relationships/image" Target="../media/image32.png"/><Relationship Id="rId5" Type="http://schemas.openxmlformats.org/officeDocument/2006/relationships/image" Target="../media/image32.png"/><Relationship Id="rId6" Type="http://schemas.openxmlformats.org/officeDocument/2006/relationships/image" Target="../media/image39.png"/><Relationship Id="rId7" Type="http://schemas.openxmlformats.org/officeDocument/2006/relationships/image" Target="../media/image32.png"/><Relationship Id="rId8" Type="http://schemas.openxmlformats.org/officeDocument/2006/relationships/image" Target="../media/image16.png"/><Relationship Id="rId9" Type="http://schemas.openxmlformats.org/officeDocument/2006/relationships/image" Target="../media/image16.png"/><Relationship Id="rId10" Type="http://schemas.openxmlformats.org/officeDocument/2006/relationships/image" Target="../media/image16.png"/><Relationship Id="rId11" Type="http://schemas.openxmlformats.org/officeDocument/2006/relationships/image" Target="../media/image16.png"/><Relationship Id="rId12" Type="http://schemas.openxmlformats.org/officeDocument/2006/relationships/image" Target="../media/image16.png"/><Relationship Id="rId13" Type="http://schemas.openxmlformats.org/officeDocument/2006/relationships/image" Target="../media/image13.wmf"/><Relationship Id="rId14" Type="http://schemas.openxmlformats.org/officeDocument/2006/relationships/slideLayout" Target="../slideLayouts/slideLayout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44.wmf"/><Relationship Id="rId2" Type="http://schemas.openxmlformats.org/officeDocument/2006/relationships/image" Target="../media/image45.png"/><Relationship Id="rId3" Type="http://schemas.openxmlformats.org/officeDocument/2006/relationships/slideLayout" Target="../slideLayouts/slideLayout20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slideLayout" Target="../slideLayouts/slideLayout20.xml"/><Relationship Id="rId4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slideLayout" Target="../slideLayouts/slideLayout20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image" Target="../media/image50.svg"/><Relationship Id="rId3" Type="http://schemas.openxmlformats.org/officeDocument/2006/relationships/image" Target="../media/image51.png"/><Relationship Id="rId4" Type="http://schemas.openxmlformats.org/officeDocument/2006/relationships/image" Target="../media/image52.svg"/><Relationship Id="rId5" Type="http://schemas.openxmlformats.org/officeDocument/2006/relationships/image" Target="../media/image53.png"/><Relationship Id="rId6" Type="http://schemas.openxmlformats.org/officeDocument/2006/relationships/image" Target="../media/image54.svg"/><Relationship Id="rId7" Type="http://schemas.openxmlformats.org/officeDocument/2006/relationships/image" Target="../media/image55.png"/><Relationship Id="rId8" Type="http://schemas.openxmlformats.org/officeDocument/2006/relationships/image" Target="../media/image56.svg"/><Relationship Id="rId9" Type="http://schemas.openxmlformats.org/officeDocument/2006/relationships/slideLayout" Target="../slideLayouts/slideLayout20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57.wmf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60.svg"/><Relationship Id="rId5" Type="http://schemas.openxmlformats.org/officeDocument/2006/relationships/image" Target="../media/image61.png"/><Relationship Id="rId6" Type="http://schemas.openxmlformats.org/officeDocument/2006/relationships/image" Target="../media/image62.svg"/><Relationship Id="rId7" Type="http://schemas.openxmlformats.org/officeDocument/2006/relationships/slideLayout" Target="../slideLayouts/slideLayout20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57.wmf"/><Relationship Id="rId2" Type="http://schemas.openxmlformats.org/officeDocument/2006/relationships/image" Target="../media/image61.png"/><Relationship Id="rId3" Type="http://schemas.openxmlformats.org/officeDocument/2006/relationships/image" Target="../media/image62.svg"/><Relationship Id="rId4" Type="http://schemas.openxmlformats.org/officeDocument/2006/relationships/slideLayout" Target="../slideLayouts/slideLayout20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63.png"/><Relationship Id="rId2" Type="http://schemas.openxmlformats.org/officeDocument/2006/relationships/image" Target="../media/image64.png"/><Relationship Id="rId3" Type="http://schemas.openxmlformats.org/officeDocument/2006/relationships/slideLayout" Target="../slideLayouts/slideLayout20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63.png"/><Relationship Id="rId2" Type="http://schemas.openxmlformats.org/officeDocument/2006/relationships/image" Target="../media/image64.png"/><Relationship Id="rId3" Type="http://schemas.openxmlformats.org/officeDocument/2006/relationships/image" Target="../media/image65.png"/><Relationship Id="rId4" Type="http://schemas.openxmlformats.org/officeDocument/2006/relationships/image" Target="../media/image66.svg"/><Relationship Id="rId5" Type="http://schemas.openxmlformats.org/officeDocument/2006/relationships/slideLayout" Target="../slideLayouts/slideLayout2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63.png"/><Relationship Id="rId2" Type="http://schemas.openxmlformats.org/officeDocument/2006/relationships/image" Target="../media/image64.png"/><Relationship Id="rId3" Type="http://schemas.openxmlformats.org/officeDocument/2006/relationships/image" Target="../media/image67.png"/><Relationship Id="rId4" Type="http://schemas.openxmlformats.org/officeDocument/2006/relationships/image" Target="../media/image68.svg"/><Relationship Id="rId5" Type="http://schemas.openxmlformats.org/officeDocument/2006/relationships/slideLayout" Target="../slideLayouts/slideLayout18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69.wmf"/><Relationship Id="rId2" Type="http://schemas.openxmlformats.org/officeDocument/2006/relationships/image" Target="../media/image30.png"/><Relationship Id="rId3" Type="http://schemas.openxmlformats.org/officeDocument/2006/relationships/image" Target="../media/image70.png"/><Relationship Id="rId4" Type="http://schemas.openxmlformats.org/officeDocument/2006/relationships/image" Target="../media/image71.svg"/><Relationship Id="rId5" Type="http://schemas.openxmlformats.org/officeDocument/2006/relationships/slideLayout" Target="../slideLayouts/slideLayout20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70.png"/><Relationship Id="rId2" Type="http://schemas.openxmlformats.org/officeDocument/2006/relationships/image" Target="../media/image71.svg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slideLayout" Target="../slideLayouts/slideLayout18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74.wmf"/><Relationship Id="rId2" Type="http://schemas.openxmlformats.org/officeDocument/2006/relationships/image" Target="../media/image74.wmf"/><Relationship Id="rId3" Type="http://schemas.openxmlformats.org/officeDocument/2006/relationships/slideLayout" Target="../slideLayouts/slideLayout20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74.wmf"/><Relationship Id="rId2" Type="http://schemas.openxmlformats.org/officeDocument/2006/relationships/image" Target="../media/image74.wmf"/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77.svg"/><Relationship Id="rId6" Type="http://schemas.openxmlformats.org/officeDocument/2006/relationships/slideLayout" Target="../slideLayouts/slideLayout20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74.wmf"/><Relationship Id="rId2" Type="http://schemas.openxmlformats.org/officeDocument/2006/relationships/image" Target="../media/image74.wmf"/><Relationship Id="rId3" Type="http://schemas.openxmlformats.org/officeDocument/2006/relationships/image" Target="../media/image78.png"/><Relationship Id="rId4" Type="http://schemas.openxmlformats.org/officeDocument/2006/relationships/image" Target="../media/image79.svg"/><Relationship Id="rId5" Type="http://schemas.openxmlformats.org/officeDocument/2006/relationships/image" Target="../media/image80.png"/><Relationship Id="rId6" Type="http://schemas.openxmlformats.org/officeDocument/2006/relationships/image" Target="../media/image81.png"/><Relationship Id="rId7" Type="http://schemas.openxmlformats.org/officeDocument/2006/relationships/image" Target="../media/image82.svg"/><Relationship Id="rId8" Type="http://schemas.openxmlformats.org/officeDocument/2006/relationships/slideLayout" Target="../slideLayouts/slideLayout1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83.png"/><Relationship Id="rId2" Type="http://schemas.openxmlformats.org/officeDocument/2006/relationships/image" Target="../media/image84.png"/><Relationship Id="rId3" Type="http://schemas.openxmlformats.org/officeDocument/2006/relationships/image" Target="../media/image85.svg"/><Relationship Id="rId4" Type="http://schemas.openxmlformats.org/officeDocument/2006/relationships/image" Target="../media/image86.png"/><Relationship Id="rId5" Type="http://schemas.openxmlformats.org/officeDocument/2006/relationships/image" Target="../media/image87.svg"/><Relationship Id="rId6" Type="http://schemas.openxmlformats.org/officeDocument/2006/relationships/slideLayout" Target="../slideLayouts/slideLayout20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88.png"/><Relationship Id="rId2" Type="http://schemas.openxmlformats.org/officeDocument/2006/relationships/image" Target="../media/image89.svg"/><Relationship Id="rId3" Type="http://schemas.openxmlformats.org/officeDocument/2006/relationships/image" Target="../media/image83.png"/><Relationship Id="rId4" Type="http://schemas.openxmlformats.org/officeDocument/2006/relationships/image" Target="../media/image90.png"/><Relationship Id="rId5" Type="http://schemas.openxmlformats.org/officeDocument/2006/relationships/image" Target="../media/image91.svg"/><Relationship Id="rId6" Type="http://schemas.openxmlformats.org/officeDocument/2006/relationships/image" Target="../media/image92.png"/><Relationship Id="rId7" Type="http://schemas.openxmlformats.org/officeDocument/2006/relationships/image" Target="../media/image93.svg"/><Relationship Id="rId8" Type="http://schemas.openxmlformats.org/officeDocument/2006/relationships/slideLayout" Target="../slideLayouts/slideLayout20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94.wmf"/><Relationship Id="rId2" Type="http://schemas.openxmlformats.org/officeDocument/2006/relationships/image" Target="../media/image95.wmf"/><Relationship Id="rId3" Type="http://schemas.openxmlformats.org/officeDocument/2006/relationships/image" Target="../media/image96.wmf"/><Relationship Id="rId4" Type="http://schemas.openxmlformats.org/officeDocument/2006/relationships/image" Target="../media/image97.png"/><Relationship Id="rId5" Type="http://schemas.openxmlformats.org/officeDocument/2006/relationships/image" Target="../media/image98.png"/><Relationship Id="rId6" Type="http://schemas.openxmlformats.org/officeDocument/2006/relationships/image" Target="../media/image99.png"/><Relationship Id="rId7" Type="http://schemas.openxmlformats.org/officeDocument/2006/relationships/slideLayout" Target="../slideLayouts/slideLayout20.xml"/><Relationship Id="rId8" Type="http://schemas.openxmlformats.org/officeDocument/2006/relationships/notesSlide" Target="../notesSlides/notesSlide39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96.wmf"/><Relationship Id="rId2" Type="http://schemas.openxmlformats.org/officeDocument/2006/relationships/image" Target="../media/image97.png"/><Relationship Id="rId3" Type="http://schemas.openxmlformats.org/officeDocument/2006/relationships/image" Target="../media/image100.png"/><Relationship Id="rId4" Type="http://schemas.openxmlformats.org/officeDocument/2006/relationships/slideLayout" Target="../slideLayouts/slideLayout18.xml"/><Relationship Id="rId5" Type="http://schemas.openxmlformats.org/officeDocument/2006/relationships/notesSlide" Target="../notesSlides/notesSlide40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101.png"/><Relationship Id="rId2" Type="http://schemas.openxmlformats.org/officeDocument/2006/relationships/image" Target="../media/image102.png"/><Relationship Id="rId3" Type="http://schemas.openxmlformats.org/officeDocument/2006/relationships/slideLayout" Target="../slideLayouts/slideLayout20.xml"/><Relationship Id="rId4" Type="http://schemas.openxmlformats.org/officeDocument/2006/relationships/notesSlide" Target="../notesSlides/notesSlide4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103.wmf"/><Relationship Id="rId2" Type="http://schemas.openxmlformats.org/officeDocument/2006/relationships/image" Target="../media/image104.wmf"/><Relationship Id="rId3" Type="http://schemas.openxmlformats.org/officeDocument/2006/relationships/slideLayout" Target="../slideLayouts/slideLayout19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105.png"/><Relationship Id="rId2" Type="http://schemas.openxmlformats.org/officeDocument/2006/relationships/image" Target="../media/image106.svg"/><Relationship Id="rId3" Type="http://schemas.openxmlformats.org/officeDocument/2006/relationships/image" Target="../media/image107.png"/><Relationship Id="rId4" Type="http://schemas.openxmlformats.org/officeDocument/2006/relationships/image" Target="../media/image108.png"/><Relationship Id="rId5" Type="http://schemas.openxmlformats.org/officeDocument/2006/relationships/image" Target="../media/image109.svg"/><Relationship Id="rId6" Type="http://schemas.openxmlformats.org/officeDocument/2006/relationships/image" Target="../media/image110.png"/><Relationship Id="rId7" Type="http://schemas.openxmlformats.org/officeDocument/2006/relationships/image" Target="../media/image111.png"/><Relationship Id="rId8" Type="http://schemas.openxmlformats.org/officeDocument/2006/relationships/image" Target="../media/image112.svg"/><Relationship Id="rId9" Type="http://schemas.openxmlformats.org/officeDocument/2006/relationships/image" Target="../media/image113.png"/><Relationship Id="rId10" Type="http://schemas.openxmlformats.org/officeDocument/2006/relationships/image" Target="../media/image114.svg"/><Relationship Id="rId11" Type="http://schemas.openxmlformats.org/officeDocument/2006/relationships/image" Target="../media/image115.png"/><Relationship Id="rId12" Type="http://schemas.openxmlformats.org/officeDocument/2006/relationships/image" Target="../media/image116.svg"/><Relationship Id="rId13" Type="http://schemas.openxmlformats.org/officeDocument/2006/relationships/slideLayout" Target="../slideLayouts/slideLayout19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117.png"/><Relationship Id="rId2" Type="http://schemas.openxmlformats.org/officeDocument/2006/relationships/image" Target="../media/image118.png"/><Relationship Id="rId3" Type="http://schemas.openxmlformats.org/officeDocument/2006/relationships/image" Target="../media/image119.png"/><Relationship Id="rId4" Type="http://schemas.openxmlformats.org/officeDocument/2006/relationships/image" Target="../media/image120.png"/><Relationship Id="rId5" Type="http://schemas.openxmlformats.org/officeDocument/2006/relationships/image" Target="../media/image121.png"/><Relationship Id="rId6" Type="http://schemas.openxmlformats.org/officeDocument/2006/relationships/image" Target="../media/image122.png"/><Relationship Id="rId7" Type="http://schemas.openxmlformats.org/officeDocument/2006/relationships/image" Target="../media/image123.png"/><Relationship Id="rId8" Type="http://schemas.openxmlformats.org/officeDocument/2006/relationships/image" Target="../media/image124.png"/><Relationship Id="rId9" Type="http://schemas.openxmlformats.org/officeDocument/2006/relationships/image" Target="../media/image125.png"/><Relationship Id="rId10" Type="http://schemas.openxmlformats.org/officeDocument/2006/relationships/image" Target="../media/image115.png"/><Relationship Id="rId11" Type="http://schemas.openxmlformats.org/officeDocument/2006/relationships/image" Target="../media/image116.svg"/><Relationship Id="rId12" Type="http://schemas.openxmlformats.org/officeDocument/2006/relationships/image" Target="../media/image107.png"/><Relationship Id="rId13" Type="http://schemas.openxmlformats.org/officeDocument/2006/relationships/image" Target="../media/image126.png"/><Relationship Id="rId14" Type="http://schemas.openxmlformats.org/officeDocument/2006/relationships/image" Target="../media/image127.svg"/><Relationship Id="rId15" Type="http://schemas.openxmlformats.org/officeDocument/2006/relationships/slideLayout" Target="../slideLayouts/slideLayout19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117.png"/><Relationship Id="rId2" Type="http://schemas.openxmlformats.org/officeDocument/2006/relationships/image" Target="../media/image118.png"/><Relationship Id="rId3" Type="http://schemas.openxmlformats.org/officeDocument/2006/relationships/image" Target="../media/image119.png"/><Relationship Id="rId4" Type="http://schemas.openxmlformats.org/officeDocument/2006/relationships/image" Target="../media/image120.png"/><Relationship Id="rId5" Type="http://schemas.openxmlformats.org/officeDocument/2006/relationships/image" Target="../media/image121.png"/><Relationship Id="rId6" Type="http://schemas.openxmlformats.org/officeDocument/2006/relationships/image" Target="../media/image122.png"/><Relationship Id="rId7" Type="http://schemas.openxmlformats.org/officeDocument/2006/relationships/image" Target="../media/image123.png"/><Relationship Id="rId8" Type="http://schemas.openxmlformats.org/officeDocument/2006/relationships/image" Target="../media/image124.png"/><Relationship Id="rId9" Type="http://schemas.openxmlformats.org/officeDocument/2006/relationships/image" Target="../media/image125.png"/><Relationship Id="rId10" Type="http://schemas.openxmlformats.org/officeDocument/2006/relationships/image" Target="../media/image115.png"/><Relationship Id="rId11" Type="http://schemas.openxmlformats.org/officeDocument/2006/relationships/image" Target="../media/image116.svg"/><Relationship Id="rId12" Type="http://schemas.openxmlformats.org/officeDocument/2006/relationships/image" Target="../media/image107.png"/><Relationship Id="rId13" Type="http://schemas.openxmlformats.org/officeDocument/2006/relationships/image" Target="../media/image126.png"/><Relationship Id="rId14" Type="http://schemas.openxmlformats.org/officeDocument/2006/relationships/image" Target="../media/image127.svg"/><Relationship Id="rId15" Type="http://schemas.openxmlformats.org/officeDocument/2006/relationships/slideLayout" Target="../slideLayouts/slideLayout19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119.png"/><Relationship Id="rId2" Type="http://schemas.openxmlformats.org/officeDocument/2006/relationships/image" Target="../media/image115.png"/><Relationship Id="rId3" Type="http://schemas.openxmlformats.org/officeDocument/2006/relationships/image" Target="../media/image116.svg"/><Relationship Id="rId4" Type="http://schemas.openxmlformats.org/officeDocument/2006/relationships/image" Target="../media/image126.png"/><Relationship Id="rId5" Type="http://schemas.openxmlformats.org/officeDocument/2006/relationships/image" Target="../media/image127.svg"/><Relationship Id="rId6" Type="http://schemas.openxmlformats.org/officeDocument/2006/relationships/image" Target="../media/image128.png"/><Relationship Id="rId7" Type="http://schemas.openxmlformats.org/officeDocument/2006/relationships/image" Target="../media/image129.png"/><Relationship Id="rId8" Type="http://schemas.openxmlformats.org/officeDocument/2006/relationships/image" Target="../media/image130.png"/><Relationship Id="rId9" Type="http://schemas.openxmlformats.org/officeDocument/2006/relationships/image" Target="../media/image131.png"/><Relationship Id="rId10" Type="http://schemas.openxmlformats.org/officeDocument/2006/relationships/image" Target="../media/image132.png"/><Relationship Id="rId11" Type="http://schemas.openxmlformats.org/officeDocument/2006/relationships/image" Target="../media/image133.png"/><Relationship Id="rId12" Type="http://schemas.openxmlformats.org/officeDocument/2006/relationships/image" Target="../media/image134.svg"/><Relationship Id="rId13" Type="http://schemas.openxmlformats.org/officeDocument/2006/relationships/slideLayout" Target="../slideLayouts/slideLayout19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115.png"/><Relationship Id="rId2" Type="http://schemas.openxmlformats.org/officeDocument/2006/relationships/image" Target="../media/image116.svg"/><Relationship Id="rId3" Type="http://schemas.openxmlformats.org/officeDocument/2006/relationships/image" Target="../media/image128.png"/><Relationship Id="rId4" Type="http://schemas.openxmlformats.org/officeDocument/2006/relationships/image" Target="../media/image129.png"/><Relationship Id="rId5" Type="http://schemas.openxmlformats.org/officeDocument/2006/relationships/image" Target="../media/image130.png"/><Relationship Id="rId6" Type="http://schemas.openxmlformats.org/officeDocument/2006/relationships/image" Target="../media/image131.png"/><Relationship Id="rId7" Type="http://schemas.openxmlformats.org/officeDocument/2006/relationships/image" Target="../media/image135.png"/><Relationship Id="rId8" Type="http://schemas.openxmlformats.org/officeDocument/2006/relationships/image" Target="../media/image136.svg"/><Relationship Id="rId9" Type="http://schemas.openxmlformats.org/officeDocument/2006/relationships/image" Target="../media/image137.png"/><Relationship Id="rId10" Type="http://schemas.openxmlformats.org/officeDocument/2006/relationships/image" Target="../media/image138.png"/><Relationship Id="rId11" Type="http://schemas.openxmlformats.org/officeDocument/2006/relationships/image" Target="../media/image139.svg"/><Relationship Id="rId12" Type="http://schemas.openxmlformats.org/officeDocument/2006/relationships/image" Target="../media/image140.png"/><Relationship Id="rId13" Type="http://schemas.openxmlformats.org/officeDocument/2006/relationships/image" Target="../media/image141.svg"/><Relationship Id="rId14" Type="http://schemas.openxmlformats.org/officeDocument/2006/relationships/image" Target="../media/image142.png"/><Relationship Id="rId15" Type="http://schemas.openxmlformats.org/officeDocument/2006/relationships/slideLayout" Target="../slideLayouts/slideLayout19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143.png"/><Relationship Id="rId2" Type="http://schemas.openxmlformats.org/officeDocument/2006/relationships/image" Target="../media/image128.png"/><Relationship Id="rId3" Type="http://schemas.openxmlformats.org/officeDocument/2006/relationships/image" Target="../media/image129.png"/><Relationship Id="rId4" Type="http://schemas.openxmlformats.org/officeDocument/2006/relationships/image" Target="../media/image130.png"/><Relationship Id="rId5" Type="http://schemas.openxmlformats.org/officeDocument/2006/relationships/image" Target="../media/image129.png"/><Relationship Id="rId6" Type="http://schemas.openxmlformats.org/officeDocument/2006/relationships/image" Target="../media/image131.png"/><Relationship Id="rId7" Type="http://schemas.openxmlformats.org/officeDocument/2006/relationships/image" Target="../media/image131.png"/><Relationship Id="rId8" Type="http://schemas.openxmlformats.org/officeDocument/2006/relationships/image" Target="../media/image144.png"/><Relationship Id="rId9" Type="http://schemas.openxmlformats.org/officeDocument/2006/relationships/image" Target="../media/image145.svg"/><Relationship Id="rId10" Type="http://schemas.openxmlformats.org/officeDocument/2006/relationships/image" Target="../media/image144.png"/><Relationship Id="rId11" Type="http://schemas.openxmlformats.org/officeDocument/2006/relationships/image" Target="../media/image145.svg"/><Relationship Id="rId12" Type="http://schemas.openxmlformats.org/officeDocument/2006/relationships/image" Target="../media/image144.png"/><Relationship Id="rId13" Type="http://schemas.openxmlformats.org/officeDocument/2006/relationships/image" Target="../media/image145.svg"/><Relationship Id="rId14" Type="http://schemas.openxmlformats.org/officeDocument/2006/relationships/image" Target="../media/image146.png"/><Relationship Id="rId15" Type="http://schemas.openxmlformats.org/officeDocument/2006/relationships/image" Target="../media/image147.svg"/><Relationship Id="rId16" Type="http://schemas.openxmlformats.org/officeDocument/2006/relationships/slideLayout" Target="../slideLayouts/slideLayout19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144.png"/><Relationship Id="rId2" Type="http://schemas.openxmlformats.org/officeDocument/2006/relationships/image" Target="../media/image145.svg"/><Relationship Id="rId3" Type="http://schemas.openxmlformats.org/officeDocument/2006/relationships/image" Target="../media/image144.png"/><Relationship Id="rId4" Type="http://schemas.openxmlformats.org/officeDocument/2006/relationships/image" Target="../media/image145.svg"/><Relationship Id="rId5" Type="http://schemas.openxmlformats.org/officeDocument/2006/relationships/image" Target="../media/image144.png"/><Relationship Id="rId6" Type="http://schemas.openxmlformats.org/officeDocument/2006/relationships/image" Target="../media/image145.svg"/><Relationship Id="rId7" Type="http://schemas.openxmlformats.org/officeDocument/2006/relationships/image" Target="../media/image107.png"/><Relationship Id="rId8" Type="http://schemas.openxmlformats.org/officeDocument/2006/relationships/image" Target="../media/image148.png"/><Relationship Id="rId9" Type="http://schemas.openxmlformats.org/officeDocument/2006/relationships/image" Target="../media/image149.svg"/><Relationship Id="rId10" Type="http://schemas.openxmlformats.org/officeDocument/2006/relationships/image" Target="../media/image150.png"/><Relationship Id="rId11" Type="http://schemas.openxmlformats.org/officeDocument/2006/relationships/slideLayout" Target="../slideLayouts/slideLayout19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151.png"/><Relationship Id="rId2" Type="http://schemas.openxmlformats.org/officeDocument/2006/relationships/image" Target="../media/image152.svg"/><Relationship Id="rId3" Type="http://schemas.openxmlformats.org/officeDocument/2006/relationships/image" Target="../media/image153.png"/><Relationship Id="rId4" Type="http://schemas.openxmlformats.org/officeDocument/2006/relationships/slideLayout" Target="../slideLayouts/slideLayout19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154.png"/><Relationship Id="rId2" Type="http://schemas.openxmlformats.org/officeDocument/2006/relationships/image" Target="../media/image155.png"/><Relationship Id="rId3" Type="http://schemas.openxmlformats.org/officeDocument/2006/relationships/image" Target="../media/image156.png"/><Relationship Id="rId4" Type="http://schemas.openxmlformats.org/officeDocument/2006/relationships/image" Target="../media/image157.png"/><Relationship Id="rId5" Type="http://schemas.openxmlformats.org/officeDocument/2006/relationships/image" Target="../media/image158.svg"/><Relationship Id="rId6" Type="http://schemas.openxmlformats.org/officeDocument/2006/relationships/slideLayout" Target="../slideLayouts/slideLayout19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159.png"/><Relationship Id="rId2" Type="http://schemas.openxmlformats.org/officeDocument/2006/relationships/image" Target="../media/image107.png"/><Relationship Id="rId3" Type="http://schemas.openxmlformats.org/officeDocument/2006/relationships/image" Target="../media/image160.png"/><Relationship Id="rId4" Type="http://schemas.openxmlformats.org/officeDocument/2006/relationships/image" Target="../media/image161.svg"/><Relationship Id="rId5" Type="http://schemas.openxmlformats.org/officeDocument/2006/relationships/image" Target="../media/image162.png"/><Relationship Id="rId6" Type="http://schemas.openxmlformats.org/officeDocument/2006/relationships/image" Target="../media/image163.svg"/><Relationship Id="rId7" Type="http://schemas.openxmlformats.org/officeDocument/2006/relationships/image" Target="../media/image164.png"/><Relationship Id="rId8" Type="http://schemas.openxmlformats.org/officeDocument/2006/relationships/slideLayout" Target="../slideLayouts/slideLayout19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image" Target="../media/image165.png"/><Relationship Id="rId2" Type="http://schemas.openxmlformats.org/officeDocument/2006/relationships/image" Target="../media/image166.png"/><Relationship Id="rId3" Type="http://schemas.openxmlformats.org/officeDocument/2006/relationships/image" Target="../media/image167.png"/><Relationship Id="rId4" Type="http://schemas.openxmlformats.org/officeDocument/2006/relationships/image" Target="../media/image143.png"/><Relationship Id="rId5" Type="http://schemas.openxmlformats.org/officeDocument/2006/relationships/image" Target="../media/image129.png"/><Relationship Id="rId6" Type="http://schemas.openxmlformats.org/officeDocument/2006/relationships/image" Target="../media/image131.png"/><Relationship Id="rId7" Type="http://schemas.openxmlformats.org/officeDocument/2006/relationships/image" Target="../media/image146.png"/><Relationship Id="rId8" Type="http://schemas.openxmlformats.org/officeDocument/2006/relationships/image" Target="../media/image147.svg"/><Relationship Id="rId9" Type="http://schemas.openxmlformats.org/officeDocument/2006/relationships/slideLayout" Target="../slideLayouts/slideLayout19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165.png"/><Relationship Id="rId2" Type="http://schemas.openxmlformats.org/officeDocument/2006/relationships/image" Target="../media/image166.png"/><Relationship Id="rId3" Type="http://schemas.openxmlformats.org/officeDocument/2006/relationships/image" Target="../media/image167.png"/><Relationship Id="rId4" Type="http://schemas.openxmlformats.org/officeDocument/2006/relationships/image" Target="../media/image143.png"/><Relationship Id="rId5" Type="http://schemas.openxmlformats.org/officeDocument/2006/relationships/image" Target="../media/image129.png"/><Relationship Id="rId6" Type="http://schemas.openxmlformats.org/officeDocument/2006/relationships/image" Target="../media/image131.png"/><Relationship Id="rId7" Type="http://schemas.openxmlformats.org/officeDocument/2006/relationships/image" Target="../media/image146.png"/><Relationship Id="rId8" Type="http://schemas.openxmlformats.org/officeDocument/2006/relationships/image" Target="../media/image147.svg"/><Relationship Id="rId9" Type="http://schemas.openxmlformats.org/officeDocument/2006/relationships/slideLayout" Target="../slideLayouts/slideLayout19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image" Target="../media/image165.png"/><Relationship Id="rId2" Type="http://schemas.openxmlformats.org/officeDocument/2006/relationships/image" Target="../media/image166.png"/><Relationship Id="rId3" Type="http://schemas.openxmlformats.org/officeDocument/2006/relationships/image" Target="../media/image167.png"/><Relationship Id="rId4" Type="http://schemas.openxmlformats.org/officeDocument/2006/relationships/image" Target="../media/image143.png"/><Relationship Id="rId5" Type="http://schemas.openxmlformats.org/officeDocument/2006/relationships/image" Target="../media/image129.png"/><Relationship Id="rId6" Type="http://schemas.openxmlformats.org/officeDocument/2006/relationships/image" Target="../media/image131.png"/><Relationship Id="rId7" Type="http://schemas.openxmlformats.org/officeDocument/2006/relationships/image" Target="../media/image146.png"/><Relationship Id="rId8" Type="http://schemas.openxmlformats.org/officeDocument/2006/relationships/image" Target="../media/image147.svg"/><Relationship Id="rId9" Type="http://schemas.openxmlformats.org/officeDocument/2006/relationships/slideLayout" Target="../slideLayouts/slideLayout19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image" Target="../media/image168.png"/><Relationship Id="rId2" Type="http://schemas.openxmlformats.org/officeDocument/2006/relationships/image" Target="../media/image74.wmf"/><Relationship Id="rId3" Type="http://schemas.openxmlformats.org/officeDocument/2006/relationships/image" Target="../media/image169.png"/><Relationship Id="rId4" Type="http://schemas.openxmlformats.org/officeDocument/2006/relationships/slideLayout" Target="../slideLayouts/slideLayout19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image" Target="../media/image74.wmf"/><Relationship Id="rId2" Type="http://schemas.openxmlformats.org/officeDocument/2006/relationships/image" Target="../media/image169.png"/><Relationship Id="rId3" Type="http://schemas.openxmlformats.org/officeDocument/2006/relationships/image" Target="../media/image170.png"/><Relationship Id="rId4" Type="http://schemas.openxmlformats.org/officeDocument/2006/relationships/image" Target="../media/image171.png"/><Relationship Id="rId5" Type="http://schemas.openxmlformats.org/officeDocument/2006/relationships/hyperlink" Target="https://arxiv.org/abs/2501.17380" TargetMode="External"/><Relationship Id="rId6" Type="http://schemas.openxmlformats.org/officeDocument/2006/relationships/slideLayout" Target="../slideLayouts/slideLayout19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image" Target="../media/image172.png"/><Relationship Id="rId2" Type="http://schemas.openxmlformats.org/officeDocument/2006/relationships/image" Target="../media/image173.png"/><Relationship Id="rId3" Type="http://schemas.openxmlformats.org/officeDocument/2006/relationships/image" Target="../media/image174.svg"/><Relationship Id="rId4" Type="http://schemas.openxmlformats.org/officeDocument/2006/relationships/image" Target="../media/image175.png"/><Relationship Id="rId5" Type="http://schemas.openxmlformats.org/officeDocument/2006/relationships/slideLayout" Target="../slideLayouts/slideLayout29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image" Target="../media/image115.png"/><Relationship Id="rId2" Type="http://schemas.openxmlformats.org/officeDocument/2006/relationships/image" Target="../media/image116.svg"/><Relationship Id="rId3" Type="http://schemas.openxmlformats.org/officeDocument/2006/relationships/image" Target="../media/image128.png"/><Relationship Id="rId4" Type="http://schemas.openxmlformats.org/officeDocument/2006/relationships/image" Target="../media/image129.png"/><Relationship Id="rId5" Type="http://schemas.openxmlformats.org/officeDocument/2006/relationships/image" Target="../media/image130.png"/><Relationship Id="rId6" Type="http://schemas.openxmlformats.org/officeDocument/2006/relationships/image" Target="../media/image131.png"/><Relationship Id="rId7" Type="http://schemas.openxmlformats.org/officeDocument/2006/relationships/image" Target="../media/image176.png"/><Relationship Id="rId8" Type="http://schemas.openxmlformats.org/officeDocument/2006/relationships/image" Target="../media/image177.svg"/><Relationship Id="rId9" Type="http://schemas.openxmlformats.org/officeDocument/2006/relationships/image" Target="../media/image178.png"/><Relationship Id="rId10" Type="http://schemas.openxmlformats.org/officeDocument/2006/relationships/image" Target="../media/image119.png"/><Relationship Id="rId11" Type="http://schemas.openxmlformats.org/officeDocument/2006/relationships/image" Target="../media/image126.png"/><Relationship Id="rId12" Type="http://schemas.openxmlformats.org/officeDocument/2006/relationships/image" Target="../media/image127.svg"/><Relationship Id="rId13" Type="http://schemas.openxmlformats.org/officeDocument/2006/relationships/slideLayout" Target="../slideLayouts/slideLayout30.xml"/>
</Relationships>
</file>

<file path=ppt/slides/_rels/slide64.xml.rels><?xml version="1.0" encoding="UTF-8"?>
<Relationships xmlns="http://schemas.openxmlformats.org/package/2006/relationships"><Relationship Id="rId1" Type="http://schemas.openxmlformats.org/officeDocument/2006/relationships/image" Target="../media/image179.png"/><Relationship Id="rId2" Type="http://schemas.openxmlformats.org/officeDocument/2006/relationships/image" Target="../media/image129.png"/><Relationship Id="rId3" Type="http://schemas.openxmlformats.org/officeDocument/2006/relationships/image" Target="../media/image131.png"/><Relationship Id="rId4" Type="http://schemas.openxmlformats.org/officeDocument/2006/relationships/image" Target="../media/image74.wmf"/><Relationship Id="rId5" Type="http://schemas.openxmlformats.org/officeDocument/2006/relationships/image" Target="../media/image169.png"/><Relationship Id="rId6" Type="http://schemas.openxmlformats.org/officeDocument/2006/relationships/slideLayout" Target="../slideLayouts/slideLayout29.xml"/>
</Relationships>
</file>

<file path=ppt/slides/_rels/slide65.xml.rels><?xml version="1.0" encoding="UTF-8"?>
<Relationships xmlns="http://schemas.openxmlformats.org/package/2006/relationships"><Relationship Id="rId1" Type="http://schemas.openxmlformats.org/officeDocument/2006/relationships/image" Target="../media/image180.png"/><Relationship Id="rId2" Type="http://schemas.openxmlformats.org/officeDocument/2006/relationships/image" Target="../media/image181.png"/><Relationship Id="rId3" Type="http://schemas.openxmlformats.org/officeDocument/2006/relationships/image" Target="../media/image182.svg"/><Relationship Id="rId4" Type="http://schemas.openxmlformats.org/officeDocument/2006/relationships/image" Target="../media/image183.png"/><Relationship Id="rId5" Type="http://schemas.openxmlformats.org/officeDocument/2006/relationships/image" Target="../media/image184.svg"/><Relationship Id="rId6" Type="http://schemas.openxmlformats.org/officeDocument/2006/relationships/image" Target="../media/image185.png"/><Relationship Id="rId7" Type="http://schemas.openxmlformats.org/officeDocument/2006/relationships/image" Target="../media/image186.svg"/><Relationship Id="rId8" Type="http://schemas.openxmlformats.org/officeDocument/2006/relationships/image" Target="../media/image187.png"/><Relationship Id="rId9" Type="http://schemas.openxmlformats.org/officeDocument/2006/relationships/image" Target="../media/image188.svg"/><Relationship Id="rId10" Type="http://schemas.openxmlformats.org/officeDocument/2006/relationships/slideLayout" Target="../slideLayouts/slideLayout26.xml"/>
</Relationships>
</file>

<file path=ppt/slides/_rels/slide66.xml.rels><?xml version="1.0" encoding="UTF-8"?>
<Relationships xmlns="http://schemas.openxmlformats.org/package/2006/relationships"><Relationship Id="rId1" Type="http://schemas.openxmlformats.org/officeDocument/2006/relationships/image" Target="../media/image189.png"/><Relationship Id="rId2" Type="http://schemas.openxmlformats.org/officeDocument/2006/relationships/slideLayout" Target="../slideLayouts/slideLayout19.xml"/>
</Relationships>
</file>

<file path=ppt/slides/_rels/slide67.xml.rels><?xml version="1.0" encoding="UTF-8"?>
<Relationships xmlns="http://schemas.openxmlformats.org/package/2006/relationships"><Relationship Id="rId1" Type="http://schemas.openxmlformats.org/officeDocument/2006/relationships/image" Target="../media/image190.jpeg"/><Relationship Id="rId2" Type="http://schemas.openxmlformats.org/officeDocument/2006/relationships/image" Target="../media/image191.png"/><Relationship Id="rId3" Type="http://schemas.openxmlformats.org/officeDocument/2006/relationships/image" Target="../media/image190.jpeg"/><Relationship Id="rId4" Type="http://schemas.openxmlformats.org/officeDocument/2006/relationships/slideLayout" Target="../slideLayouts/slideLayout19.xml"/><Relationship Id="rId5" Type="http://schemas.openxmlformats.org/officeDocument/2006/relationships/notesSlide" Target="../notesSlides/notesSlide67.xml"/>
</Relationships>
</file>

<file path=ppt/slides/_rels/slide68.xml.rels><?xml version="1.0" encoding="UTF-8"?>
<Relationships xmlns="http://schemas.openxmlformats.org/package/2006/relationships"><Relationship Id="rId1" Type="http://schemas.openxmlformats.org/officeDocument/2006/relationships/image" Target="../media/image190.jpeg"/><Relationship Id="rId2" Type="http://schemas.openxmlformats.org/officeDocument/2006/relationships/image" Target="../media/image192.png"/><Relationship Id="rId3" Type="http://schemas.openxmlformats.org/officeDocument/2006/relationships/slideLayout" Target="../slideLayouts/slideLayout19.xml"/>
</Relationships>
</file>

<file path=ppt/slides/_rels/slide69.xml.rels><?xml version="1.0" encoding="UTF-8"?>
<Relationships xmlns="http://schemas.openxmlformats.org/package/2006/relationships"><Relationship Id="rId1" Type="http://schemas.openxmlformats.org/officeDocument/2006/relationships/image" Target="../media/image193.wmf"/><Relationship Id="rId2" Type="http://schemas.openxmlformats.org/officeDocument/2006/relationships/image" Target="../media/image194.wmf"/><Relationship Id="rId3" Type="http://schemas.openxmlformats.org/officeDocument/2006/relationships/image" Target="../media/image195.wmf"/><Relationship Id="rId4" Type="http://schemas.openxmlformats.org/officeDocument/2006/relationships/image" Target="../media/image196.wmf"/><Relationship Id="rId5" Type="http://schemas.openxmlformats.org/officeDocument/2006/relationships/image" Target="../media/image197.png"/><Relationship Id="rId6" Type="http://schemas.openxmlformats.org/officeDocument/2006/relationships/slideLayout" Target="../slideLayouts/slideLayout19.xml"/>
</Relationships>
</file>

<file path=ppt/slides/_rels/slide70.xml.rels><?xml version="1.0" encoding="UTF-8"?>
<Relationships xmlns="http://schemas.openxmlformats.org/package/2006/relationships"><Relationship Id="rId1" Type="http://schemas.openxmlformats.org/officeDocument/2006/relationships/image" Target="../media/image198.png"/><Relationship Id="rId2" Type="http://schemas.openxmlformats.org/officeDocument/2006/relationships/image" Target="../media/image199.wmf"/><Relationship Id="rId3" Type="http://schemas.openxmlformats.org/officeDocument/2006/relationships/image" Target="../media/image200.wmf"/><Relationship Id="rId4" Type="http://schemas.openxmlformats.org/officeDocument/2006/relationships/image" Target="../media/image201.png"/><Relationship Id="rId5" Type="http://schemas.openxmlformats.org/officeDocument/2006/relationships/slideLayout" Target="../slideLayouts/slideLayout19.xml"/>
</Relationships>
</file>

<file path=ppt/slides/_rels/slide71.xml.rels><?xml version="1.0" encoding="UTF-8"?>
<Relationships xmlns="http://schemas.openxmlformats.org/package/2006/relationships"><Relationship Id="rId1" Type="http://schemas.openxmlformats.org/officeDocument/2006/relationships/image" Target="../media/image202.png"/><Relationship Id="rId2" Type="http://schemas.openxmlformats.org/officeDocument/2006/relationships/image" Target="../media/image203.wmf"/><Relationship Id="rId3" Type="http://schemas.openxmlformats.org/officeDocument/2006/relationships/image" Target="../media/image204.wmf"/><Relationship Id="rId4" Type="http://schemas.openxmlformats.org/officeDocument/2006/relationships/image" Target="../media/image194.wmf"/><Relationship Id="rId5" Type="http://schemas.openxmlformats.org/officeDocument/2006/relationships/slideLayout" Target="../slideLayouts/slideLayout1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itle 1"/>
          <p:cNvSpPr/>
          <p:nvPr/>
        </p:nvSpPr>
        <p:spPr>
          <a:xfrm>
            <a:off x="532080" y="3143520"/>
            <a:ext cx="7986960" cy="104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0" rIns="0" tIns="0" bIns="0" anchor="b">
            <a:noAutofit/>
          </a:bodyPr>
          <a:p>
            <a:pPr algn="ctr" defTabSz="68436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1" lang="en-US" sz="3600" spc="-1" strike="noStrike">
                <a:solidFill>
                  <a:srgbClr val="272972"/>
                </a:solidFill>
                <a:latin typeface="Arial"/>
                <a:ea typeface="DejaVu Sans"/>
              </a:rPr>
              <a:t>Polarization, geometry dependence, sum rules and tensor formulation in XAS and RIXS 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Subtitle 2"/>
          <p:cNvSpPr/>
          <p:nvPr/>
        </p:nvSpPr>
        <p:spPr>
          <a:xfrm>
            <a:off x="2302200" y="4183920"/>
            <a:ext cx="4578480" cy="12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0" rIns="0" tIns="0" bIns="0" anchor="t">
            <a:noAutofit/>
          </a:bodyPr>
          <a:p>
            <a:pPr algn="ctr" defTabSz="684360">
              <a:lnSpc>
                <a:spcPct val="114000"/>
              </a:lnSpc>
              <a:tabLst>
                <a:tab algn="l" pos="0"/>
              </a:tabLs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684360">
              <a:lnSpc>
                <a:spcPct val="114000"/>
              </a:lnSpc>
              <a:tabLst>
                <a:tab algn="l" pos="0"/>
              </a:tabLst>
            </a:pPr>
            <a:r>
              <a:rPr b="1" lang="en-GB" sz="2200" spc="-1" strike="noStrike">
                <a:solidFill>
                  <a:srgbClr val="272972"/>
                </a:solidFill>
                <a:latin typeface="Arial"/>
                <a:ea typeface="DejaVu Sans"/>
              </a:rPr>
              <a:t>Michelangelo Tagliavini 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algn="ctr" defTabSz="684360">
              <a:lnSpc>
                <a:spcPct val="114000"/>
              </a:lnSpc>
              <a:tabLst>
                <a:tab algn="l" pos="0"/>
              </a:tabLst>
            </a:pPr>
            <a:r>
              <a:rPr b="0" lang="en-GB" sz="2200" spc="-1" strike="noStrike">
                <a:solidFill>
                  <a:srgbClr val="272972"/>
                </a:solidFill>
                <a:latin typeface="Arial"/>
                <a:ea typeface="DejaVu Sans"/>
              </a:rPr>
              <a:t>European Xfel, 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algn="ctr" defTabSz="684360">
              <a:lnSpc>
                <a:spcPct val="114000"/>
              </a:lnSpc>
              <a:tabLst>
                <a:tab algn="l" pos="0"/>
              </a:tabLst>
            </a:pPr>
            <a:r>
              <a:rPr b="0" lang="en-GB" sz="2200" spc="-1" strike="noStrike">
                <a:solidFill>
                  <a:srgbClr val="272972"/>
                </a:solidFill>
                <a:latin typeface="Arial"/>
                <a:ea typeface="DejaVu Sans"/>
              </a:rPr>
              <a:t>michelangelo.tagliavini@xfel.eu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algn="ctr" defTabSz="684360">
              <a:lnSpc>
                <a:spcPct val="114000"/>
              </a:lnSpc>
              <a:tabLst>
                <a:tab algn="l" pos="0"/>
              </a:tabLs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684360">
              <a:lnSpc>
                <a:spcPct val="114000"/>
              </a:lnSpc>
              <a:tabLst>
                <a:tab algn="l" pos="0"/>
              </a:tabLs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254880" y="71316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96666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FR" sz="4400" spc="-1" strike="noStrike">
                <a:solidFill>
                  <a:schemeClr val="dk1"/>
                </a:solidFill>
                <a:latin typeface="Arial"/>
              </a:rPr>
              <a:t>Dichroism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0" name="" descr=""/>
          <p:cNvPicPr/>
          <p:nvPr/>
        </p:nvPicPr>
        <p:blipFill>
          <a:blip r:embed="rId1"/>
          <a:stretch/>
        </p:blipFill>
        <p:spPr>
          <a:xfrm>
            <a:off x="1577880" y="2299680"/>
            <a:ext cx="5891400" cy="1586880"/>
          </a:xfrm>
          <a:prstGeom prst="rect">
            <a:avLst/>
          </a:prstGeom>
          <a:ln w="0">
            <a:noFill/>
          </a:ln>
        </p:spPr>
      </p:pic>
      <p:pic>
        <p:nvPicPr>
          <p:cNvPr id="301" name="" descr=""/>
          <p:cNvPicPr/>
          <p:nvPr/>
        </p:nvPicPr>
        <p:blipFill>
          <a:blip r:embed="rId2"/>
          <a:stretch/>
        </p:blipFill>
        <p:spPr>
          <a:xfrm>
            <a:off x="2009880" y="1563840"/>
            <a:ext cx="5155200" cy="735120"/>
          </a:xfrm>
          <a:prstGeom prst="rect">
            <a:avLst/>
          </a:prstGeom>
          <a:ln w="0">
            <a:noFill/>
          </a:ln>
        </p:spPr>
      </p:pic>
      <p:pic>
        <p:nvPicPr>
          <p:cNvPr id="302" name="" descr=""/>
          <p:cNvPicPr/>
          <p:nvPr/>
        </p:nvPicPr>
        <p:blipFill>
          <a:blip r:embed="rId3"/>
          <a:stretch/>
        </p:blipFill>
        <p:spPr>
          <a:xfrm>
            <a:off x="1757880" y="4872600"/>
            <a:ext cx="5612400" cy="1437840"/>
          </a:xfrm>
          <a:prstGeom prst="rect">
            <a:avLst/>
          </a:prstGeom>
          <a:ln w="0">
            <a:noFill/>
          </a:ln>
        </p:spPr>
      </p:pic>
      <p:pic>
        <p:nvPicPr>
          <p:cNvPr id="303" name="" descr=""/>
          <p:cNvPicPr/>
          <p:nvPr/>
        </p:nvPicPr>
        <p:blipFill>
          <a:blip r:embed="rId4"/>
          <a:stretch/>
        </p:blipFill>
        <p:spPr>
          <a:xfrm>
            <a:off x="2207880" y="4108680"/>
            <a:ext cx="4980600" cy="837000"/>
          </a:xfrm>
          <a:prstGeom prst="rect">
            <a:avLst/>
          </a:prstGeom>
          <a:ln w="0">
            <a:noFill/>
          </a:ln>
        </p:spPr>
      </p:pic>
      <p:sp>
        <p:nvSpPr>
          <p:cNvPr id="304" name=""/>
          <p:cNvSpPr/>
          <p:nvPr/>
        </p:nvSpPr>
        <p:spPr>
          <a:xfrm>
            <a:off x="228600" y="1828800"/>
            <a:ext cx="13708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Linear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"/>
          <p:cNvSpPr/>
          <p:nvPr/>
        </p:nvSpPr>
        <p:spPr>
          <a:xfrm>
            <a:off x="228600" y="4348800"/>
            <a:ext cx="13708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Circular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"/>
          <p:cNvSpPr/>
          <p:nvPr/>
        </p:nvSpPr>
        <p:spPr>
          <a:xfrm>
            <a:off x="6172200" y="6311160"/>
            <a:ext cx="251388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Images: 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"/>
          <p:cNvSpPr/>
          <p:nvPr/>
        </p:nvSpPr>
        <p:spPr>
          <a:xfrm>
            <a:off x="6172200" y="1564200"/>
            <a:ext cx="68508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DejaVu Sans"/>
              </a:rPr>
              <a:t>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254880" y="71316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96666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FR" sz="4400" spc="-1" strike="noStrike">
                <a:solidFill>
                  <a:schemeClr val="dk1"/>
                </a:solidFill>
                <a:latin typeface="Arial"/>
              </a:rPr>
              <a:t>Dichroism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9" name="Picture 2" descr="What Are Polarized Lenses For? - American Academy of Ophthalmology"/>
          <p:cNvPicPr/>
          <p:nvPr/>
        </p:nvPicPr>
        <p:blipFill>
          <a:blip r:embed="rId1"/>
          <a:srcRect l="0" t="19924" r="0" b="0"/>
          <a:stretch/>
        </p:blipFill>
        <p:spPr>
          <a:xfrm>
            <a:off x="232920" y="1797120"/>
            <a:ext cx="5056200" cy="4318200"/>
          </a:xfrm>
          <a:prstGeom prst="rect">
            <a:avLst/>
          </a:prstGeom>
          <a:ln w="0">
            <a:noFill/>
          </a:ln>
        </p:spPr>
      </p:pic>
      <p:sp>
        <p:nvSpPr>
          <p:cNvPr id="310" name="TextBox 3"/>
          <p:cNvSpPr/>
          <p:nvPr/>
        </p:nvSpPr>
        <p:spPr>
          <a:xfrm>
            <a:off x="5309640" y="2031840"/>
            <a:ext cx="3731400" cy="399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3200" spc="-1" strike="noStrike">
                <a:solidFill>
                  <a:srgbClr val="2a4c6f"/>
                </a:solidFill>
                <a:latin typeface="Arial"/>
                <a:ea typeface="DejaVu Sans"/>
              </a:rPr>
              <a:t>Dichroism</a:t>
            </a:r>
            <a:r>
              <a:rPr b="0" lang="en-GB" sz="2800" spc="-1" strike="noStrike">
                <a:solidFill>
                  <a:srgbClr val="2a4c6f"/>
                </a:solidFill>
                <a:latin typeface="Arial"/>
                <a:ea typeface="DejaVu Sans"/>
              </a:rPr>
              <a:t>: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GB" sz="2800" spc="-1" strike="noStrike">
                <a:solidFill>
                  <a:schemeClr val="dk1"/>
                </a:solidFill>
                <a:latin typeface="Arial"/>
                <a:ea typeface="DejaVu Sans"/>
              </a:rPr>
              <a:t>Difference of the propagation of light measured with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GB" sz="2800" spc="-1" strike="noStrike">
                <a:solidFill>
                  <a:srgbClr val="ff0000"/>
                </a:solidFill>
                <a:latin typeface="Arial"/>
                <a:ea typeface="DejaVu Sans"/>
              </a:rPr>
              <a:t>two orthogonal polarization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GB" sz="2800" spc="-1" strike="noStrike">
                <a:solidFill>
                  <a:schemeClr val="dk1"/>
                </a:solidFill>
                <a:latin typeface="Arial"/>
                <a:ea typeface="DejaVu Sans"/>
              </a:rPr>
              <a:t>states of the incoming light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TextBox 4"/>
          <p:cNvSpPr/>
          <p:nvPr/>
        </p:nvSpPr>
        <p:spPr>
          <a:xfrm>
            <a:off x="914400" y="1828800"/>
            <a:ext cx="342864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2400" spc="-1" strike="noStrike">
                <a:solidFill>
                  <a:schemeClr val="dk1"/>
                </a:solidFill>
                <a:latin typeface="Arial"/>
                <a:ea typeface="DejaVu Sans"/>
              </a:rPr>
              <a:t>Avoid glare (LH light)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TextBox 85"/>
          <p:cNvSpPr/>
          <p:nvPr/>
        </p:nvSpPr>
        <p:spPr>
          <a:xfrm>
            <a:off x="6213240" y="6400800"/>
            <a:ext cx="2780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218880" y="781200"/>
            <a:ext cx="7095600" cy="589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2600" spc="-1" strike="noStrike">
                <a:solidFill>
                  <a:schemeClr val="dk1"/>
                </a:solidFill>
                <a:latin typeface="Arial"/>
              </a:rPr>
              <a:t>Introduction to X-ray dichroism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Rounded Rectangle 6"/>
          <p:cNvSpPr/>
          <p:nvPr/>
        </p:nvSpPr>
        <p:spPr>
          <a:xfrm>
            <a:off x="171000" y="2134080"/>
            <a:ext cx="3586680" cy="644040"/>
          </a:xfrm>
          <a:prstGeom prst="roundRect">
            <a:avLst>
              <a:gd name="adj" fmla="val 16667"/>
            </a:avLst>
          </a:prstGeom>
          <a:solidFill>
            <a:srgbClr val="fff4ea">
              <a:alpha val="31000"/>
            </a:srgbClr>
          </a:solid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c00000"/>
                </a:solidFill>
                <a:latin typeface="Arial"/>
                <a:ea typeface="Helvetica Neue"/>
              </a:rPr>
              <a:t>Linear Dichroism (LD):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TextBox 12"/>
          <p:cNvSpPr/>
          <p:nvPr/>
        </p:nvSpPr>
        <p:spPr>
          <a:xfrm>
            <a:off x="3840480" y="2262960"/>
            <a:ext cx="61696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2000" spc="-1" strike="noStrike">
                <a:solidFill>
                  <a:schemeClr val="dk1"/>
                </a:solidFill>
                <a:latin typeface="Arial"/>
                <a:ea typeface="DejaVu Sans"/>
              </a:rPr>
              <a:t>Difference measured with </a:t>
            </a:r>
            <a:r>
              <a:rPr b="1" lang="en-GB" sz="2000" spc="-1" strike="noStrike">
                <a:solidFill>
                  <a:schemeClr val="dk1"/>
                </a:solidFill>
                <a:latin typeface="Arial"/>
                <a:ea typeface="DejaVu Sans"/>
              </a:rPr>
              <a:t>LH / LV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Rounded Rectangle 7"/>
          <p:cNvSpPr/>
          <p:nvPr/>
        </p:nvSpPr>
        <p:spPr>
          <a:xfrm>
            <a:off x="171000" y="2896200"/>
            <a:ext cx="3586680" cy="644040"/>
          </a:xfrm>
          <a:prstGeom prst="roundRect">
            <a:avLst>
              <a:gd name="adj" fmla="val 16667"/>
            </a:avLst>
          </a:prstGeom>
          <a:solidFill>
            <a:srgbClr val="fff4ea">
              <a:alpha val="31000"/>
            </a:srgbClr>
          </a:solid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c00000"/>
                </a:solidFill>
                <a:latin typeface="Arial"/>
                <a:ea typeface="Helvetica Neue"/>
              </a:rPr>
              <a:t>Circular Dichroism (CD):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TextBox 13"/>
          <p:cNvSpPr/>
          <p:nvPr/>
        </p:nvSpPr>
        <p:spPr>
          <a:xfrm>
            <a:off x="3828960" y="3017880"/>
            <a:ext cx="61696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2000" spc="-1" strike="noStrike">
                <a:solidFill>
                  <a:schemeClr val="dk1"/>
                </a:solidFill>
                <a:latin typeface="Arial"/>
                <a:ea typeface="DejaVu Sans"/>
              </a:rPr>
              <a:t>Difference measured with </a:t>
            </a:r>
            <a:r>
              <a:rPr b="1" lang="en-GB" sz="2000" spc="-1" strike="noStrike">
                <a:solidFill>
                  <a:schemeClr val="dk1"/>
                </a:solidFill>
                <a:latin typeface="Arial"/>
                <a:ea typeface="DejaVu Sans"/>
              </a:rPr>
              <a:t>CR / CL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Rounded Rectangle 8"/>
          <p:cNvSpPr/>
          <p:nvPr/>
        </p:nvSpPr>
        <p:spPr>
          <a:xfrm>
            <a:off x="171000" y="4890240"/>
            <a:ext cx="3526560" cy="644040"/>
          </a:xfrm>
          <a:prstGeom prst="roundRect">
            <a:avLst>
              <a:gd name="adj" fmla="val 16667"/>
            </a:avLst>
          </a:prstGeom>
          <a:solidFill>
            <a:srgbClr val="fff4ea">
              <a:alpha val="31000"/>
            </a:srgbClr>
          </a:solid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c00000"/>
                </a:solidFill>
                <a:latin typeface="Arial"/>
                <a:ea typeface="Helvetica Neue"/>
              </a:rPr>
              <a:t>Natural Dichroism (ND):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TextBox 14"/>
          <p:cNvSpPr/>
          <p:nvPr/>
        </p:nvSpPr>
        <p:spPr>
          <a:xfrm>
            <a:off x="3817440" y="4236840"/>
            <a:ext cx="61696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2000" spc="-1" strike="noStrike">
                <a:solidFill>
                  <a:schemeClr val="dk1"/>
                </a:solidFill>
                <a:latin typeface="Arial"/>
                <a:ea typeface="DejaVu Sans"/>
              </a:rPr>
              <a:t>Difference in </a:t>
            </a:r>
            <a:r>
              <a:rPr b="1" lang="en-GB" sz="2000" spc="-1" strike="noStrike">
                <a:solidFill>
                  <a:schemeClr val="dk1"/>
                </a:solidFill>
                <a:latin typeface="Arial"/>
                <a:ea typeface="DejaVu Sans"/>
              </a:rPr>
              <a:t>magnetic</a:t>
            </a:r>
            <a:r>
              <a:rPr b="0" lang="en-GB" sz="2000" spc="-1" strike="noStrike">
                <a:solidFill>
                  <a:schemeClr val="dk1"/>
                </a:solidFill>
                <a:latin typeface="Arial"/>
                <a:ea typeface="DejaVu Sans"/>
              </a:rPr>
              <a:t> system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TextBox 15"/>
          <p:cNvSpPr/>
          <p:nvPr/>
        </p:nvSpPr>
        <p:spPr>
          <a:xfrm>
            <a:off x="171360" y="1589760"/>
            <a:ext cx="302832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800" spc="-1" strike="noStrike">
                <a:solidFill>
                  <a:schemeClr val="dk1"/>
                </a:solidFill>
                <a:latin typeface="Arial"/>
                <a:ea typeface="Helvetica Neue"/>
              </a:rPr>
              <a:t>Measurement: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TextBox 16"/>
          <p:cNvSpPr/>
          <p:nvPr/>
        </p:nvSpPr>
        <p:spPr>
          <a:xfrm>
            <a:off x="171360" y="3576240"/>
            <a:ext cx="237348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800" spc="-1" strike="noStrike">
                <a:solidFill>
                  <a:schemeClr val="dk1"/>
                </a:solidFill>
                <a:latin typeface="Arial"/>
                <a:ea typeface="Helvetica Neue"/>
              </a:rPr>
              <a:t>Origin: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Rounded Rectangle 9"/>
          <p:cNvSpPr/>
          <p:nvPr/>
        </p:nvSpPr>
        <p:spPr>
          <a:xfrm>
            <a:off x="199080" y="4091400"/>
            <a:ext cx="3586680" cy="644040"/>
          </a:xfrm>
          <a:prstGeom prst="roundRect">
            <a:avLst>
              <a:gd name="adj" fmla="val 16667"/>
            </a:avLst>
          </a:prstGeom>
          <a:solidFill>
            <a:srgbClr val="fff4ea">
              <a:alpha val="31000"/>
            </a:srgbClr>
          </a:solid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c00000"/>
                </a:solidFill>
                <a:latin typeface="Arial"/>
                <a:ea typeface="Helvetica Neue"/>
              </a:rPr>
              <a:t>Magnetic Dichroism (MD):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TextBox 17"/>
          <p:cNvSpPr/>
          <p:nvPr/>
        </p:nvSpPr>
        <p:spPr>
          <a:xfrm>
            <a:off x="3781080" y="5046120"/>
            <a:ext cx="61696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2000" spc="-1" strike="noStrike">
                <a:solidFill>
                  <a:schemeClr val="dk1"/>
                </a:solidFill>
                <a:latin typeface="Arial"/>
                <a:ea typeface="DejaVu Sans"/>
              </a:rPr>
              <a:t>Difference in structurally </a:t>
            </a:r>
            <a:r>
              <a:rPr b="1" lang="en-GB" sz="2000" spc="-1" strike="noStrike">
                <a:solidFill>
                  <a:schemeClr val="dk1"/>
                </a:solidFill>
                <a:latin typeface="Arial"/>
                <a:ea typeface="DejaVu Sans"/>
              </a:rPr>
              <a:t>distorted </a:t>
            </a:r>
            <a:r>
              <a:rPr b="0" lang="en-GB" sz="2000" spc="-1" strike="noStrike">
                <a:solidFill>
                  <a:schemeClr val="dk1"/>
                </a:solidFill>
                <a:latin typeface="Arial"/>
                <a:ea typeface="DejaVu Sans"/>
              </a:rPr>
              <a:t>system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Rounded Rectangle 10"/>
          <p:cNvSpPr/>
          <p:nvPr/>
        </p:nvSpPr>
        <p:spPr>
          <a:xfrm>
            <a:off x="171000" y="5652000"/>
            <a:ext cx="3526560" cy="644040"/>
          </a:xfrm>
          <a:prstGeom prst="roundRect">
            <a:avLst>
              <a:gd name="adj" fmla="val 16667"/>
            </a:avLst>
          </a:prstGeom>
          <a:solidFill>
            <a:srgbClr val="fff4ea">
              <a:alpha val="31000"/>
            </a:srgbClr>
          </a:solid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c00000"/>
                </a:solidFill>
                <a:latin typeface="Arial"/>
                <a:ea typeface="Helvetica Neue"/>
              </a:rPr>
              <a:t>Magneto-chiral  Dichroism (M</a:t>
            </a:r>
            <a:r>
              <a:rPr b="0" lang="el-GR" sz="2000" spc="-1" strike="noStrike">
                <a:solidFill>
                  <a:srgbClr val="c00000"/>
                </a:solidFill>
                <a:latin typeface="Arial"/>
                <a:ea typeface="Helvetica Neue"/>
              </a:rPr>
              <a:t>χ</a:t>
            </a:r>
            <a:r>
              <a:rPr b="1" lang="en-US" sz="2000" spc="-1" strike="noStrike">
                <a:solidFill>
                  <a:srgbClr val="c00000"/>
                </a:solidFill>
                <a:latin typeface="Arial"/>
                <a:ea typeface="Helvetica Neue"/>
              </a:rPr>
              <a:t>D):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TextBox 18"/>
          <p:cNvSpPr/>
          <p:nvPr/>
        </p:nvSpPr>
        <p:spPr>
          <a:xfrm>
            <a:off x="3781080" y="5666400"/>
            <a:ext cx="61696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2000" spc="-1" strike="noStrike">
                <a:solidFill>
                  <a:schemeClr val="dk1"/>
                </a:solidFill>
                <a:latin typeface="Arial"/>
                <a:ea typeface="DejaVu Sans"/>
              </a:rPr>
              <a:t>Difference in </a:t>
            </a:r>
            <a:r>
              <a:rPr b="1" lang="en-GB" sz="2000" spc="-1" strike="noStrike">
                <a:solidFill>
                  <a:schemeClr val="dk1"/>
                </a:solidFill>
                <a:latin typeface="Arial"/>
                <a:ea typeface="DejaVu Sans"/>
              </a:rPr>
              <a:t>a magnetic + chiral </a:t>
            </a:r>
            <a:r>
              <a:rPr b="0" lang="en-GB" sz="2000" spc="-1" strike="noStrike">
                <a:solidFill>
                  <a:schemeClr val="dk1"/>
                </a:solidFill>
                <a:latin typeface="Arial"/>
                <a:ea typeface="DejaVu Sans"/>
              </a:rPr>
              <a:t>system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Right Arrow 2"/>
          <p:cNvSpPr/>
          <p:nvPr/>
        </p:nvSpPr>
        <p:spPr>
          <a:xfrm>
            <a:off x="6072120" y="6448320"/>
            <a:ext cx="2897640" cy="34164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>
              <a:alpha val="31000"/>
            </a:schemeClr>
          </a:solidFill>
          <a:ln cap="sq"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327" name="TextBox 19"/>
          <p:cNvSpPr/>
          <p:nvPr/>
        </p:nvSpPr>
        <p:spPr>
          <a:xfrm>
            <a:off x="6857640" y="5999400"/>
            <a:ext cx="54025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400" spc="-1" strike="noStrike">
                <a:solidFill>
                  <a:schemeClr val="dk1"/>
                </a:solidFill>
                <a:latin typeface="Arial"/>
                <a:ea typeface="Helvetica Neue"/>
              </a:rPr>
              <a:t>And more …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TextBox 86"/>
          <p:cNvSpPr/>
          <p:nvPr/>
        </p:nvSpPr>
        <p:spPr>
          <a:xfrm>
            <a:off x="3945240" y="6400800"/>
            <a:ext cx="2780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" dur="indefinite" restart="never" nodeType="tmRoot">
          <p:childTnLst>
            <p:seq>
              <p:cTn id="18" dur="indefinite" nodeType="mainSeq">
                <p:childTnLst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title"/>
          </p:nvPr>
        </p:nvSpPr>
        <p:spPr>
          <a:xfrm>
            <a:off x="506880" y="65592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81111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FR" sz="4400" spc="-1" strike="noStrike">
                <a:solidFill>
                  <a:schemeClr val="dk1"/>
                </a:solidFill>
                <a:latin typeface="Aptos Display"/>
              </a:rPr>
              <a:t>Why do we need X-ray dichroism?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TextBox 6"/>
          <p:cNvSpPr/>
          <p:nvPr/>
        </p:nvSpPr>
        <p:spPr>
          <a:xfrm>
            <a:off x="111240" y="1365120"/>
            <a:ext cx="876924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2400" spc="-1" strike="noStrike">
                <a:solidFill>
                  <a:schemeClr val="dk1"/>
                </a:solidFill>
                <a:latin typeface="Arial"/>
                <a:ea typeface="DejaVu Sans"/>
              </a:rPr>
              <a:t>The measurement of dichroism is often </a:t>
            </a:r>
            <a:r>
              <a:rPr b="1" lang="en-GB" sz="2400" spc="-1" strike="noStrike">
                <a:solidFill>
                  <a:schemeClr val="dk1"/>
                </a:solidFill>
                <a:latin typeface="Arial"/>
                <a:ea typeface="DejaVu Sans"/>
              </a:rPr>
              <a:t>challenging</a:t>
            </a:r>
            <a:r>
              <a:rPr b="0" lang="en-GB" sz="2400" spc="-1" strike="noStrike">
                <a:solidFill>
                  <a:schemeClr val="dk1"/>
                </a:solidFill>
                <a:latin typeface="Arial"/>
                <a:ea typeface="DejaVu Sans"/>
              </a:rPr>
              <a:t>…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GB" sz="2400" spc="-1" strike="noStrike">
                <a:solidFill>
                  <a:srgbClr val="c00000"/>
                </a:solidFill>
                <a:latin typeface="Arial"/>
                <a:ea typeface="DejaVu Sans"/>
              </a:rPr>
              <a:t>Control polarization, orientation of sample, single crystals required, several measurements …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57200" defTabSz="914400">
              <a:lnSpc>
                <a:spcPct val="100000"/>
              </a:lnSpc>
            </a:pPr>
            <a:r>
              <a:rPr b="0" lang="en-GB" sz="2400" spc="-1" strike="noStrike">
                <a:solidFill>
                  <a:schemeClr val="dk1"/>
                </a:solidFill>
                <a:latin typeface="Arial"/>
                <a:ea typeface="DejaVu Sans"/>
              </a:rPr>
              <a:t>but provides </a:t>
            </a:r>
            <a:r>
              <a:rPr b="1" lang="en-GB" sz="2400" spc="-1" strike="noStrike">
                <a:solidFill>
                  <a:schemeClr val="dk1"/>
                </a:solidFill>
                <a:latin typeface="Arial"/>
                <a:ea typeface="DejaVu Sans"/>
              </a:rPr>
              <a:t>access</a:t>
            </a:r>
            <a:r>
              <a:rPr b="0" lang="en-GB" sz="2400" spc="-1" strike="noStrike">
                <a:solidFill>
                  <a:schemeClr val="dk1"/>
                </a:solidFill>
                <a:latin typeface="Arial"/>
                <a:ea typeface="DejaVu Sans"/>
              </a:rPr>
              <a:t> to </a:t>
            </a:r>
            <a:r>
              <a:rPr b="1" lang="en-GB" sz="2400" spc="-1" strike="noStrike">
                <a:solidFill>
                  <a:schemeClr val="dk1"/>
                </a:solidFill>
                <a:latin typeface="Arial"/>
                <a:ea typeface="DejaVu Sans"/>
              </a:rPr>
              <a:t>properties that can be lost in the average measurements</a:t>
            </a:r>
            <a:r>
              <a:rPr b="0" lang="en-GB" sz="2400" spc="-1" strike="noStrike">
                <a:solidFill>
                  <a:schemeClr val="dk1"/>
                </a:solidFill>
                <a:latin typeface="Arial"/>
                <a:ea typeface="DejaVu Sans"/>
              </a:rPr>
              <a:t>!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/>
          </p:nvPr>
        </p:nvSpPr>
        <p:spPr>
          <a:xfrm>
            <a:off x="617760" y="4077000"/>
            <a:ext cx="8525520" cy="2202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8333" lnSpcReduction="10000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b="0" lang="en-GB" sz="24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en-GB" sz="2400" spc="-1" strike="noStrike">
                <a:solidFill>
                  <a:schemeClr val="dk1"/>
                </a:solidFill>
                <a:latin typeface="Arial"/>
              </a:rPr>
              <a:t>How can we understand X-ray polarization dependence and dichroism?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b="0" lang="en-GB" sz="2400" spc="-1" strike="noStrike">
                <a:solidFill>
                  <a:schemeClr val="dk1"/>
                </a:solidFill>
                <a:latin typeface="Arial"/>
                <a:ea typeface="Noto Sans CJK SC"/>
              </a:rPr>
              <a:t> </a:t>
            </a:r>
            <a:r>
              <a:rPr b="0" lang="en-GB" sz="2400" spc="-1" strike="noStrike">
                <a:solidFill>
                  <a:schemeClr val="dk1"/>
                </a:solidFill>
                <a:latin typeface="Arial"/>
                <a:ea typeface="Noto Sans CJK SC"/>
              </a:rPr>
              <a:t>X-ray Linear (XLD) and Magnetic circular Dichroism (XMCD)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b="0" lang="en-GB" sz="2400" spc="-1" strike="noStrike">
                <a:solidFill>
                  <a:schemeClr val="dk1"/>
                </a:solidFill>
                <a:latin typeface="Arial"/>
                <a:ea typeface="Noto Sans CJK SC"/>
              </a:rPr>
              <a:t> </a:t>
            </a:r>
            <a:r>
              <a:rPr b="0" lang="en-GB" sz="2400" spc="-1" strike="noStrike">
                <a:solidFill>
                  <a:schemeClr val="dk1"/>
                </a:solidFill>
                <a:latin typeface="Arial"/>
                <a:ea typeface="Noto Sans CJK SC"/>
              </a:rPr>
              <a:t>Can we predict all X-ray dichroism effects?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b="0" lang="en-GB" sz="2400" spc="-1" strike="noStrike">
                <a:solidFill>
                  <a:schemeClr val="dk1"/>
                </a:solidFill>
                <a:latin typeface="Arial"/>
                <a:ea typeface="Noto Sans CJK SC"/>
              </a:rPr>
              <a:t> </a:t>
            </a:r>
            <a:r>
              <a:rPr b="0" lang="en-GB" sz="2400" spc="-1" strike="noStrike">
                <a:solidFill>
                  <a:schemeClr val="dk1"/>
                </a:solidFill>
                <a:latin typeface="Arial"/>
                <a:ea typeface="Noto Sans CJK SC"/>
              </a:rPr>
              <a:t>Extensions to RIXS.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Rounded Rectangle 1"/>
          <p:cNvSpPr/>
          <p:nvPr/>
        </p:nvSpPr>
        <p:spPr>
          <a:xfrm>
            <a:off x="868320" y="3411360"/>
            <a:ext cx="4617360" cy="644040"/>
          </a:xfrm>
          <a:prstGeom prst="roundRect">
            <a:avLst>
              <a:gd name="adj" fmla="val 16667"/>
            </a:avLst>
          </a:prstGeom>
          <a:solidFill>
            <a:srgbClr val="fff4ea">
              <a:alpha val="31000"/>
            </a:srgbClr>
          </a:solid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1" lang="en-GB" sz="2800" spc="-1" strike="noStrike">
                <a:solidFill>
                  <a:srgbClr val="c00000"/>
                </a:solidFill>
                <a:latin typeface="Arial"/>
                <a:ea typeface="DejaVu Sans"/>
              </a:rPr>
              <a:t>What we will discuss: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1" dur="indefinite" restart="never" nodeType="tmRoot">
          <p:childTnLst>
            <p:seq>
              <p:cTn id="52" dur="indefinite" nodeType="mainSeq">
                <p:childTnLst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title"/>
          </p:nvPr>
        </p:nvSpPr>
        <p:spPr>
          <a:xfrm>
            <a:off x="457200" y="2741760"/>
            <a:ext cx="8226720" cy="205668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solidFill>
                  <a:srgbClr val="0a0955"/>
                </a:solidFill>
                <a:latin typeface="Arial"/>
              </a:rPr>
              <a:t>Core to Valence transition Operator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"/>
          <p:cNvSpPr/>
          <p:nvPr/>
        </p:nvSpPr>
        <p:spPr>
          <a:xfrm>
            <a:off x="3744000" y="6580800"/>
            <a:ext cx="365544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  <a:ea typeface="DejaVu Sans"/>
              </a:rPr>
              <a:t>https://en.wikipedia.org/wiki/Rubber_duck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2486880" y="655920"/>
            <a:ext cx="372816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GB" sz="3000" spc="-1" strike="noStrike">
                <a:solidFill>
                  <a:schemeClr val="dk1"/>
                </a:solidFill>
                <a:latin typeface="Aptos Display"/>
              </a:rPr>
              <a:t>Excitations in XAS</a:t>
            </a:r>
            <a:endParaRPr b="0" lang="en-US" sz="3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36" name="Picture 4" descr=""/>
          <p:cNvPicPr/>
          <p:nvPr/>
        </p:nvPicPr>
        <p:blipFill>
          <a:blip r:embed="rId1"/>
          <a:srcRect l="0" t="9384" r="65991" b="0"/>
          <a:stretch/>
        </p:blipFill>
        <p:spPr>
          <a:xfrm>
            <a:off x="-77400" y="1481760"/>
            <a:ext cx="3504240" cy="4165560"/>
          </a:xfrm>
          <a:prstGeom prst="rect">
            <a:avLst/>
          </a:prstGeom>
          <a:ln w="0">
            <a:noFill/>
          </a:ln>
        </p:spPr>
      </p:pic>
      <p:grpSp>
        <p:nvGrpSpPr>
          <p:cNvPr id="337" name="Group 1"/>
          <p:cNvGrpSpPr/>
          <p:nvPr/>
        </p:nvGrpSpPr>
        <p:grpSpPr>
          <a:xfrm>
            <a:off x="2514600" y="4986360"/>
            <a:ext cx="2626200" cy="1321560"/>
            <a:chOff x="2514600" y="4986360"/>
            <a:chExt cx="2626200" cy="1321560"/>
          </a:xfrm>
        </p:grpSpPr>
        <p:cxnSp>
          <p:nvCxnSpPr>
            <p:cNvPr id="338" name="Curved Connector 4"/>
            <p:cNvCxnSpPr/>
            <p:nvPr/>
          </p:nvCxnSpPr>
          <p:spPr>
            <a:xfrm>
              <a:off x="4138920" y="5230080"/>
              <a:ext cx="756720" cy="637560"/>
            </a:xfrm>
            <a:prstGeom prst="curvedConnector3">
              <a:avLst>
                <a:gd name="adj1" fmla="val 25035"/>
              </a:avLst>
            </a:prstGeom>
            <a:ln w="25560">
              <a:solidFill>
                <a:srgbClr val="ff0000"/>
              </a:solidFill>
              <a:round/>
            </a:ln>
          </p:spPr>
        </p:cxnSp>
        <p:sp>
          <p:nvSpPr>
            <p:cNvPr id="339" name="Oval 4"/>
            <p:cNvSpPr/>
            <p:nvPr/>
          </p:nvSpPr>
          <p:spPr>
            <a:xfrm>
              <a:off x="4800600" y="5705280"/>
              <a:ext cx="340200" cy="602640"/>
            </a:xfrm>
            <a:prstGeom prst="ellipse">
              <a:avLst/>
            </a:prstGeom>
            <a:gradFill rotWithShape="0">
              <a:gsLst>
                <a:gs pos="0">
                  <a:srgbClr val="ff9a99">
                    <a:alpha val="31000"/>
                  </a:srgbClr>
                </a:gs>
                <a:gs pos="100000">
                  <a:srgbClr val="d1403c">
                    <a:alpha val="31000"/>
                  </a:srgbClr>
                </a:gs>
              </a:gsLst>
              <a:lin ang="5400000"/>
            </a:gradFill>
            <a:ln w="9360">
              <a:solidFill>
                <a:srgbClr val="be4b48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40" name="Rounded Rectangle 2"/>
            <p:cNvSpPr/>
            <p:nvPr/>
          </p:nvSpPr>
          <p:spPr>
            <a:xfrm>
              <a:off x="2514600" y="4986360"/>
              <a:ext cx="1626480" cy="497880"/>
            </a:xfrm>
            <a:prstGeom prst="roundRect">
              <a:avLst>
                <a:gd name="adj" fmla="val 27255"/>
              </a:avLst>
            </a:prstGeom>
            <a:gradFill rotWithShape="0">
              <a:gsLst>
                <a:gs pos="0">
                  <a:srgbClr val="ff9a99">
                    <a:alpha val="31000"/>
                  </a:srgbClr>
                </a:gs>
                <a:gs pos="100000">
                  <a:srgbClr val="d1403c">
                    <a:alpha val="31000"/>
                  </a:srgbClr>
                </a:gs>
              </a:gsLst>
              <a:lin ang="5400000"/>
            </a:gradFill>
            <a:ln w="9360">
              <a:solidFill>
                <a:srgbClr val="be4b48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algn="ctr" defTabSz="914400">
                <a:lnSpc>
                  <a:spcPct val="100000"/>
                </a:lnSpc>
              </a:pPr>
              <a:r>
                <a:rPr b="0" lang="en-US" sz="2000" spc="-1" strike="noStrike">
                  <a:solidFill>
                    <a:schemeClr val="dk1"/>
                  </a:solidFill>
                  <a:latin typeface="Arial"/>
                  <a:ea typeface="DejaVu Sans"/>
                </a:rPr>
                <a:t>Final state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41" name="Group 5"/>
          <p:cNvGrpSpPr/>
          <p:nvPr/>
        </p:nvGrpSpPr>
        <p:grpSpPr>
          <a:xfrm>
            <a:off x="5516640" y="4813560"/>
            <a:ext cx="1796400" cy="1494360"/>
            <a:chOff x="5516640" y="4813560"/>
            <a:chExt cx="1796400" cy="1494360"/>
          </a:xfrm>
        </p:grpSpPr>
        <p:cxnSp>
          <p:nvCxnSpPr>
            <p:cNvPr id="342" name="Curved Connector 5"/>
            <p:cNvCxnSpPr>
              <a:stCxn id="343" idx="2"/>
              <a:endCxn id="344" idx="7"/>
            </p:cNvCxnSpPr>
            <p:nvPr/>
          </p:nvCxnSpPr>
          <p:spPr>
            <a:xfrm rot="5400000">
              <a:off x="5886000" y="5133600"/>
              <a:ext cx="527760" cy="792720"/>
            </a:xfrm>
            <a:prstGeom prst="curvedConnector2">
              <a:avLst/>
            </a:prstGeom>
            <a:ln w="25560">
              <a:solidFill>
                <a:srgbClr val="0d1546"/>
              </a:solidFill>
              <a:round/>
            </a:ln>
          </p:spPr>
        </p:cxnSp>
        <p:sp>
          <p:nvSpPr>
            <p:cNvPr id="344" name="Oval 5"/>
            <p:cNvSpPr/>
            <p:nvPr/>
          </p:nvSpPr>
          <p:spPr>
            <a:xfrm>
              <a:off x="5516640" y="5705280"/>
              <a:ext cx="277920" cy="602640"/>
            </a:xfrm>
            <a:prstGeom prst="ellipse">
              <a:avLst/>
            </a:prstGeom>
            <a:gradFill rotWithShape="0">
              <a:gsLst>
                <a:gs pos="0">
                  <a:srgbClr val="9bc1ff">
                    <a:alpha val="31000"/>
                  </a:srgbClr>
                </a:gs>
                <a:gs pos="100000">
                  <a:srgbClr val="3f80cd">
                    <a:alpha val="31000"/>
                  </a:srgbClr>
                </a:gs>
              </a:gsLst>
              <a:lin ang="5400000"/>
            </a:gradFill>
            <a:ln w="9360">
              <a:solidFill>
                <a:srgbClr val="4a7ebb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43" name="Rounded Rectangle 3"/>
            <p:cNvSpPr/>
            <p:nvPr/>
          </p:nvSpPr>
          <p:spPr>
            <a:xfrm>
              <a:off x="5779440" y="4813560"/>
              <a:ext cx="1533600" cy="452520"/>
            </a:xfrm>
            <a:prstGeom prst="roundRect">
              <a:avLst>
                <a:gd name="adj" fmla="val 27255"/>
              </a:avLst>
            </a:prstGeom>
            <a:gradFill rotWithShape="0">
              <a:gsLst>
                <a:gs pos="0">
                  <a:srgbClr val="c6d9f1">
                    <a:alpha val="31000"/>
                  </a:srgbClr>
                </a:gs>
                <a:gs pos="100000">
                  <a:srgbClr val="558ed5">
                    <a:alpha val="31000"/>
                  </a:srgbClr>
                </a:gs>
              </a:gsLst>
              <a:lin ang="2700000"/>
            </a:gradFill>
            <a:ln w="0">
              <a:noFill/>
            </a:ln>
            <a:effectLst>
              <a:outerShdw blurRad="39960" dir="2700000" dist="62621" rotWithShape="0">
                <a:srgbClr val="0e2841"/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algn="ctr" defTabSz="914400">
                <a:lnSpc>
                  <a:spcPct val="100000"/>
                </a:lnSpc>
              </a:pPr>
              <a:r>
                <a:rPr b="0" lang="en-US" sz="2000" spc="-1" strike="noStrike">
                  <a:solidFill>
                    <a:schemeClr val="dk1"/>
                  </a:solidFill>
                  <a:latin typeface="Arial"/>
                  <a:ea typeface="DejaVu Sans"/>
                </a:rPr>
                <a:t>Initial state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45" name="Group 6"/>
          <p:cNvGrpSpPr/>
          <p:nvPr/>
        </p:nvGrpSpPr>
        <p:grpSpPr>
          <a:xfrm>
            <a:off x="3878640" y="4014000"/>
            <a:ext cx="1921320" cy="2293920"/>
            <a:chOff x="3878640" y="4014000"/>
            <a:chExt cx="1921320" cy="2293920"/>
          </a:xfrm>
        </p:grpSpPr>
        <p:cxnSp>
          <p:nvCxnSpPr>
            <p:cNvPr id="346" name="Curved Connector 6"/>
            <p:cNvCxnSpPr/>
            <p:nvPr/>
          </p:nvCxnSpPr>
          <p:spPr>
            <a:xfrm flipH="1" rot="16200000">
              <a:off x="4437720" y="4986720"/>
              <a:ext cx="1427040" cy="303120"/>
            </a:xfrm>
            <a:prstGeom prst="curvedConnector3">
              <a:avLst>
                <a:gd name="adj1" fmla="val 25031"/>
              </a:avLst>
            </a:prstGeom>
            <a:ln w="25560">
              <a:solidFill>
                <a:srgbClr val="9bbb59"/>
              </a:solidFill>
              <a:round/>
            </a:ln>
          </p:spPr>
        </p:cxnSp>
        <p:sp>
          <p:nvSpPr>
            <p:cNvPr id="347" name="Oval 6"/>
            <p:cNvSpPr/>
            <p:nvPr/>
          </p:nvSpPr>
          <p:spPr>
            <a:xfrm>
              <a:off x="5070240" y="5705280"/>
              <a:ext cx="444240" cy="602640"/>
            </a:xfrm>
            <a:prstGeom prst="ellipse">
              <a:avLst/>
            </a:prstGeom>
            <a:gradFill rotWithShape="0">
              <a:gsLst>
                <a:gs pos="0">
                  <a:srgbClr val="dcffa0">
                    <a:alpha val="31000"/>
                  </a:srgbClr>
                </a:gs>
                <a:gs pos="100000">
                  <a:srgbClr val="a0ca4a">
                    <a:alpha val="31000"/>
                  </a:srgbClr>
                </a:gs>
              </a:gsLst>
              <a:lin ang="5400000"/>
            </a:gradFill>
            <a:ln w="9360">
              <a:solidFill>
                <a:srgbClr val="98b954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rial"/>
                <a:ea typeface="DejaVu Sans"/>
              </a:endParaRPr>
            </a:p>
          </p:txBody>
        </p:sp>
        <p:sp>
          <p:nvSpPr>
            <p:cNvPr id="348" name="Rounded Rectangle 4"/>
            <p:cNvSpPr/>
            <p:nvPr/>
          </p:nvSpPr>
          <p:spPr>
            <a:xfrm>
              <a:off x="3878640" y="4014000"/>
              <a:ext cx="1921320" cy="732600"/>
            </a:xfrm>
            <a:prstGeom prst="roundRect">
              <a:avLst>
                <a:gd name="adj" fmla="val 18653"/>
              </a:avLst>
            </a:prstGeom>
            <a:gradFill rotWithShape="0">
              <a:gsLst>
                <a:gs pos="0">
                  <a:srgbClr val="dcffa0">
                    <a:alpha val="31000"/>
                  </a:srgbClr>
                </a:gs>
                <a:gs pos="100000">
                  <a:srgbClr val="a0ca4a">
                    <a:alpha val="31000"/>
                  </a:srgbClr>
                </a:gs>
              </a:gsLst>
              <a:lin ang="5400000"/>
            </a:gradFill>
            <a:ln w="9360">
              <a:solidFill>
                <a:srgbClr val="98b954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algn="ctr" defTabSz="914400">
                <a:lnSpc>
                  <a:spcPct val="100000"/>
                </a:lnSpc>
              </a:pPr>
              <a:r>
                <a:rPr b="0" lang="en-US" sz="2000" spc="-1" strike="noStrike">
                  <a:solidFill>
                    <a:schemeClr val="dk1"/>
                  </a:solidFill>
                  <a:latin typeface="Arial"/>
                  <a:ea typeface="DejaVu Sans"/>
                </a:rPr>
                <a:t>Transition operator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349" name="Picture 6" descr="latex-image-1.pdf"/>
          <p:cNvPicPr/>
          <p:nvPr/>
        </p:nvPicPr>
        <p:blipFill>
          <a:blip r:embed="rId2"/>
          <a:stretch/>
        </p:blipFill>
        <p:spPr>
          <a:xfrm>
            <a:off x="2646720" y="5396400"/>
            <a:ext cx="5989320" cy="1423080"/>
          </a:xfrm>
          <a:prstGeom prst="rect">
            <a:avLst/>
          </a:prstGeom>
          <a:ln w="0">
            <a:noFill/>
          </a:ln>
        </p:spPr>
      </p:pic>
      <p:sp>
        <p:nvSpPr>
          <p:cNvPr id="350" name="Rounded Rectangle 5"/>
          <p:cNvSpPr/>
          <p:nvPr/>
        </p:nvSpPr>
        <p:spPr>
          <a:xfrm>
            <a:off x="4122360" y="2974680"/>
            <a:ext cx="3264840" cy="100080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NL" sz="3200" spc="-1" strike="noStrike">
                <a:solidFill>
                  <a:schemeClr val="accent6">
                    <a:lumMod val="50000"/>
                  </a:schemeClr>
                </a:solidFill>
                <a:latin typeface="Bradley Hand"/>
                <a:ea typeface="DejaVu Sans"/>
              </a:rPr>
              <a:t>Fermi golden rule</a:t>
            </a:r>
            <a:r>
              <a:rPr b="1" lang="en-US" sz="3200" spc="-1" strike="noStrike">
                <a:solidFill>
                  <a:schemeClr val="accent6">
                    <a:lumMod val="50000"/>
                  </a:schemeClr>
                </a:solidFill>
                <a:latin typeface="Bradley Hand"/>
                <a:ea typeface="DejaVu Sans"/>
              </a:rPr>
              <a:t>!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TextBox 87"/>
          <p:cNvSpPr/>
          <p:nvPr/>
        </p:nvSpPr>
        <p:spPr>
          <a:xfrm>
            <a:off x="190440" y="603684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3" dur="indefinite" restart="never" nodeType="tmRoot">
          <p:childTnLst>
            <p:seq>
              <p:cTn id="74" dur="indefinite" nodeType="mainSeq">
                <p:childTnLst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938880" y="76392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3600" spc="-1" strike="noStrike">
                <a:solidFill>
                  <a:schemeClr val="dk1"/>
                </a:solidFill>
                <a:latin typeface="Aptos Display"/>
              </a:rPr>
              <a:t>Electric light-matter excitations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Oval 1"/>
          <p:cNvSpPr/>
          <p:nvPr/>
        </p:nvSpPr>
        <p:spPr>
          <a:xfrm>
            <a:off x="2723760" y="3120840"/>
            <a:ext cx="530280" cy="840960"/>
          </a:xfrm>
          <a:prstGeom prst="ellipse">
            <a:avLst/>
          </a:prstGeom>
          <a:gradFill rotWithShape="0">
            <a:gsLst>
              <a:gs pos="0">
                <a:srgbClr val="dcffa0">
                  <a:alpha val="31000"/>
                </a:srgbClr>
              </a:gs>
              <a:gs pos="100000">
                <a:srgbClr val="a0ca4a">
                  <a:alpha val="31000"/>
                </a:srgbClr>
              </a:gs>
            </a:gsLst>
            <a:lin ang="5400000"/>
          </a:gradFill>
          <a:ln w="9360">
            <a:solidFill>
              <a:srgbClr val="98b954"/>
            </a:solidFill>
            <a:round/>
          </a:ln>
          <a:effectLst>
            <a:outerShdw blurRad="39960" dir="5400000" dist="23040" rotWithShape="0">
              <a:srgbClr val="80808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ptos"/>
              <a:ea typeface="DejaVu Sans"/>
            </a:endParaRPr>
          </a:p>
        </p:txBody>
      </p:sp>
      <p:sp>
        <p:nvSpPr>
          <p:cNvPr id="354" name="Oval 2"/>
          <p:cNvSpPr/>
          <p:nvPr/>
        </p:nvSpPr>
        <p:spPr>
          <a:xfrm>
            <a:off x="3835080" y="2013120"/>
            <a:ext cx="468720" cy="643680"/>
          </a:xfrm>
          <a:prstGeom prst="ellipse">
            <a:avLst/>
          </a:prstGeom>
          <a:gradFill rotWithShape="0">
            <a:gsLst>
              <a:gs pos="0">
                <a:srgbClr val="dcffa0">
                  <a:alpha val="31000"/>
                </a:srgbClr>
              </a:gs>
              <a:gs pos="100000">
                <a:srgbClr val="a0ca4a">
                  <a:alpha val="31000"/>
                </a:srgbClr>
              </a:gs>
            </a:gsLst>
            <a:lin ang="5400000"/>
          </a:gradFill>
          <a:ln w="9360">
            <a:solidFill>
              <a:srgbClr val="98b954"/>
            </a:solidFill>
            <a:round/>
          </a:ln>
          <a:effectLst>
            <a:outerShdw blurRad="39960" dir="5400000" dist="23040" rotWithShape="0">
              <a:srgbClr val="80808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ptos"/>
              <a:ea typeface="DejaVu Sans"/>
            </a:endParaRPr>
          </a:p>
        </p:txBody>
      </p:sp>
      <p:sp>
        <p:nvSpPr>
          <p:cNvPr id="355" name="TextBox 8"/>
          <p:cNvSpPr/>
          <p:nvPr/>
        </p:nvSpPr>
        <p:spPr>
          <a:xfrm>
            <a:off x="2812680" y="3136680"/>
            <a:ext cx="2806920" cy="700200"/>
          </a:xfrm>
          <a:prstGeom prst="rect">
            <a:avLst/>
          </a:prstGeom>
          <a:blipFill rotWithShape="0">
            <a:blip r:embed="rId1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TextBox 9"/>
          <p:cNvSpPr/>
          <p:nvPr/>
        </p:nvSpPr>
        <p:spPr>
          <a:xfrm>
            <a:off x="770760" y="4946760"/>
            <a:ext cx="7856280" cy="1138320"/>
          </a:xfrm>
          <a:prstGeom prst="rect">
            <a:avLst/>
          </a:prstGeom>
          <a:blipFill rotWithShape="0">
            <a:blip r:embed="rId2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357" name="Straight Arrow Connector 6"/>
          <p:cNvCxnSpPr/>
          <p:nvPr/>
        </p:nvCxnSpPr>
        <p:spPr>
          <a:xfrm flipH="1">
            <a:off x="3429000" y="3839040"/>
            <a:ext cx="486000" cy="469440"/>
          </a:xfrm>
          <a:prstGeom prst="straightConnector1">
            <a:avLst/>
          </a:prstGeom>
          <a:ln cap="sq" w="44280">
            <a:solidFill>
              <a:srgbClr val="ff0000"/>
            </a:solidFill>
            <a:round/>
            <a:tailEnd len="med" type="triangle" w="med"/>
          </a:ln>
        </p:spPr>
      </p:cxnSp>
      <p:sp>
        <p:nvSpPr>
          <p:cNvPr id="358" name="TextBox 10"/>
          <p:cNvSpPr/>
          <p:nvPr/>
        </p:nvSpPr>
        <p:spPr>
          <a:xfrm>
            <a:off x="2678760" y="4259880"/>
            <a:ext cx="150336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chemeClr val="dk1"/>
                </a:solidFill>
                <a:latin typeface="Arial"/>
                <a:ea typeface="DejaVu Sans"/>
              </a:rPr>
              <a:t>Polarization vector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TextBox 11"/>
          <p:cNvSpPr/>
          <p:nvPr/>
        </p:nvSpPr>
        <p:spPr>
          <a:xfrm>
            <a:off x="4534920" y="4269960"/>
            <a:ext cx="150336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chemeClr val="dk1"/>
                </a:solidFill>
                <a:latin typeface="Arial"/>
                <a:ea typeface="DejaVu Sans"/>
              </a:rPr>
              <a:t>Position vector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360" name="Straight Arrow Connector 7"/>
          <p:cNvCxnSpPr/>
          <p:nvPr/>
        </p:nvCxnSpPr>
        <p:spPr>
          <a:xfrm>
            <a:off x="4343400" y="3839040"/>
            <a:ext cx="459000" cy="445680"/>
          </a:xfrm>
          <a:prstGeom prst="straightConnector1">
            <a:avLst/>
          </a:prstGeom>
          <a:ln cap="sq" w="44280">
            <a:solidFill>
              <a:srgbClr val="ff0000"/>
            </a:solidFill>
            <a:round/>
            <a:tailEnd len="med" type="triangle" w="med"/>
          </a:ln>
        </p:spPr>
      </p:cxnSp>
      <p:sp>
        <p:nvSpPr>
          <p:cNvPr id="361" name="TextBox 20"/>
          <p:cNvSpPr/>
          <p:nvPr/>
        </p:nvSpPr>
        <p:spPr>
          <a:xfrm>
            <a:off x="5622480" y="3911040"/>
            <a:ext cx="19116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chemeClr val="dk1"/>
                </a:solidFill>
                <a:latin typeface="Arial"/>
                <a:ea typeface="DejaVu Sans"/>
              </a:rPr>
              <a:t>Wave vector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362" name="Straight Arrow Connector 8"/>
          <p:cNvCxnSpPr/>
          <p:nvPr/>
        </p:nvCxnSpPr>
        <p:spPr>
          <a:xfrm>
            <a:off x="5257800" y="3515400"/>
            <a:ext cx="459000" cy="445320"/>
          </a:xfrm>
          <a:prstGeom prst="straightConnector1">
            <a:avLst/>
          </a:prstGeom>
          <a:ln cap="sq" w="44280">
            <a:solidFill>
              <a:srgbClr val="ff0000"/>
            </a:solidFill>
            <a:round/>
            <a:tailEnd len="med" type="triangle" w="med"/>
          </a:ln>
        </p:spPr>
      </p:cxnSp>
      <p:pic>
        <p:nvPicPr>
          <p:cNvPr id="363" name="Picture 7" descr="latex-image-1.pdf"/>
          <p:cNvPicPr/>
          <p:nvPr/>
        </p:nvPicPr>
        <p:blipFill>
          <a:blip r:embed="rId3"/>
          <a:stretch/>
        </p:blipFill>
        <p:spPr>
          <a:xfrm>
            <a:off x="1589040" y="1877400"/>
            <a:ext cx="5542200" cy="1140840"/>
          </a:xfrm>
          <a:prstGeom prst="rect">
            <a:avLst/>
          </a:prstGeom>
          <a:ln w="0">
            <a:noFill/>
          </a:ln>
        </p:spPr>
      </p:pic>
      <p:cxnSp>
        <p:nvCxnSpPr>
          <p:cNvPr id="364" name="Straight Arrow Connector 9"/>
          <p:cNvCxnSpPr/>
          <p:nvPr/>
        </p:nvCxnSpPr>
        <p:spPr>
          <a:xfrm flipH="1">
            <a:off x="4145760" y="5874840"/>
            <a:ext cx="383400" cy="443880"/>
          </a:xfrm>
          <a:prstGeom prst="straightConnector1">
            <a:avLst/>
          </a:prstGeom>
          <a:ln cap="sq" w="44280">
            <a:solidFill>
              <a:srgbClr val="ff0000"/>
            </a:solidFill>
            <a:round/>
            <a:tailEnd len="med" type="triangle" w="med"/>
          </a:ln>
        </p:spPr>
      </p:cxnSp>
      <p:sp>
        <p:nvSpPr>
          <p:cNvPr id="365" name="Rounded Rectangle 12"/>
          <p:cNvSpPr/>
          <p:nvPr/>
        </p:nvSpPr>
        <p:spPr>
          <a:xfrm>
            <a:off x="111240" y="4490280"/>
            <a:ext cx="2460240" cy="644040"/>
          </a:xfrm>
          <a:prstGeom prst="roundRect">
            <a:avLst>
              <a:gd name="adj" fmla="val 16667"/>
            </a:avLst>
          </a:prstGeom>
          <a:solidFill>
            <a:srgbClr val="fff4ea">
              <a:alpha val="31000"/>
            </a:srgbClr>
          </a:solid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1" lang="en-US" sz="2400" spc="-1" strike="noStrike">
                <a:solidFill>
                  <a:srgbClr val="c00000"/>
                </a:solidFill>
                <a:latin typeface="Arial"/>
                <a:ea typeface="Helvetica Neue"/>
              </a:rPr>
              <a:t>Taylor expansion: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TextBox 24"/>
          <p:cNvSpPr/>
          <p:nvPr/>
        </p:nvSpPr>
        <p:spPr>
          <a:xfrm>
            <a:off x="3252240" y="6234120"/>
            <a:ext cx="15033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2000" spc="-1" strike="noStrike">
                <a:solidFill>
                  <a:schemeClr val="dk1"/>
                </a:solidFill>
                <a:latin typeface="Arial"/>
                <a:ea typeface="DejaVu Sans"/>
              </a:rPr>
              <a:t>Dipole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TextBox 25"/>
          <p:cNvSpPr/>
          <p:nvPr/>
        </p:nvSpPr>
        <p:spPr>
          <a:xfrm>
            <a:off x="5838120" y="6293880"/>
            <a:ext cx="17035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2000" spc="-1" strike="noStrike">
                <a:solidFill>
                  <a:schemeClr val="dk1"/>
                </a:solidFill>
                <a:latin typeface="Arial"/>
                <a:ea typeface="DejaVu Sans"/>
              </a:rPr>
              <a:t>Quadrupole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368" name="Straight Arrow Connector 10"/>
          <p:cNvCxnSpPr/>
          <p:nvPr/>
        </p:nvCxnSpPr>
        <p:spPr>
          <a:xfrm>
            <a:off x="6231600" y="5906520"/>
            <a:ext cx="400320" cy="389880"/>
          </a:xfrm>
          <a:prstGeom prst="straightConnector1">
            <a:avLst/>
          </a:prstGeom>
          <a:ln cap="sq" w="44280">
            <a:solidFill>
              <a:srgbClr val="ff0000"/>
            </a:solidFill>
            <a:round/>
            <a:tailEnd len="med" type="triangle" w="med"/>
          </a:ln>
        </p:spPr>
      </p:cxnSp>
      <p:sp>
        <p:nvSpPr>
          <p:cNvPr id="369" name="TextBox 104"/>
          <p:cNvSpPr/>
          <p:nvPr/>
        </p:nvSpPr>
        <p:spPr>
          <a:xfrm>
            <a:off x="190440" y="603684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7" dur="indefinite" restart="never" nodeType="tmRoot">
          <p:childTnLst>
            <p:seq>
              <p:cTn id="88" dur="indefinite" nodeType="mainSeq">
                <p:childTnLst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TextBox 21"/>
          <p:cNvSpPr/>
          <p:nvPr/>
        </p:nvSpPr>
        <p:spPr>
          <a:xfrm>
            <a:off x="1686240" y="1456200"/>
            <a:ext cx="699840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2400" spc="-1" strike="noStrike">
                <a:solidFill>
                  <a:schemeClr val="dk1"/>
                </a:solidFill>
                <a:latin typeface="Arial"/>
                <a:ea typeface="DejaVu Sans"/>
              </a:rPr>
              <a:t>Expression in terms of l=1 spherical harmonics (p orbitals):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71" name="Picture 10" descr="Shape of p-orbitals in 3D"/>
          <p:cNvPicPr/>
          <p:nvPr/>
        </p:nvPicPr>
        <p:blipFill>
          <a:blip r:embed="rId1"/>
          <a:srcRect l="0" t="0" r="0" b="16361"/>
          <a:stretch/>
        </p:blipFill>
        <p:spPr>
          <a:xfrm>
            <a:off x="2028600" y="3627000"/>
            <a:ext cx="4827240" cy="2079000"/>
          </a:xfrm>
          <a:prstGeom prst="rect">
            <a:avLst/>
          </a:prstGeom>
          <a:ln w="0">
            <a:noFill/>
          </a:ln>
        </p:spPr>
      </p:pic>
      <p:sp>
        <p:nvSpPr>
          <p:cNvPr id="372" name="Rounded Rectangle 11"/>
          <p:cNvSpPr/>
          <p:nvPr/>
        </p:nvSpPr>
        <p:spPr>
          <a:xfrm>
            <a:off x="293040" y="1212840"/>
            <a:ext cx="1317600" cy="644040"/>
          </a:xfrm>
          <a:prstGeom prst="roundRect">
            <a:avLst>
              <a:gd name="adj" fmla="val 16667"/>
            </a:avLst>
          </a:prstGeom>
          <a:solidFill>
            <a:srgbClr val="fff4ea">
              <a:alpha val="31000"/>
            </a:srgbClr>
          </a:solid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1" lang="en-US" sz="2400" spc="-1" strike="noStrike">
                <a:solidFill>
                  <a:srgbClr val="c00000"/>
                </a:solidFill>
                <a:latin typeface="Arial"/>
                <a:ea typeface="Helvetica Neue"/>
              </a:rPr>
              <a:t>Dipole: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3" name="TextBox 2"/>
          <p:cNvSpPr/>
          <p:nvPr/>
        </p:nvSpPr>
        <p:spPr>
          <a:xfrm>
            <a:off x="3067200" y="6242400"/>
            <a:ext cx="5952240" cy="42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2200" spc="-1" strike="noStrike">
                <a:solidFill>
                  <a:schemeClr val="dk1"/>
                </a:solidFill>
                <a:latin typeface="Arial"/>
                <a:ea typeface="Noto Sans CJK SC"/>
              </a:rPr>
              <a:t>Examples:  TM L</a:t>
            </a:r>
            <a:r>
              <a:rPr b="0" lang="en-GB" sz="2200" spc="-1" strike="noStrike" baseline="-8000">
                <a:solidFill>
                  <a:schemeClr val="dk1"/>
                </a:solidFill>
                <a:latin typeface="Arial"/>
                <a:ea typeface="Noto Sans CJK SC"/>
              </a:rPr>
              <a:t>2,3</a:t>
            </a:r>
            <a:r>
              <a:rPr b="0" lang="en-GB" sz="2200" spc="-1" strike="noStrike">
                <a:solidFill>
                  <a:schemeClr val="dk1"/>
                </a:solidFill>
                <a:latin typeface="Arial"/>
                <a:ea typeface="Noto Sans CJK SC"/>
              </a:rPr>
              <a:t> </a:t>
            </a:r>
            <a:r>
              <a:rPr b="0" lang="en-GB" sz="2200" spc="-1" strike="noStrike">
                <a:solidFill>
                  <a:schemeClr val="dk1"/>
                </a:solidFill>
                <a:latin typeface="Arial"/>
                <a:ea typeface="DejaVu Sans"/>
              </a:rPr>
              <a:t>, Ln, An M</a:t>
            </a:r>
            <a:r>
              <a:rPr b="0" lang="en-GB" sz="2200" spc="-1" strike="noStrike" baseline="-8000">
                <a:solidFill>
                  <a:schemeClr val="dk1"/>
                </a:solidFill>
                <a:latin typeface="Arial"/>
                <a:ea typeface="DejaVu Sans"/>
              </a:rPr>
              <a:t>4,5 </a:t>
            </a:r>
            <a:r>
              <a:rPr b="0" lang="en-GB" sz="2200" spc="-1" strike="noStrike">
                <a:solidFill>
                  <a:schemeClr val="dk1"/>
                </a:solidFill>
                <a:latin typeface="Arial"/>
                <a:ea typeface="DejaVu Sans"/>
              </a:rPr>
              <a:t>edges</a:t>
            </a:r>
            <a:r>
              <a:rPr b="0" lang="en-GB" sz="2200" spc="-1" strike="noStrike" baseline="-8000">
                <a:solidFill>
                  <a:schemeClr val="dk1"/>
                </a:solidFill>
                <a:latin typeface="Arial"/>
                <a:ea typeface="DejaVu Sans"/>
              </a:rPr>
              <a:t> 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4" name="TextBox 22"/>
          <p:cNvSpPr/>
          <p:nvPr/>
        </p:nvSpPr>
        <p:spPr>
          <a:xfrm>
            <a:off x="5021640" y="5739840"/>
            <a:ext cx="2094120" cy="371520"/>
          </a:xfrm>
          <a:prstGeom prst="rect">
            <a:avLst/>
          </a:prstGeom>
          <a:blipFill rotWithShape="0">
            <a:blip r:embed="rId2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5" name="TextBox 23"/>
          <p:cNvSpPr/>
          <p:nvPr/>
        </p:nvSpPr>
        <p:spPr>
          <a:xfrm>
            <a:off x="3241440" y="5708520"/>
            <a:ext cx="2614680" cy="399600"/>
          </a:xfrm>
          <a:prstGeom prst="rect">
            <a:avLst/>
          </a:prstGeom>
          <a:blipFill rotWithShape="0">
            <a:blip r:embed="rId3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TextBox 27"/>
          <p:cNvSpPr/>
          <p:nvPr/>
        </p:nvSpPr>
        <p:spPr>
          <a:xfrm>
            <a:off x="1879560" y="5707800"/>
            <a:ext cx="1761480" cy="393840"/>
          </a:xfrm>
          <a:prstGeom prst="rect">
            <a:avLst/>
          </a:prstGeom>
          <a:blipFill rotWithShape="0">
            <a:blip r:embed="rId4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TextBox 32"/>
          <p:cNvSpPr/>
          <p:nvPr/>
        </p:nvSpPr>
        <p:spPr>
          <a:xfrm>
            <a:off x="2056680" y="2978280"/>
            <a:ext cx="4682160" cy="459000"/>
          </a:xfrm>
          <a:prstGeom prst="rect">
            <a:avLst/>
          </a:prstGeom>
          <a:blipFill rotWithShape="0">
            <a:blip r:embed="rId5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TextBox 33"/>
          <p:cNvSpPr/>
          <p:nvPr/>
        </p:nvSpPr>
        <p:spPr>
          <a:xfrm>
            <a:off x="5457600" y="2981160"/>
            <a:ext cx="1207080" cy="459000"/>
          </a:xfrm>
          <a:prstGeom prst="rect">
            <a:avLst/>
          </a:prstGeom>
          <a:blipFill rotWithShape="0">
            <a:blip r:embed="rId6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TextBox 34"/>
          <p:cNvSpPr/>
          <p:nvPr/>
        </p:nvSpPr>
        <p:spPr>
          <a:xfrm>
            <a:off x="2202120" y="2999880"/>
            <a:ext cx="948960" cy="459000"/>
          </a:xfrm>
          <a:prstGeom prst="rect">
            <a:avLst/>
          </a:prstGeom>
          <a:blipFill rotWithShape="0">
            <a:blip r:embed="rId7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Rounded Rectangle 16"/>
          <p:cNvSpPr/>
          <p:nvPr/>
        </p:nvSpPr>
        <p:spPr>
          <a:xfrm>
            <a:off x="2305080" y="3004920"/>
            <a:ext cx="768960" cy="459000"/>
          </a:xfrm>
          <a:prstGeom prst="roundRect">
            <a:avLst>
              <a:gd name="adj" fmla="val 16667"/>
            </a:avLst>
          </a:prstGeom>
          <a:noFill/>
          <a:ln w="22320">
            <a:solidFill>
              <a:srgbClr val="0d154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GB" sz="1800" spc="-1" strike="noStrike">
              <a:solidFill>
                <a:schemeClr val="lt1"/>
              </a:solidFill>
              <a:latin typeface="Aptos"/>
              <a:ea typeface="DejaVu Sans"/>
            </a:endParaRPr>
          </a:p>
        </p:txBody>
      </p:sp>
      <p:sp>
        <p:nvSpPr>
          <p:cNvPr id="381" name="Rounded Rectangle 17"/>
          <p:cNvSpPr/>
          <p:nvPr/>
        </p:nvSpPr>
        <p:spPr>
          <a:xfrm>
            <a:off x="3999240" y="3001320"/>
            <a:ext cx="768960" cy="459000"/>
          </a:xfrm>
          <a:prstGeom prst="roundRect">
            <a:avLst>
              <a:gd name="adj" fmla="val 16667"/>
            </a:avLst>
          </a:prstGeom>
          <a:noFill/>
          <a:ln w="22320">
            <a:solidFill>
              <a:srgbClr val="0d154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GB" sz="1800" spc="-1" strike="noStrike">
              <a:solidFill>
                <a:schemeClr val="lt1"/>
              </a:solidFill>
              <a:latin typeface="Aptos"/>
              <a:ea typeface="DejaVu Sans"/>
            </a:endParaRPr>
          </a:p>
        </p:txBody>
      </p:sp>
      <p:sp>
        <p:nvSpPr>
          <p:cNvPr id="382" name="Rounded Rectangle 18"/>
          <p:cNvSpPr/>
          <p:nvPr/>
        </p:nvSpPr>
        <p:spPr>
          <a:xfrm>
            <a:off x="5664960" y="2991600"/>
            <a:ext cx="768960" cy="459000"/>
          </a:xfrm>
          <a:prstGeom prst="roundRect">
            <a:avLst>
              <a:gd name="adj" fmla="val 16667"/>
            </a:avLst>
          </a:prstGeom>
          <a:noFill/>
          <a:ln w="22320">
            <a:solidFill>
              <a:srgbClr val="0d154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GB" sz="1800" spc="-1" strike="noStrike">
              <a:solidFill>
                <a:schemeClr val="lt1"/>
              </a:solidFill>
              <a:latin typeface="Aptos"/>
              <a:ea typeface="DejaVu Sans"/>
            </a:endParaRPr>
          </a:p>
        </p:txBody>
      </p:sp>
      <p:grpSp>
        <p:nvGrpSpPr>
          <p:cNvPr id="383" name="Group 3"/>
          <p:cNvGrpSpPr/>
          <p:nvPr/>
        </p:nvGrpSpPr>
        <p:grpSpPr>
          <a:xfrm>
            <a:off x="6738480" y="2953080"/>
            <a:ext cx="2387520" cy="638280"/>
            <a:chOff x="6738480" y="2953080"/>
            <a:chExt cx="2387520" cy="638280"/>
          </a:xfrm>
        </p:grpSpPr>
        <p:cxnSp>
          <p:nvCxnSpPr>
            <p:cNvPr id="384" name="Straight Arrow Connector 1"/>
            <p:cNvCxnSpPr/>
            <p:nvPr/>
          </p:nvCxnSpPr>
          <p:spPr>
            <a:xfrm>
              <a:off x="6738480" y="3250440"/>
              <a:ext cx="530640" cy="2520"/>
            </a:xfrm>
            <a:prstGeom prst="straightConnector1">
              <a:avLst/>
            </a:prstGeom>
            <a:ln cap="sq" w="44280">
              <a:solidFill>
                <a:srgbClr val="ff0000"/>
              </a:solidFill>
              <a:round/>
              <a:tailEnd len="med" type="triangle" w="med"/>
            </a:ln>
          </p:spPr>
        </p:cxnSp>
        <p:sp>
          <p:nvSpPr>
            <p:cNvPr id="385" name="TextBox 36"/>
            <p:cNvSpPr/>
            <p:nvPr/>
          </p:nvSpPr>
          <p:spPr>
            <a:xfrm>
              <a:off x="7314480" y="2953080"/>
              <a:ext cx="181152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GB" sz="1800" spc="-1" strike="noStrike">
                  <a:solidFill>
                    <a:schemeClr val="dk1"/>
                  </a:solidFill>
                  <a:latin typeface="Arial"/>
                  <a:ea typeface="DejaVu Sans"/>
                </a:rPr>
                <a:t>Defined wrt to the crystal axes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86" name="PlaceHolder 1"/>
          <p:cNvSpPr>
            <a:spLocks noGrp="1"/>
          </p:cNvSpPr>
          <p:nvPr>
            <p:ph type="title"/>
          </p:nvPr>
        </p:nvSpPr>
        <p:spPr>
          <a:xfrm>
            <a:off x="1334880" y="547920"/>
            <a:ext cx="597816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3600" spc="-1" strike="noStrike">
                <a:solidFill>
                  <a:schemeClr val="dk1"/>
                </a:solidFill>
                <a:latin typeface="Aptos Display"/>
              </a:rPr>
              <a:t>Dipole transition operator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87" name="" descr="28§display§\epsilon \cdot \hat{r} = r\sum_{m=-1}^{1} \epsilon^m  \sqrt{\frac{4\pi}{3}} Y_1^m(\theta,\varphi)§svg§600§TRUE§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>
          <a:xfrm>
            <a:off x="3359160" y="1857600"/>
            <a:ext cx="4489200" cy="985320"/>
          </a:xfrm>
          <a:prstGeom prst="rect">
            <a:avLst/>
          </a:prstGeom>
          <a:ln w="0">
            <a:noFill/>
          </a:ln>
        </p:spPr>
      </p:pic>
      <p:sp>
        <p:nvSpPr>
          <p:cNvPr id="388" name="TextBox 105"/>
          <p:cNvSpPr/>
          <p:nvPr/>
        </p:nvSpPr>
        <p:spPr>
          <a:xfrm>
            <a:off x="118440" y="614484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3" dur="indefinite" restart="never" nodeType="tmRoot">
          <p:childTnLst>
            <p:seq>
              <p:cTn id="104" dur="indefinite" nodeType="mainSeq">
                <p:childTnLst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Picture 8" descr="1.-The five different d atomic orbitals. The figure is adapted from... |  Download Scientific Diagram"/>
          <p:cNvPicPr/>
          <p:nvPr/>
        </p:nvPicPr>
        <p:blipFill>
          <a:blip r:embed="rId1"/>
          <a:stretch/>
        </p:blipFill>
        <p:spPr>
          <a:xfrm>
            <a:off x="2757600" y="2414160"/>
            <a:ext cx="4470840" cy="3399480"/>
          </a:xfrm>
          <a:prstGeom prst="rect">
            <a:avLst/>
          </a:prstGeom>
          <a:ln w="0">
            <a:noFill/>
          </a:ln>
        </p:spPr>
      </p:pic>
      <p:sp>
        <p:nvSpPr>
          <p:cNvPr id="390" name="Rounded Rectangle 13"/>
          <p:cNvSpPr/>
          <p:nvPr/>
        </p:nvSpPr>
        <p:spPr>
          <a:xfrm>
            <a:off x="111240" y="1601280"/>
            <a:ext cx="1737000" cy="644040"/>
          </a:xfrm>
          <a:prstGeom prst="roundRect">
            <a:avLst>
              <a:gd name="adj" fmla="val 16667"/>
            </a:avLst>
          </a:prstGeom>
          <a:solidFill>
            <a:srgbClr val="fff4ea">
              <a:alpha val="31000"/>
            </a:srgbClr>
          </a:solid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1" lang="en-US" sz="2400" spc="-1" strike="noStrike">
                <a:solidFill>
                  <a:srgbClr val="c00000"/>
                </a:solidFill>
                <a:latin typeface="Arial"/>
                <a:ea typeface="Helvetica Neue"/>
              </a:rPr>
              <a:t>Quadrupole: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TextBox 26"/>
          <p:cNvSpPr/>
          <p:nvPr/>
        </p:nvSpPr>
        <p:spPr>
          <a:xfrm>
            <a:off x="1807560" y="3831840"/>
            <a:ext cx="1597680" cy="506520"/>
          </a:xfrm>
          <a:prstGeom prst="rect">
            <a:avLst/>
          </a:prstGeom>
          <a:blipFill rotWithShape="0">
            <a:blip r:embed="rId2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Rounded Rectangle 14"/>
          <p:cNvSpPr/>
          <p:nvPr/>
        </p:nvSpPr>
        <p:spPr>
          <a:xfrm>
            <a:off x="2093040" y="3871080"/>
            <a:ext cx="1098000" cy="459000"/>
          </a:xfrm>
          <a:prstGeom prst="roundRect">
            <a:avLst>
              <a:gd name="adj" fmla="val 16667"/>
            </a:avLst>
          </a:prstGeom>
          <a:noFill/>
          <a:ln w="22320">
            <a:solidFill>
              <a:srgbClr val="0d154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GB" sz="1800" spc="-1" strike="noStrike">
              <a:solidFill>
                <a:schemeClr val="lt1"/>
              </a:solidFill>
              <a:latin typeface="Aptos"/>
              <a:ea typeface="DejaVu Sans"/>
            </a:endParaRPr>
          </a:p>
        </p:txBody>
      </p:sp>
      <p:sp>
        <p:nvSpPr>
          <p:cNvPr id="393" name="TextBox 29"/>
          <p:cNvSpPr/>
          <p:nvPr/>
        </p:nvSpPr>
        <p:spPr>
          <a:xfrm>
            <a:off x="1932120" y="1530720"/>
            <a:ext cx="65271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2400" spc="-1" strike="noStrike">
                <a:solidFill>
                  <a:schemeClr val="dk1"/>
                </a:solidFill>
                <a:latin typeface="Arial"/>
                <a:ea typeface="DejaVu Sans"/>
              </a:rPr>
              <a:t>Expression in l=2 spherical harmonics (d orbitals):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4" name="TextBox 31"/>
          <p:cNvSpPr/>
          <p:nvPr/>
        </p:nvSpPr>
        <p:spPr>
          <a:xfrm>
            <a:off x="2995200" y="5882400"/>
            <a:ext cx="595224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2200" spc="-1" strike="noStrike">
                <a:solidFill>
                  <a:schemeClr val="dk1"/>
                </a:solidFill>
                <a:latin typeface="Arial"/>
                <a:ea typeface="Noto Sans CJK SC"/>
              </a:rPr>
              <a:t>Examples:  transition operator used for TM K </a:t>
            </a:r>
            <a:r>
              <a:rPr b="0" lang="en-GB" sz="2200" spc="-1" strike="noStrike">
                <a:solidFill>
                  <a:schemeClr val="dk1"/>
                </a:solidFill>
                <a:latin typeface="Arial"/>
                <a:ea typeface="DejaVu Sans"/>
              </a:rPr>
              <a:t> pre-edges .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5" name="TextBox 37"/>
          <p:cNvSpPr/>
          <p:nvPr/>
        </p:nvSpPr>
        <p:spPr>
          <a:xfrm>
            <a:off x="-245520" y="2648880"/>
            <a:ext cx="2682000" cy="520560"/>
          </a:xfrm>
          <a:prstGeom prst="rect">
            <a:avLst/>
          </a:prstGeom>
          <a:blipFill rotWithShape="0">
            <a:blip r:embed="rId3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914400" y="691920"/>
            <a:ext cx="731304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3600" spc="-1" strike="noStrike">
                <a:solidFill>
                  <a:schemeClr val="dk1"/>
                </a:solidFill>
                <a:latin typeface="Aptos Display"/>
              </a:rPr>
              <a:t>Quadrupole transition operator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TextBox 106"/>
          <p:cNvSpPr/>
          <p:nvPr/>
        </p:nvSpPr>
        <p:spPr>
          <a:xfrm>
            <a:off x="190440" y="603684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45" dur="indefinite" restart="never" nodeType="tmRoot">
          <p:childTnLst>
            <p:seq>
              <p:cTn id="146" dur="indefinite" nodeType="mainSeq">
                <p:childTnLst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457200" y="2741760"/>
            <a:ext cx="8226720" cy="205668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solidFill>
                  <a:srgbClr val="0a0955"/>
                </a:solidFill>
                <a:latin typeface="Arial"/>
              </a:rPr>
              <a:t>Xray Linear Dichroism (XLD)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"/>
          <p:cNvSpPr/>
          <p:nvPr/>
        </p:nvSpPr>
        <p:spPr>
          <a:xfrm>
            <a:off x="3744000" y="6580800"/>
            <a:ext cx="365544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  <a:ea typeface="DejaVu Sans"/>
              </a:rPr>
              <a:t>https://en.wikipedia.org/wiki/Rubber_duck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title"/>
          </p:nvPr>
        </p:nvSpPr>
        <p:spPr>
          <a:xfrm>
            <a:off x="758880" y="61992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83888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X-ray Linear Dichroism in Oh Cu</a:t>
            </a:r>
            <a:r>
              <a:rPr b="0" lang="en-GB" sz="4400" spc="-1" strike="noStrike" baseline="30000">
                <a:solidFill>
                  <a:schemeClr val="dk1"/>
                </a:solidFill>
                <a:latin typeface="Aptos Display"/>
              </a:rPr>
              <a:t>2+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1" name="TextBox 41"/>
          <p:cNvSpPr/>
          <p:nvPr/>
        </p:nvSpPr>
        <p:spPr>
          <a:xfrm>
            <a:off x="2365560" y="3539160"/>
            <a:ext cx="2943360" cy="644760"/>
          </a:xfrm>
          <a:prstGeom prst="rect">
            <a:avLst/>
          </a:prstGeom>
          <a:noFill/>
          <a:ln w="2232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3200" spc="-1" strike="noStrike">
                <a:solidFill>
                  <a:schemeClr val="dk1"/>
                </a:solidFill>
                <a:latin typeface="Aptos"/>
                <a:ea typeface="DejaVu Sans"/>
              </a:rPr>
              <a:t>e</a:t>
            </a:r>
            <a:r>
              <a:rPr b="0" lang="en-NL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g</a:t>
            </a:r>
            <a:r>
              <a:rPr b="0" lang="en-NL" sz="3200" spc="-1" strike="noStrike">
                <a:solidFill>
                  <a:schemeClr val="dk1"/>
                </a:solidFill>
                <a:latin typeface="Aptos"/>
                <a:ea typeface="DejaVu Sans"/>
              </a:rPr>
              <a:t>:(d</a:t>
            </a:r>
            <a:r>
              <a:rPr b="0" lang="en-NL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x</a:t>
            </a:r>
            <a:r>
              <a:rPr b="0" lang="en-NL" sz="3200" spc="-1" strike="noStrike" baseline="30000">
                <a:solidFill>
                  <a:schemeClr val="dk1"/>
                </a:solidFill>
                <a:latin typeface="Aptos"/>
                <a:ea typeface="DejaVu Sans"/>
              </a:rPr>
              <a:t>2</a:t>
            </a:r>
            <a:r>
              <a:rPr b="0" lang="en-NL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-</a:t>
            </a:r>
            <a:r>
              <a:rPr b="0" lang="en-US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 </a:t>
            </a:r>
            <a:r>
              <a:rPr b="0" lang="en-NL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y</a:t>
            </a:r>
            <a:r>
              <a:rPr b="0" lang="en-NL" sz="3200" spc="-1" strike="noStrike" baseline="30000">
                <a:solidFill>
                  <a:schemeClr val="dk1"/>
                </a:solidFill>
                <a:latin typeface="Aptos"/>
                <a:ea typeface="DejaVu Sans"/>
              </a:rPr>
              <a:t>2</a:t>
            </a:r>
            <a:r>
              <a:rPr b="0" lang="en-NL" sz="3200" spc="-1" strike="noStrike">
                <a:solidFill>
                  <a:schemeClr val="dk1"/>
                </a:solidFill>
                <a:latin typeface="Aptos"/>
                <a:ea typeface="DejaVu Sans"/>
              </a:rPr>
              <a:t>, d</a:t>
            </a:r>
            <a:r>
              <a:rPr b="0" lang="en-NL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z</a:t>
            </a:r>
            <a:r>
              <a:rPr b="0" lang="en-NL" sz="3200" spc="-1" strike="noStrike" baseline="30000">
                <a:solidFill>
                  <a:schemeClr val="dk1"/>
                </a:solidFill>
                <a:latin typeface="Aptos"/>
                <a:ea typeface="DejaVu Sans"/>
              </a:rPr>
              <a:t>2</a:t>
            </a:r>
            <a:r>
              <a:rPr b="0" lang="en-NL" sz="3200" spc="-1" strike="noStrike">
                <a:solidFill>
                  <a:schemeClr val="dk1"/>
                </a:solidFill>
                <a:latin typeface="Aptos"/>
                <a:ea typeface="DejaVu Sans"/>
              </a:rPr>
              <a:t>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TextBox 42"/>
          <p:cNvSpPr/>
          <p:nvPr/>
        </p:nvSpPr>
        <p:spPr>
          <a:xfrm>
            <a:off x="2290320" y="4685400"/>
            <a:ext cx="2891880" cy="644760"/>
          </a:xfrm>
          <a:prstGeom prst="rect">
            <a:avLst/>
          </a:prstGeom>
          <a:noFill/>
          <a:ln w="2232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NL" sz="3200" spc="-1" strike="noStrike">
                <a:solidFill>
                  <a:schemeClr val="dk1"/>
                </a:solidFill>
                <a:latin typeface="Aptos"/>
                <a:ea typeface="DejaVu Sans"/>
              </a:rPr>
              <a:t>t</a:t>
            </a:r>
            <a:r>
              <a:rPr b="0" lang="en-NL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2g</a:t>
            </a:r>
            <a:r>
              <a:rPr b="0" lang="en-NL" sz="3200" spc="-1" strike="noStrike">
                <a:solidFill>
                  <a:schemeClr val="dk1"/>
                </a:solidFill>
                <a:latin typeface="Aptos"/>
                <a:ea typeface="DejaVu Sans"/>
              </a:rPr>
              <a:t>:(d</a:t>
            </a:r>
            <a:r>
              <a:rPr b="0" lang="en-NL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xy</a:t>
            </a:r>
            <a:r>
              <a:rPr b="0" lang="en-NL" sz="3200" spc="-1" strike="noStrike">
                <a:solidFill>
                  <a:schemeClr val="dk1"/>
                </a:solidFill>
                <a:latin typeface="Aptos"/>
                <a:ea typeface="DejaVu Sans"/>
              </a:rPr>
              <a:t>, d</a:t>
            </a:r>
            <a:r>
              <a:rPr b="0" lang="en-NL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zy</a:t>
            </a:r>
            <a:r>
              <a:rPr b="0" lang="en-NL" sz="3200" spc="-1" strike="noStrike">
                <a:solidFill>
                  <a:schemeClr val="dk1"/>
                </a:solidFill>
                <a:latin typeface="Aptos"/>
                <a:ea typeface="DejaVu Sans"/>
              </a:rPr>
              <a:t>, d</a:t>
            </a:r>
            <a:r>
              <a:rPr b="0" lang="en-NL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zx</a:t>
            </a:r>
            <a:r>
              <a:rPr b="0" lang="en-NL" sz="3200" spc="-1" strike="noStrike">
                <a:solidFill>
                  <a:schemeClr val="dk1"/>
                </a:solidFill>
                <a:latin typeface="Aptos"/>
                <a:ea typeface="DejaVu Sans"/>
              </a:rPr>
              <a:t>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Rounded Rectangle 15"/>
          <p:cNvSpPr/>
          <p:nvPr/>
        </p:nvSpPr>
        <p:spPr>
          <a:xfrm>
            <a:off x="655920" y="5499000"/>
            <a:ext cx="4084920" cy="887400"/>
          </a:xfrm>
          <a:prstGeom prst="roundRect">
            <a:avLst>
              <a:gd name="adj" fmla="val 16667"/>
            </a:avLst>
          </a:prstGeom>
          <a:blipFill rotWithShape="0">
            <a:blip r:embed="rId1">
              <a:alphaModFix amt="31000"/>
            </a:blip>
            <a:srcRect/>
            <a:stretch/>
          </a:blip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04" name="Picture 15" descr=""/>
          <p:cNvPicPr/>
          <p:nvPr/>
        </p:nvPicPr>
        <p:blipFill>
          <a:blip r:embed="rId2"/>
          <a:stretch/>
        </p:blipFill>
        <p:spPr>
          <a:xfrm>
            <a:off x="3423240" y="1331640"/>
            <a:ext cx="5032440" cy="1859760"/>
          </a:xfrm>
          <a:prstGeom prst="rect">
            <a:avLst/>
          </a:prstGeom>
          <a:ln w="0">
            <a:noFill/>
          </a:ln>
        </p:spPr>
      </p:pic>
      <p:pic>
        <p:nvPicPr>
          <p:cNvPr id="405" name="Picture 16" descr="1.-The five different d atomic orbitals. The figure is adapted from... |  Download Scientific Diagram"/>
          <p:cNvPicPr/>
          <p:nvPr/>
        </p:nvPicPr>
        <p:blipFill>
          <a:blip r:embed="rId3"/>
          <a:srcRect l="0" t="49650" r="0" b="0"/>
          <a:stretch/>
        </p:blipFill>
        <p:spPr>
          <a:xfrm>
            <a:off x="4932360" y="2980440"/>
            <a:ext cx="3408480" cy="1463760"/>
          </a:xfrm>
          <a:prstGeom prst="rect">
            <a:avLst/>
          </a:prstGeom>
          <a:ln w="0">
            <a:noFill/>
          </a:ln>
        </p:spPr>
      </p:pic>
      <p:pic>
        <p:nvPicPr>
          <p:cNvPr id="406" name="Picture 17" descr="1.-The five different d atomic orbitals. The figure is adapted from... |  Download Scientific Diagram"/>
          <p:cNvPicPr/>
          <p:nvPr/>
        </p:nvPicPr>
        <p:blipFill>
          <a:blip r:embed="rId4"/>
          <a:srcRect l="0" t="0" r="0" b="49650"/>
          <a:stretch/>
        </p:blipFill>
        <p:spPr>
          <a:xfrm>
            <a:off x="5184360" y="4482720"/>
            <a:ext cx="3271680" cy="1405080"/>
          </a:xfrm>
          <a:prstGeom prst="rect">
            <a:avLst/>
          </a:prstGeom>
          <a:ln w="0">
            <a:noFill/>
          </a:ln>
        </p:spPr>
      </p:pic>
      <p:sp>
        <p:nvSpPr>
          <p:cNvPr id="407" name="Rectangle 6"/>
          <p:cNvSpPr/>
          <p:nvPr/>
        </p:nvSpPr>
        <p:spPr>
          <a:xfrm>
            <a:off x="104040" y="4531320"/>
            <a:ext cx="681120" cy="68400"/>
          </a:xfrm>
          <a:prstGeom prst="rect">
            <a:avLst/>
          </a:prstGeom>
          <a:solidFill>
            <a:schemeClr val="accent1">
              <a:alpha val="31000"/>
            </a:schemeClr>
          </a:solidFill>
          <a:ln cap="sq"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32760" bIns="3276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408" name="Rectangle 7"/>
          <p:cNvSpPr/>
          <p:nvPr/>
        </p:nvSpPr>
        <p:spPr>
          <a:xfrm>
            <a:off x="1451160" y="3843360"/>
            <a:ext cx="680760" cy="68400"/>
          </a:xfrm>
          <a:prstGeom prst="rect">
            <a:avLst/>
          </a:prstGeom>
          <a:solidFill>
            <a:schemeClr val="accent1">
              <a:alpha val="31000"/>
            </a:schemeClr>
          </a:solidFill>
          <a:ln cap="sq"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32760" bIns="3276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409" name="Rectangle 8"/>
          <p:cNvSpPr/>
          <p:nvPr/>
        </p:nvSpPr>
        <p:spPr>
          <a:xfrm>
            <a:off x="1451160" y="4966920"/>
            <a:ext cx="680760" cy="68400"/>
          </a:xfrm>
          <a:prstGeom prst="rect">
            <a:avLst/>
          </a:prstGeom>
          <a:solidFill>
            <a:schemeClr val="accent1">
              <a:alpha val="31000"/>
            </a:schemeClr>
          </a:solidFill>
          <a:ln cap="sq"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32760" bIns="3276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cxnSp>
        <p:nvCxnSpPr>
          <p:cNvPr id="410" name="Straight Connector 3"/>
          <p:cNvCxnSpPr>
            <a:stCxn id="407" idx="3"/>
            <a:endCxn id="409" idx="1"/>
          </p:cNvCxnSpPr>
          <p:nvPr/>
        </p:nvCxnSpPr>
        <p:spPr>
          <a:xfrm>
            <a:off x="785160" y="4565520"/>
            <a:ext cx="666360" cy="435960"/>
          </a:xfrm>
          <a:prstGeom prst="straightConnector1">
            <a:avLst/>
          </a:prstGeom>
          <a:ln cap="sq" w="12600">
            <a:solidFill>
              <a:srgbClr val="000000"/>
            </a:solidFill>
            <a:prstDash val="dash"/>
            <a:round/>
          </a:ln>
        </p:spPr>
      </p:cxnSp>
      <p:cxnSp>
        <p:nvCxnSpPr>
          <p:cNvPr id="411" name="Straight Connector 4"/>
          <p:cNvCxnSpPr>
            <a:stCxn id="407" idx="3"/>
            <a:endCxn id="408" idx="1"/>
          </p:cNvCxnSpPr>
          <p:nvPr/>
        </p:nvCxnSpPr>
        <p:spPr>
          <a:xfrm flipV="1">
            <a:off x="785160" y="3877560"/>
            <a:ext cx="666360" cy="688320"/>
          </a:xfrm>
          <a:prstGeom prst="straightConnector1">
            <a:avLst/>
          </a:prstGeom>
          <a:ln cap="sq" w="12600">
            <a:solidFill>
              <a:srgbClr val="000000"/>
            </a:solidFill>
            <a:prstDash val="dash"/>
            <a:round/>
          </a:ln>
        </p:spPr>
      </p:cxnSp>
      <p:cxnSp>
        <p:nvCxnSpPr>
          <p:cNvPr id="412" name="Straight Arrow Connector 2"/>
          <p:cNvCxnSpPr/>
          <p:nvPr/>
        </p:nvCxnSpPr>
        <p:spPr>
          <a:xfrm flipV="1">
            <a:off x="1538280" y="4784040"/>
            <a:ext cx="2520" cy="477720"/>
          </a:xfrm>
          <a:prstGeom prst="straightConnector1">
            <a:avLst/>
          </a:prstGeom>
          <a:ln cap="sq" w="25560">
            <a:solidFill>
              <a:srgbClr val="93b2cd"/>
            </a:solidFill>
            <a:round/>
            <a:tailEnd len="med" type="triangle" w="med"/>
          </a:ln>
        </p:spPr>
      </p:cxnSp>
      <p:cxnSp>
        <p:nvCxnSpPr>
          <p:cNvPr id="413" name="Straight Arrow Connector 3"/>
          <p:cNvCxnSpPr/>
          <p:nvPr/>
        </p:nvCxnSpPr>
        <p:spPr>
          <a:xfrm>
            <a:off x="1601280" y="4800600"/>
            <a:ext cx="2520" cy="477720"/>
          </a:xfrm>
          <a:prstGeom prst="straightConnector1">
            <a:avLst/>
          </a:prstGeom>
          <a:ln cap="sq" w="25560">
            <a:solidFill>
              <a:srgbClr val="c00000"/>
            </a:solidFill>
            <a:round/>
            <a:tailEnd len="med" type="triangle" w="med"/>
          </a:ln>
        </p:spPr>
      </p:cxnSp>
      <p:cxnSp>
        <p:nvCxnSpPr>
          <p:cNvPr id="414" name="Straight Arrow Connector 4"/>
          <p:cNvCxnSpPr/>
          <p:nvPr/>
        </p:nvCxnSpPr>
        <p:spPr>
          <a:xfrm flipV="1">
            <a:off x="1773720" y="4783680"/>
            <a:ext cx="2520" cy="477720"/>
          </a:xfrm>
          <a:prstGeom prst="straightConnector1">
            <a:avLst/>
          </a:prstGeom>
          <a:ln cap="sq" w="25560">
            <a:solidFill>
              <a:srgbClr val="93b2cd"/>
            </a:solidFill>
            <a:round/>
            <a:tailEnd len="med" type="triangle" w="med"/>
          </a:ln>
        </p:spPr>
      </p:cxnSp>
      <p:cxnSp>
        <p:nvCxnSpPr>
          <p:cNvPr id="415" name="Straight Arrow Connector 5"/>
          <p:cNvCxnSpPr/>
          <p:nvPr/>
        </p:nvCxnSpPr>
        <p:spPr>
          <a:xfrm>
            <a:off x="1836360" y="4800240"/>
            <a:ext cx="2520" cy="477720"/>
          </a:xfrm>
          <a:prstGeom prst="straightConnector1">
            <a:avLst/>
          </a:prstGeom>
          <a:ln cap="sq" w="25560">
            <a:solidFill>
              <a:srgbClr val="c00000"/>
            </a:solidFill>
            <a:round/>
            <a:tailEnd len="med" type="triangle" w="med"/>
          </a:ln>
        </p:spPr>
      </p:cxnSp>
      <p:cxnSp>
        <p:nvCxnSpPr>
          <p:cNvPr id="416" name="Straight Arrow Connector 15"/>
          <p:cNvCxnSpPr/>
          <p:nvPr/>
        </p:nvCxnSpPr>
        <p:spPr>
          <a:xfrm flipV="1">
            <a:off x="1983960" y="4783680"/>
            <a:ext cx="2520" cy="477720"/>
          </a:xfrm>
          <a:prstGeom prst="straightConnector1">
            <a:avLst/>
          </a:prstGeom>
          <a:ln cap="sq" w="25560">
            <a:solidFill>
              <a:srgbClr val="93b2cd"/>
            </a:solidFill>
            <a:round/>
            <a:tailEnd len="med" type="triangle" w="med"/>
          </a:ln>
        </p:spPr>
      </p:cxnSp>
      <p:cxnSp>
        <p:nvCxnSpPr>
          <p:cNvPr id="417" name="Straight Arrow Connector 16"/>
          <p:cNvCxnSpPr/>
          <p:nvPr/>
        </p:nvCxnSpPr>
        <p:spPr>
          <a:xfrm>
            <a:off x="2046600" y="4800240"/>
            <a:ext cx="2520" cy="477720"/>
          </a:xfrm>
          <a:prstGeom prst="straightConnector1">
            <a:avLst/>
          </a:prstGeom>
          <a:ln cap="sq" w="25560">
            <a:solidFill>
              <a:srgbClr val="c00000"/>
            </a:solidFill>
            <a:round/>
            <a:tailEnd len="med" type="triangle" w="med"/>
          </a:ln>
        </p:spPr>
      </p:cxnSp>
      <p:cxnSp>
        <p:nvCxnSpPr>
          <p:cNvPr id="418" name="Straight Arrow Connector 17"/>
          <p:cNvCxnSpPr/>
          <p:nvPr/>
        </p:nvCxnSpPr>
        <p:spPr>
          <a:xfrm flipV="1">
            <a:off x="1662120" y="3624120"/>
            <a:ext cx="2520" cy="477720"/>
          </a:xfrm>
          <a:prstGeom prst="straightConnector1">
            <a:avLst/>
          </a:prstGeom>
          <a:ln cap="sq" w="25560">
            <a:solidFill>
              <a:srgbClr val="93b2cd"/>
            </a:solidFill>
            <a:round/>
            <a:tailEnd len="med" type="triangle" w="med"/>
          </a:ln>
        </p:spPr>
      </p:cxnSp>
      <p:cxnSp>
        <p:nvCxnSpPr>
          <p:cNvPr id="419" name="Straight Arrow Connector 18"/>
          <p:cNvCxnSpPr/>
          <p:nvPr/>
        </p:nvCxnSpPr>
        <p:spPr>
          <a:xfrm>
            <a:off x="1725120" y="3641040"/>
            <a:ext cx="2520" cy="477720"/>
          </a:xfrm>
          <a:prstGeom prst="straightConnector1">
            <a:avLst/>
          </a:prstGeom>
          <a:ln cap="sq" w="25560">
            <a:solidFill>
              <a:srgbClr val="c00000"/>
            </a:solidFill>
            <a:round/>
            <a:tailEnd len="med" type="triangle" w="med"/>
          </a:ln>
        </p:spPr>
      </p:cxnSp>
      <p:cxnSp>
        <p:nvCxnSpPr>
          <p:cNvPr id="420" name="Straight Arrow Connector 19"/>
          <p:cNvCxnSpPr/>
          <p:nvPr/>
        </p:nvCxnSpPr>
        <p:spPr>
          <a:xfrm flipV="1">
            <a:off x="1956960" y="3611160"/>
            <a:ext cx="2520" cy="477720"/>
          </a:xfrm>
          <a:prstGeom prst="straightConnector1">
            <a:avLst/>
          </a:prstGeom>
          <a:ln cap="sq" w="25560">
            <a:solidFill>
              <a:srgbClr val="93b2cd"/>
            </a:solidFill>
            <a:round/>
            <a:tailEnd len="med" type="triangle" w="med"/>
          </a:ln>
        </p:spPr>
      </p:cxnSp>
      <p:sp>
        <p:nvSpPr>
          <p:cNvPr id="421" name="TextBox 44"/>
          <p:cNvSpPr/>
          <p:nvPr/>
        </p:nvSpPr>
        <p:spPr>
          <a:xfrm>
            <a:off x="297360" y="4071600"/>
            <a:ext cx="54504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NL" sz="2800" spc="-1" strike="noStrike">
                <a:solidFill>
                  <a:schemeClr val="dk1"/>
                </a:solidFill>
                <a:latin typeface="Aptos"/>
                <a:ea typeface="DejaVu Sans"/>
              </a:rPr>
              <a:t>d</a:t>
            </a:r>
            <a:r>
              <a:rPr b="0" lang="en-NL" sz="2800" spc="-1" strike="noStrike" baseline="30000">
                <a:solidFill>
                  <a:schemeClr val="dk1"/>
                </a:solidFill>
                <a:latin typeface="Aptos"/>
                <a:ea typeface="DejaVu Sans"/>
              </a:rPr>
              <a:t>9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22" name="Picture 19" descr=""/>
          <p:cNvPicPr/>
          <p:nvPr/>
        </p:nvPicPr>
        <p:blipFill>
          <a:blip r:embed="rId5"/>
          <a:srcRect l="5820" t="7923" r="11473" b="6919"/>
          <a:stretch/>
        </p:blipFill>
        <p:spPr>
          <a:xfrm>
            <a:off x="1225440" y="1742760"/>
            <a:ext cx="1202400" cy="1573560"/>
          </a:xfrm>
          <a:prstGeom prst="rect">
            <a:avLst/>
          </a:prstGeom>
          <a:ln w="0">
            <a:noFill/>
          </a:ln>
        </p:spPr>
      </p:pic>
      <p:sp>
        <p:nvSpPr>
          <p:cNvPr id="423" name="Rounded Rectangle 22"/>
          <p:cNvSpPr/>
          <p:nvPr/>
        </p:nvSpPr>
        <p:spPr>
          <a:xfrm>
            <a:off x="1337760" y="5562720"/>
            <a:ext cx="2775960" cy="780480"/>
          </a:xfrm>
          <a:prstGeom prst="roundRect">
            <a:avLst>
              <a:gd name="adj" fmla="val 16667"/>
            </a:avLst>
          </a:prstGeom>
          <a:noFill/>
          <a:ln w="22320">
            <a:solidFill>
              <a:srgbClr val="0d154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GB" sz="1800" spc="-1" strike="noStrike">
              <a:solidFill>
                <a:schemeClr val="lt1"/>
              </a:solidFill>
              <a:latin typeface="Aptos"/>
              <a:ea typeface="DejaVu Sans"/>
            </a:endParaRPr>
          </a:p>
        </p:txBody>
      </p:sp>
      <p:sp>
        <p:nvSpPr>
          <p:cNvPr id="424" name="TextBox 107"/>
          <p:cNvSpPr/>
          <p:nvPr/>
        </p:nvSpPr>
        <p:spPr>
          <a:xfrm>
            <a:off x="6400800" y="640080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67" dur="indefinite" restart="never" nodeType="tmRoot">
          <p:childTnLst>
            <p:seq>
              <p:cTn id="168" dur="indefinite" nodeType="mainSeq">
                <p:childTnLst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PlaceHolder 1"/>
          <p:cNvSpPr>
            <a:spLocks noGrp="1"/>
          </p:cNvSpPr>
          <p:nvPr>
            <p:ph type="title"/>
          </p:nvPr>
        </p:nvSpPr>
        <p:spPr>
          <a:xfrm>
            <a:off x="371160" y="61380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83888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X-ray Linear Dichroism in Oh Cu</a:t>
            </a:r>
            <a:r>
              <a:rPr b="0" lang="en-GB" sz="4400" spc="-1" strike="noStrike" baseline="30000">
                <a:solidFill>
                  <a:schemeClr val="dk1"/>
                </a:solidFill>
                <a:latin typeface="Aptos Display"/>
              </a:rPr>
              <a:t>2+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Rounded Rectangle 20"/>
          <p:cNvSpPr/>
          <p:nvPr/>
        </p:nvSpPr>
        <p:spPr>
          <a:xfrm>
            <a:off x="2008080" y="1931040"/>
            <a:ext cx="4581720" cy="136008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c3ea7a"/>
                </a:solidFill>
                <a:latin typeface="Arial"/>
                <a:ea typeface="DejaVu Sans"/>
              </a:rPr>
              <a:t>Dipole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c3ea7a"/>
                </a:solidFill>
                <a:latin typeface="Arial"/>
                <a:ea typeface="DejaVu Sans"/>
              </a:rPr>
              <a:t>(think p orbitals)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427" name="Table 2"/>
          <p:cNvGraphicFramePr/>
          <p:nvPr/>
        </p:nvGraphicFramePr>
        <p:xfrm>
          <a:off x="1298520" y="3043800"/>
          <a:ext cx="6155640" cy="3426840"/>
        </p:xfrm>
        <a:graphic>
          <a:graphicData uri="http://schemas.openxmlformats.org/drawingml/2006/table">
            <a:tbl>
              <a:tblPr/>
              <a:tblGrid>
                <a:gridCol w="2052360"/>
                <a:gridCol w="2052360"/>
                <a:gridCol w="2051280"/>
              </a:tblGrid>
              <a:tr h="645120">
                <a:tc>
                  <a:txBody>
                    <a:bodyPr anchor="t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1" lang="en-NL" sz="3200" spc="-1" strike="noStrike">
                          <a:solidFill>
                            <a:schemeClr val="lt1"/>
                          </a:solidFill>
                          <a:latin typeface="Aptos"/>
                        </a:rPr>
                        <a:t>&lt;f|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rowSpan="4"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NL" sz="3200" spc="-1" strike="noStrike">
                          <a:solidFill>
                            <a:schemeClr val="lt1"/>
                          </a:solidFill>
                          <a:latin typeface="Aptos"/>
                        </a:rPr>
                        <a:t>T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c0e677">
                        <a:alpha val="31000"/>
                      </a:srgb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NL" sz="3200" spc="-1" strike="noStrike">
                          <a:solidFill>
                            <a:schemeClr val="lt1"/>
                          </a:solidFill>
                          <a:latin typeface="Aptos"/>
                        </a:rPr>
                        <a:t>|i&gt;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  <a:tr h="927360"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v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  <a:tr h="927360"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v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  <a:tr h="927000"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v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28" name="TextBox 40"/>
          <p:cNvSpPr/>
          <p:nvPr/>
        </p:nvSpPr>
        <p:spPr>
          <a:xfrm>
            <a:off x="3787200" y="3517200"/>
            <a:ext cx="1226880" cy="647280"/>
          </a:xfrm>
          <a:prstGeom prst="rect">
            <a:avLst/>
          </a:prstGeom>
          <a:blipFill rotWithShape="0">
            <a:blip r:embed="rId1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29" name="Picture 12" descr="Shape of p-orbitals in 3D"/>
          <p:cNvPicPr/>
          <p:nvPr/>
        </p:nvPicPr>
        <p:blipFill>
          <a:blip r:embed="rId2"/>
          <a:srcRect l="69546" t="-2743" r="-3792" b="19128"/>
          <a:stretch/>
        </p:blipFill>
        <p:spPr>
          <a:xfrm>
            <a:off x="5743080" y="4961160"/>
            <a:ext cx="1178280" cy="1483200"/>
          </a:xfrm>
          <a:prstGeom prst="rect">
            <a:avLst/>
          </a:prstGeom>
          <a:ln w="0">
            <a:noFill/>
          </a:ln>
        </p:spPr>
      </p:pic>
      <p:grpSp>
        <p:nvGrpSpPr>
          <p:cNvPr id="430" name="Group 13"/>
          <p:cNvGrpSpPr/>
          <p:nvPr/>
        </p:nvGrpSpPr>
        <p:grpSpPr>
          <a:xfrm>
            <a:off x="7497360" y="3416760"/>
            <a:ext cx="888840" cy="1113840"/>
            <a:chOff x="7497360" y="3416760"/>
            <a:chExt cx="888840" cy="1113840"/>
          </a:xfrm>
        </p:grpSpPr>
        <p:cxnSp>
          <p:nvCxnSpPr>
            <p:cNvPr id="431" name="Straight Connector 1"/>
            <p:cNvCxnSpPr/>
            <p:nvPr/>
          </p:nvCxnSpPr>
          <p:spPr>
            <a:xfrm>
              <a:off x="8096760" y="3486600"/>
              <a:ext cx="6120" cy="100656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432" name="Oval 24"/>
            <p:cNvSpPr/>
            <p:nvPr/>
          </p:nvSpPr>
          <p:spPr>
            <a:xfrm>
              <a:off x="7998480" y="4042440"/>
              <a:ext cx="199080" cy="42804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433" name="Oval 25"/>
            <p:cNvSpPr/>
            <p:nvPr/>
          </p:nvSpPr>
          <p:spPr>
            <a:xfrm>
              <a:off x="7912080" y="3945240"/>
              <a:ext cx="371880" cy="17892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1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434" name="Oval 29"/>
            <p:cNvSpPr/>
            <p:nvPr/>
          </p:nvSpPr>
          <p:spPr>
            <a:xfrm>
              <a:off x="8000640" y="3610800"/>
              <a:ext cx="198720" cy="42804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435" name="Rectangle 3"/>
            <p:cNvSpPr/>
            <p:nvPr/>
          </p:nvSpPr>
          <p:spPr>
            <a:xfrm>
              <a:off x="7497360" y="3832200"/>
              <a:ext cx="41580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y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436" name="Straight Connector 2"/>
            <p:cNvCxnSpPr/>
            <p:nvPr/>
          </p:nvCxnSpPr>
          <p:spPr>
            <a:xfrm>
              <a:off x="7700040" y="4041360"/>
              <a:ext cx="686520" cy="360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437" name="Oval 30"/>
            <p:cNvSpPr/>
            <p:nvPr/>
          </p:nvSpPr>
          <p:spPr>
            <a:xfrm>
              <a:off x="7998480" y="4042440"/>
              <a:ext cx="199080" cy="42804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438" name="Oval 31"/>
            <p:cNvSpPr/>
            <p:nvPr/>
          </p:nvSpPr>
          <p:spPr>
            <a:xfrm>
              <a:off x="7912080" y="3945240"/>
              <a:ext cx="371880" cy="17892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1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439" name="Oval 36"/>
            <p:cNvSpPr/>
            <p:nvPr/>
          </p:nvSpPr>
          <p:spPr>
            <a:xfrm>
              <a:off x="8000640" y="3610800"/>
              <a:ext cx="198720" cy="42804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440" name="Rectangle 4"/>
            <p:cNvSpPr/>
            <p:nvPr/>
          </p:nvSpPr>
          <p:spPr>
            <a:xfrm>
              <a:off x="7855560" y="3416760"/>
              <a:ext cx="41580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z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441" name="Straight Connector 15"/>
            <p:cNvCxnSpPr/>
            <p:nvPr/>
          </p:nvCxnSpPr>
          <p:spPr>
            <a:xfrm flipH="1">
              <a:off x="7750800" y="3877560"/>
              <a:ext cx="552960" cy="50328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tailEnd len="med" type="triangle" w="med"/>
            </a:ln>
          </p:spPr>
        </p:cxnSp>
        <p:sp>
          <p:nvSpPr>
            <p:cNvPr id="442" name="Rectangle 5"/>
            <p:cNvSpPr/>
            <p:nvPr/>
          </p:nvSpPr>
          <p:spPr>
            <a:xfrm>
              <a:off x="7595280" y="4136040"/>
              <a:ext cx="41616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x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43" name="Group 14"/>
          <p:cNvGrpSpPr/>
          <p:nvPr/>
        </p:nvGrpSpPr>
        <p:grpSpPr>
          <a:xfrm>
            <a:off x="7554960" y="5459760"/>
            <a:ext cx="1036800" cy="1005480"/>
            <a:chOff x="7554960" y="5459760"/>
            <a:chExt cx="1036800" cy="1005480"/>
          </a:xfrm>
        </p:grpSpPr>
        <p:cxnSp>
          <p:nvCxnSpPr>
            <p:cNvPr id="444" name="Straight Connector 16"/>
            <p:cNvCxnSpPr/>
            <p:nvPr/>
          </p:nvCxnSpPr>
          <p:spPr>
            <a:xfrm flipH="1">
              <a:off x="7769160" y="5657760"/>
              <a:ext cx="695880" cy="65268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tailEnd len="med" type="triangle" w="med"/>
            </a:ln>
          </p:spPr>
        </p:cxnSp>
        <p:sp>
          <p:nvSpPr>
            <p:cNvPr id="445" name="Oval 37"/>
            <p:cNvSpPr/>
            <p:nvPr/>
          </p:nvSpPr>
          <p:spPr>
            <a:xfrm rot="5400000">
              <a:off x="8228880" y="5809320"/>
              <a:ext cx="189360" cy="34200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cxnSp>
          <p:nvCxnSpPr>
            <p:cNvPr id="446" name="Straight Connector 17"/>
            <p:cNvCxnSpPr/>
            <p:nvPr/>
          </p:nvCxnSpPr>
          <p:spPr>
            <a:xfrm>
              <a:off x="8145720" y="5621760"/>
              <a:ext cx="2520" cy="75636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447" name="Rectangle 18"/>
            <p:cNvSpPr/>
            <p:nvPr/>
          </p:nvSpPr>
          <p:spPr>
            <a:xfrm>
              <a:off x="7962480" y="5459760"/>
              <a:ext cx="44820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z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8" name="Rectangle 19"/>
            <p:cNvSpPr/>
            <p:nvPr/>
          </p:nvSpPr>
          <p:spPr>
            <a:xfrm>
              <a:off x="7614720" y="6070680"/>
              <a:ext cx="44784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x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449" name="Straight Connector 18"/>
            <p:cNvCxnSpPr/>
            <p:nvPr/>
          </p:nvCxnSpPr>
          <p:spPr>
            <a:xfrm>
              <a:off x="7674120" y="5975640"/>
              <a:ext cx="918000" cy="252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450" name="Rectangle 20"/>
            <p:cNvSpPr/>
            <p:nvPr/>
          </p:nvSpPr>
          <p:spPr>
            <a:xfrm>
              <a:off x="7554960" y="5722920"/>
              <a:ext cx="44784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y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1" name="Oval 38"/>
            <p:cNvSpPr/>
            <p:nvPr/>
          </p:nvSpPr>
          <p:spPr>
            <a:xfrm rot="3847800">
              <a:off x="8142120" y="5606280"/>
              <a:ext cx="197640" cy="36648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452" name="Oval 39"/>
            <p:cNvSpPr/>
            <p:nvPr/>
          </p:nvSpPr>
          <p:spPr>
            <a:xfrm rot="5400000">
              <a:off x="7866000" y="5757120"/>
              <a:ext cx="189360" cy="34164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453" name="Oval 40"/>
            <p:cNvSpPr/>
            <p:nvPr/>
          </p:nvSpPr>
          <p:spPr>
            <a:xfrm rot="3852000">
              <a:off x="7890480" y="5850720"/>
              <a:ext cx="215280" cy="36648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</p:grpSp>
      <p:pic>
        <p:nvPicPr>
          <p:cNvPr id="454" name="Picture 13" descr="Shape of p-orbitals in 3D"/>
          <p:cNvPicPr/>
          <p:nvPr/>
        </p:nvPicPr>
        <p:blipFill>
          <a:blip r:embed="rId3"/>
          <a:srcRect l="0" t="0" r="69537" b="16361"/>
          <a:stretch/>
        </p:blipFill>
        <p:spPr>
          <a:xfrm>
            <a:off x="1663560" y="3495960"/>
            <a:ext cx="788040" cy="1118160"/>
          </a:xfrm>
          <a:prstGeom prst="rect">
            <a:avLst/>
          </a:prstGeom>
          <a:ln w="0">
            <a:noFill/>
          </a:ln>
        </p:spPr>
      </p:pic>
      <p:pic>
        <p:nvPicPr>
          <p:cNvPr id="455" name="Picture 14" descr="Shape of p-orbitals in 3D"/>
          <p:cNvPicPr/>
          <p:nvPr/>
        </p:nvPicPr>
        <p:blipFill>
          <a:blip r:embed="rId4"/>
          <a:srcRect l="36786" t="-2752" r="31731" b="19105"/>
          <a:stretch/>
        </p:blipFill>
        <p:spPr>
          <a:xfrm>
            <a:off x="526680" y="4455360"/>
            <a:ext cx="844560" cy="1159200"/>
          </a:xfrm>
          <a:prstGeom prst="rect">
            <a:avLst/>
          </a:prstGeom>
          <a:ln w="0">
            <a:noFill/>
          </a:ln>
        </p:spPr>
      </p:pic>
      <p:pic>
        <p:nvPicPr>
          <p:cNvPr id="456" name="Picture 22" descr="Shape of p-orbitals in 3D"/>
          <p:cNvPicPr/>
          <p:nvPr/>
        </p:nvPicPr>
        <p:blipFill>
          <a:blip r:embed="rId5"/>
          <a:srcRect l="69483" t="-2752" r="-3794" b="19105"/>
          <a:stretch/>
        </p:blipFill>
        <p:spPr>
          <a:xfrm>
            <a:off x="500040" y="5376960"/>
            <a:ext cx="922680" cy="1161720"/>
          </a:xfrm>
          <a:prstGeom prst="rect">
            <a:avLst/>
          </a:prstGeom>
          <a:ln w="0">
            <a:noFill/>
          </a:ln>
        </p:spPr>
      </p:pic>
      <p:pic>
        <p:nvPicPr>
          <p:cNvPr id="457" name="Picture 23" descr="Shape of p-orbitals in 3D"/>
          <p:cNvPicPr/>
          <p:nvPr/>
        </p:nvPicPr>
        <p:blipFill>
          <a:blip r:embed="rId6"/>
          <a:srcRect l="0" t="0" r="69537" b="16361"/>
          <a:stretch/>
        </p:blipFill>
        <p:spPr>
          <a:xfrm>
            <a:off x="3759840" y="4073760"/>
            <a:ext cx="1535400" cy="2177280"/>
          </a:xfrm>
          <a:prstGeom prst="rect">
            <a:avLst/>
          </a:prstGeom>
          <a:ln w="0">
            <a:noFill/>
          </a:ln>
        </p:spPr>
      </p:pic>
      <p:sp>
        <p:nvSpPr>
          <p:cNvPr id="458" name="TextBox 45"/>
          <p:cNvSpPr/>
          <p:nvPr/>
        </p:nvSpPr>
        <p:spPr>
          <a:xfrm>
            <a:off x="74520" y="1548720"/>
            <a:ext cx="1257120" cy="582120"/>
          </a:xfrm>
          <a:prstGeom prst="rect">
            <a:avLst/>
          </a:prstGeom>
          <a:blipFill rotWithShape="0">
            <a:blip r:embed="rId7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9" name="Rounded Rectangle 26"/>
          <p:cNvSpPr/>
          <p:nvPr/>
        </p:nvSpPr>
        <p:spPr>
          <a:xfrm>
            <a:off x="151560" y="1539360"/>
            <a:ext cx="1018800" cy="608760"/>
          </a:xfrm>
          <a:prstGeom prst="roundRect">
            <a:avLst>
              <a:gd name="adj" fmla="val 16667"/>
            </a:avLst>
          </a:prstGeom>
          <a:noFill/>
          <a:ln w="22320">
            <a:solidFill>
              <a:srgbClr val="0d154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GB" sz="1800" spc="-1" strike="noStrike">
              <a:solidFill>
                <a:schemeClr val="lt1"/>
              </a:solidFill>
              <a:latin typeface="Aptos"/>
              <a:ea typeface="DejaVu Sans"/>
            </a:endParaRPr>
          </a:p>
        </p:txBody>
      </p:sp>
      <p:pic>
        <p:nvPicPr>
          <p:cNvPr id="460" name="Picture 24" descr="Shape of p-orbitals in 3D"/>
          <p:cNvPicPr/>
          <p:nvPr/>
        </p:nvPicPr>
        <p:blipFill>
          <a:blip r:embed="rId8"/>
          <a:srcRect l="0" t="0" r="69537" b="16361"/>
          <a:stretch/>
        </p:blipFill>
        <p:spPr>
          <a:xfrm>
            <a:off x="535680" y="3449520"/>
            <a:ext cx="788040" cy="1118160"/>
          </a:xfrm>
          <a:prstGeom prst="rect">
            <a:avLst/>
          </a:prstGeom>
          <a:ln w="0">
            <a:noFill/>
          </a:ln>
        </p:spPr>
      </p:pic>
      <p:grpSp>
        <p:nvGrpSpPr>
          <p:cNvPr id="461" name="Group 15"/>
          <p:cNvGrpSpPr/>
          <p:nvPr/>
        </p:nvGrpSpPr>
        <p:grpSpPr>
          <a:xfrm>
            <a:off x="5513040" y="3477240"/>
            <a:ext cx="889200" cy="1114200"/>
            <a:chOff x="5513040" y="3477240"/>
            <a:chExt cx="889200" cy="1114200"/>
          </a:xfrm>
        </p:grpSpPr>
        <p:cxnSp>
          <p:nvCxnSpPr>
            <p:cNvPr id="462" name="Straight Connector 19"/>
            <p:cNvCxnSpPr/>
            <p:nvPr/>
          </p:nvCxnSpPr>
          <p:spPr>
            <a:xfrm>
              <a:off x="6112800" y="3547080"/>
              <a:ext cx="6120" cy="100692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463" name="Oval 41"/>
            <p:cNvSpPr/>
            <p:nvPr/>
          </p:nvSpPr>
          <p:spPr>
            <a:xfrm>
              <a:off x="6014520" y="4103280"/>
              <a:ext cx="198720" cy="42804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464" name="Oval 42"/>
            <p:cNvSpPr/>
            <p:nvPr/>
          </p:nvSpPr>
          <p:spPr>
            <a:xfrm>
              <a:off x="5928120" y="4005720"/>
              <a:ext cx="371880" cy="17892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1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465" name="Oval 43"/>
            <p:cNvSpPr/>
            <p:nvPr/>
          </p:nvSpPr>
          <p:spPr>
            <a:xfrm>
              <a:off x="6016680" y="3671280"/>
              <a:ext cx="198720" cy="42804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466" name="Rectangle 21"/>
            <p:cNvSpPr/>
            <p:nvPr/>
          </p:nvSpPr>
          <p:spPr>
            <a:xfrm>
              <a:off x="5513040" y="3892680"/>
              <a:ext cx="41580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y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467" name="Straight Connector 20"/>
            <p:cNvCxnSpPr/>
            <p:nvPr/>
          </p:nvCxnSpPr>
          <p:spPr>
            <a:xfrm>
              <a:off x="5715720" y="4101840"/>
              <a:ext cx="686880" cy="360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468" name="Oval 44"/>
            <p:cNvSpPr/>
            <p:nvPr/>
          </p:nvSpPr>
          <p:spPr>
            <a:xfrm>
              <a:off x="6014520" y="4103280"/>
              <a:ext cx="198720" cy="42804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469" name="Oval 45"/>
            <p:cNvSpPr/>
            <p:nvPr/>
          </p:nvSpPr>
          <p:spPr>
            <a:xfrm>
              <a:off x="5928120" y="4005720"/>
              <a:ext cx="371880" cy="17892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1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470" name="Oval 46"/>
            <p:cNvSpPr/>
            <p:nvPr/>
          </p:nvSpPr>
          <p:spPr>
            <a:xfrm>
              <a:off x="6016680" y="3671280"/>
              <a:ext cx="198720" cy="42804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471" name="Rectangle 22"/>
            <p:cNvSpPr/>
            <p:nvPr/>
          </p:nvSpPr>
          <p:spPr>
            <a:xfrm>
              <a:off x="5871600" y="3477240"/>
              <a:ext cx="41580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z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472" name="Straight Connector 21"/>
            <p:cNvCxnSpPr/>
            <p:nvPr/>
          </p:nvCxnSpPr>
          <p:spPr>
            <a:xfrm flipH="1">
              <a:off x="5766840" y="3938040"/>
              <a:ext cx="552600" cy="50328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tailEnd len="med" type="triangle" w="med"/>
            </a:ln>
          </p:spPr>
        </p:cxnSp>
        <p:sp>
          <p:nvSpPr>
            <p:cNvPr id="473" name="Rectangle 23"/>
            <p:cNvSpPr/>
            <p:nvPr/>
          </p:nvSpPr>
          <p:spPr>
            <a:xfrm>
              <a:off x="5610960" y="4196880"/>
              <a:ext cx="41616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x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74" name="Group 16"/>
          <p:cNvGrpSpPr/>
          <p:nvPr/>
        </p:nvGrpSpPr>
        <p:grpSpPr>
          <a:xfrm>
            <a:off x="5571000" y="5520600"/>
            <a:ext cx="1036800" cy="1005120"/>
            <a:chOff x="5571000" y="5520600"/>
            <a:chExt cx="1036800" cy="1005120"/>
          </a:xfrm>
        </p:grpSpPr>
        <p:cxnSp>
          <p:nvCxnSpPr>
            <p:cNvPr id="475" name="Straight Connector 22"/>
            <p:cNvCxnSpPr/>
            <p:nvPr/>
          </p:nvCxnSpPr>
          <p:spPr>
            <a:xfrm flipH="1">
              <a:off x="5785200" y="5718240"/>
              <a:ext cx="695520" cy="65304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tailEnd len="med" type="triangle" w="med"/>
            </a:ln>
          </p:spPr>
        </p:cxnSp>
        <p:sp>
          <p:nvSpPr>
            <p:cNvPr id="476" name="Oval 47"/>
            <p:cNvSpPr/>
            <p:nvPr/>
          </p:nvSpPr>
          <p:spPr>
            <a:xfrm rot="5400000">
              <a:off x="6244920" y="5869800"/>
              <a:ext cx="189360" cy="34164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cxnSp>
          <p:nvCxnSpPr>
            <p:cNvPr id="477" name="Straight Connector 23"/>
            <p:cNvCxnSpPr/>
            <p:nvPr/>
          </p:nvCxnSpPr>
          <p:spPr>
            <a:xfrm>
              <a:off x="6162120" y="5682240"/>
              <a:ext cx="2520" cy="75672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478" name="Rectangle 24"/>
            <p:cNvSpPr/>
            <p:nvPr/>
          </p:nvSpPr>
          <p:spPr>
            <a:xfrm>
              <a:off x="5978880" y="5520600"/>
              <a:ext cx="44784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z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79" name="Rectangle 25"/>
            <p:cNvSpPr/>
            <p:nvPr/>
          </p:nvSpPr>
          <p:spPr>
            <a:xfrm>
              <a:off x="5630760" y="6131160"/>
              <a:ext cx="44784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x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480" name="Straight Connector 24"/>
            <p:cNvCxnSpPr/>
            <p:nvPr/>
          </p:nvCxnSpPr>
          <p:spPr>
            <a:xfrm>
              <a:off x="5690160" y="6036120"/>
              <a:ext cx="918000" cy="252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481" name="Rectangle 26"/>
            <p:cNvSpPr/>
            <p:nvPr/>
          </p:nvSpPr>
          <p:spPr>
            <a:xfrm>
              <a:off x="5571000" y="5783760"/>
              <a:ext cx="44784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y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2" name="Oval 48"/>
            <p:cNvSpPr/>
            <p:nvPr/>
          </p:nvSpPr>
          <p:spPr>
            <a:xfrm rot="3853800">
              <a:off x="6158880" y="5666760"/>
              <a:ext cx="197280" cy="36648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483" name="Oval 49"/>
            <p:cNvSpPr/>
            <p:nvPr/>
          </p:nvSpPr>
          <p:spPr>
            <a:xfrm rot="5400000">
              <a:off x="5882400" y="5817960"/>
              <a:ext cx="189360" cy="34200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484" name="Oval 50"/>
            <p:cNvSpPr/>
            <p:nvPr/>
          </p:nvSpPr>
          <p:spPr>
            <a:xfrm rot="3852000">
              <a:off x="5906520" y="5911560"/>
              <a:ext cx="215280" cy="36648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</p:grpSp>
      <p:sp>
        <p:nvSpPr>
          <p:cNvPr id="485" name="Rounded Rectangle 27"/>
          <p:cNvSpPr/>
          <p:nvPr/>
        </p:nvSpPr>
        <p:spPr>
          <a:xfrm>
            <a:off x="6380640" y="3622320"/>
            <a:ext cx="1270080" cy="795600"/>
          </a:xfrm>
          <a:prstGeom prst="roundRect">
            <a:avLst>
              <a:gd name="adj" fmla="val 16667"/>
            </a:avLst>
          </a:prstGeom>
          <a:blipFill rotWithShape="0">
            <a:blip r:embed="rId9">
              <a:alphaModFix amt="31000"/>
            </a:blip>
            <a:srcRect/>
            <a:stretch/>
          </a:blip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Rounded Rectangle 28"/>
          <p:cNvSpPr/>
          <p:nvPr/>
        </p:nvSpPr>
        <p:spPr>
          <a:xfrm>
            <a:off x="6440760" y="5560920"/>
            <a:ext cx="1270080" cy="795240"/>
          </a:xfrm>
          <a:prstGeom prst="roundRect">
            <a:avLst>
              <a:gd name="adj" fmla="val 16667"/>
            </a:avLst>
          </a:prstGeom>
          <a:blipFill rotWithShape="0">
            <a:blip r:embed="rId10">
              <a:alphaModFix amt="31000"/>
            </a:blip>
            <a:srcRect/>
            <a:stretch/>
          </a:blip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87" name="Group 4"/>
          <p:cNvGrpSpPr/>
          <p:nvPr/>
        </p:nvGrpSpPr>
        <p:grpSpPr>
          <a:xfrm>
            <a:off x="1782720" y="1251000"/>
            <a:ext cx="5989320" cy="1423080"/>
            <a:chOff x="1782720" y="1251000"/>
            <a:chExt cx="5989320" cy="1423080"/>
          </a:xfrm>
        </p:grpSpPr>
        <p:sp>
          <p:nvSpPr>
            <p:cNvPr id="488" name="Oval 3"/>
            <p:cNvSpPr/>
            <p:nvPr/>
          </p:nvSpPr>
          <p:spPr>
            <a:xfrm>
              <a:off x="3891600" y="1510920"/>
              <a:ext cx="325800" cy="564480"/>
            </a:xfrm>
            <a:prstGeom prst="ellipse">
              <a:avLst/>
            </a:prstGeom>
            <a:gradFill rotWithShape="0">
              <a:gsLst>
                <a:gs pos="0">
                  <a:srgbClr val="ff9a99">
                    <a:alpha val="31000"/>
                  </a:srgbClr>
                </a:gs>
                <a:gs pos="100000">
                  <a:srgbClr val="d1403c">
                    <a:alpha val="31000"/>
                  </a:srgbClr>
                </a:gs>
              </a:gsLst>
              <a:lin ang="5400000"/>
            </a:gradFill>
            <a:ln w="9360">
              <a:solidFill>
                <a:srgbClr val="be4b48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sp>
          <p:nvSpPr>
            <p:cNvPr id="489" name="Oval 7"/>
            <p:cNvSpPr/>
            <p:nvPr/>
          </p:nvSpPr>
          <p:spPr>
            <a:xfrm>
              <a:off x="4703400" y="1533960"/>
              <a:ext cx="266400" cy="564480"/>
            </a:xfrm>
            <a:prstGeom prst="ellipse">
              <a:avLst/>
            </a:prstGeom>
            <a:gradFill rotWithShape="0">
              <a:gsLst>
                <a:gs pos="0">
                  <a:srgbClr val="9bc1ff">
                    <a:alpha val="31000"/>
                  </a:srgbClr>
                </a:gs>
                <a:gs pos="100000">
                  <a:srgbClr val="3f80cd">
                    <a:alpha val="31000"/>
                  </a:srgbClr>
                </a:gs>
              </a:gsLst>
              <a:lin ang="5400000"/>
            </a:gradFill>
            <a:ln w="9360">
              <a:solidFill>
                <a:srgbClr val="4a7ebb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sp>
          <p:nvSpPr>
            <p:cNvPr id="490" name="Oval 23"/>
            <p:cNvSpPr/>
            <p:nvPr/>
          </p:nvSpPr>
          <p:spPr>
            <a:xfrm>
              <a:off x="4220280" y="1533960"/>
              <a:ext cx="425160" cy="564480"/>
            </a:xfrm>
            <a:prstGeom prst="ellipse">
              <a:avLst/>
            </a:prstGeom>
            <a:gradFill rotWithShape="0">
              <a:gsLst>
                <a:gs pos="0">
                  <a:srgbClr val="dcffa0">
                    <a:alpha val="31000"/>
                  </a:srgbClr>
                </a:gs>
                <a:gs pos="100000">
                  <a:srgbClr val="a0ca4a">
                    <a:alpha val="31000"/>
                  </a:srgbClr>
                </a:gs>
              </a:gsLst>
              <a:lin ang="5400000"/>
            </a:gradFill>
            <a:ln w="9360">
              <a:solidFill>
                <a:srgbClr val="98b954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pic>
          <p:nvPicPr>
            <p:cNvPr id="491" name="Picture 9" descr="latex-image-1.pdf"/>
            <p:cNvPicPr/>
            <p:nvPr/>
          </p:nvPicPr>
          <p:blipFill>
            <a:blip r:embed="rId11"/>
            <a:stretch/>
          </p:blipFill>
          <p:spPr>
            <a:xfrm>
              <a:off x="1782720" y="1251000"/>
              <a:ext cx="5989320" cy="14230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92" name="Rounded Rectangle 32"/>
          <p:cNvSpPr/>
          <p:nvPr/>
        </p:nvSpPr>
        <p:spPr>
          <a:xfrm>
            <a:off x="4991760" y="2286720"/>
            <a:ext cx="3412080" cy="73188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6696d1"/>
                </a:solidFill>
                <a:latin typeface="Arial"/>
                <a:ea typeface="DejaVu Sans"/>
              </a:rPr>
              <a:t>2p electron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6696d1"/>
                </a:solidFill>
                <a:latin typeface="Arial"/>
                <a:ea typeface="DejaVu Sans"/>
              </a:rPr>
              <a:t>(think p orbitals)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TextBox 28"/>
          <p:cNvSpPr/>
          <p:nvPr/>
        </p:nvSpPr>
        <p:spPr>
          <a:xfrm>
            <a:off x="601200" y="2251080"/>
            <a:ext cx="27820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NL" sz="2000" spc="-1" strike="noStrike">
                <a:solidFill>
                  <a:srgbClr val="ff0000"/>
                </a:solidFill>
                <a:latin typeface="Arial"/>
                <a:ea typeface="DejaVu Sans"/>
              </a:rPr>
              <a:t>3d electron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0000"/>
                </a:solidFill>
                <a:latin typeface="Arial"/>
                <a:ea typeface="DejaVu Sans"/>
              </a:rPr>
              <a:t>(think d orbitals)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494" name="Straight Arrow Connector 11"/>
          <p:cNvCxnSpPr/>
          <p:nvPr/>
        </p:nvCxnSpPr>
        <p:spPr>
          <a:xfrm>
            <a:off x="4324320" y="1943280"/>
            <a:ext cx="2520" cy="499680"/>
          </a:xfrm>
          <a:prstGeom prst="straightConnector1">
            <a:avLst/>
          </a:prstGeom>
          <a:ln cap="sq" w="44280">
            <a:solidFill>
              <a:srgbClr val="c2e97a"/>
            </a:solidFill>
            <a:round/>
            <a:tailEnd len="med" type="triangle" w="med"/>
          </a:ln>
        </p:spPr>
      </p:cxnSp>
      <p:cxnSp>
        <p:nvCxnSpPr>
          <p:cNvPr id="495" name="Straight Arrow Connector 12"/>
          <p:cNvCxnSpPr/>
          <p:nvPr/>
        </p:nvCxnSpPr>
        <p:spPr>
          <a:xfrm>
            <a:off x="4879800" y="2059920"/>
            <a:ext cx="982440" cy="493200"/>
          </a:xfrm>
          <a:prstGeom prst="straightConnector1">
            <a:avLst/>
          </a:prstGeom>
          <a:ln cap="sq" w="44280">
            <a:solidFill>
              <a:srgbClr val="71a2e8"/>
            </a:solidFill>
            <a:round/>
            <a:tailEnd len="med" type="triangle" w="med"/>
          </a:ln>
        </p:spPr>
      </p:cxnSp>
      <p:cxnSp>
        <p:nvCxnSpPr>
          <p:cNvPr id="496" name="Straight Arrow Connector 13"/>
          <p:cNvCxnSpPr/>
          <p:nvPr/>
        </p:nvCxnSpPr>
        <p:spPr>
          <a:xfrm flipH="1">
            <a:off x="2693160" y="2021760"/>
            <a:ext cx="1244520" cy="523440"/>
          </a:xfrm>
          <a:prstGeom prst="straightConnector1">
            <a:avLst/>
          </a:prstGeom>
          <a:ln cap="sq" w="44280">
            <a:solidFill>
              <a:srgbClr val="ff0000"/>
            </a:solidFill>
            <a:round/>
            <a:tailEnd len="med" type="triangle" w="med"/>
          </a:ln>
        </p:spPr>
      </p:cxnSp>
      <p:sp>
        <p:nvSpPr>
          <p:cNvPr id="497" name="TextBox 108"/>
          <p:cNvSpPr/>
          <p:nvPr/>
        </p:nvSpPr>
        <p:spPr>
          <a:xfrm>
            <a:off x="5519160" y="647028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21" dur="indefinite" restart="never" nodeType="tmRoot">
          <p:childTnLst>
            <p:seq>
              <p:cTn id="222" dur="indefinite" nodeType="mainSeq">
                <p:childTnLst>
                  <p:par>
                    <p:cTn id="223" fill="hold">
                      <p:stCondLst>
                        <p:cond delay="0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PlaceHolder 1"/>
          <p:cNvSpPr>
            <a:spLocks noGrp="1"/>
          </p:cNvSpPr>
          <p:nvPr>
            <p:ph type="title"/>
          </p:nvPr>
        </p:nvSpPr>
        <p:spPr>
          <a:xfrm>
            <a:off x="362880" y="54792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83888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X-ray Linear Dichroism in Oh Cu</a:t>
            </a:r>
            <a:r>
              <a:rPr b="0" lang="en-GB" sz="4400" spc="-1" strike="noStrike" baseline="30000">
                <a:solidFill>
                  <a:schemeClr val="dk1"/>
                </a:solidFill>
                <a:latin typeface="Aptos Display"/>
              </a:rPr>
              <a:t>2+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9" name="Rounded Rectangle 23"/>
          <p:cNvSpPr/>
          <p:nvPr/>
        </p:nvSpPr>
        <p:spPr>
          <a:xfrm>
            <a:off x="6029640" y="2967840"/>
            <a:ext cx="7641000" cy="86652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1" lang="en-NL" sz="2400" spc="-1" strike="noStrike">
              <a:solidFill>
                <a:schemeClr val="dk1"/>
              </a:solidFill>
              <a:latin typeface="Aptos"/>
              <a:ea typeface="DejaVu Sans"/>
            </a:endParaRPr>
          </a:p>
        </p:txBody>
      </p:sp>
      <p:pic>
        <p:nvPicPr>
          <p:cNvPr id="500" name="Picture 21" descr="Shape of p-orbitals in 3D"/>
          <p:cNvPicPr/>
          <p:nvPr/>
        </p:nvPicPr>
        <p:blipFill>
          <a:blip r:embed="rId1"/>
          <a:srcRect l="36819" t="-2743" r="31763" b="19128"/>
          <a:stretch/>
        </p:blipFill>
        <p:spPr>
          <a:xfrm>
            <a:off x="6007320" y="4077720"/>
            <a:ext cx="1013760" cy="1391040"/>
          </a:xfrm>
          <a:prstGeom prst="rect">
            <a:avLst/>
          </a:prstGeom>
          <a:ln w="0">
            <a:noFill/>
          </a:ln>
        </p:spPr>
      </p:pic>
      <p:pic>
        <p:nvPicPr>
          <p:cNvPr id="501" name="Picture 30" descr="Shape of p-orbitals in 3D"/>
          <p:cNvPicPr/>
          <p:nvPr/>
        </p:nvPicPr>
        <p:blipFill>
          <a:blip r:embed="rId2"/>
          <a:srcRect l="69546" t="-2743" r="-3792" b="19128"/>
          <a:stretch/>
        </p:blipFill>
        <p:spPr>
          <a:xfrm>
            <a:off x="5486400" y="4945320"/>
            <a:ext cx="1104840" cy="1391040"/>
          </a:xfrm>
          <a:prstGeom prst="rect">
            <a:avLst/>
          </a:prstGeom>
          <a:ln w="0">
            <a:noFill/>
          </a:ln>
        </p:spPr>
      </p:pic>
      <p:sp>
        <p:nvSpPr>
          <p:cNvPr id="502" name="TextBox 47"/>
          <p:cNvSpPr/>
          <p:nvPr/>
        </p:nvSpPr>
        <p:spPr>
          <a:xfrm>
            <a:off x="182520" y="1463760"/>
            <a:ext cx="1217160" cy="559800"/>
          </a:xfrm>
          <a:prstGeom prst="rect">
            <a:avLst/>
          </a:prstGeom>
          <a:blipFill rotWithShape="0">
            <a:blip r:embed="rId3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3" name="Rounded Rectangle 25"/>
          <p:cNvSpPr/>
          <p:nvPr/>
        </p:nvSpPr>
        <p:spPr>
          <a:xfrm>
            <a:off x="291960" y="1489680"/>
            <a:ext cx="986400" cy="585360"/>
          </a:xfrm>
          <a:prstGeom prst="roundRect">
            <a:avLst>
              <a:gd name="adj" fmla="val 16667"/>
            </a:avLst>
          </a:prstGeom>
          <a:noFill/>
          <a:ln w="22320">
            <a:solidFill>
              <a:srgbClr val="0d154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GB" sz="1800" spc="-1" strike="noStrike">
              <a:solidFill>
                <a:schemeClr val="lt1"/>
              </a:solidFill>
              <a:latin typeface="Aptos"/>
              <a:ea typeface="DejaVu Sans"/>
            </a:endParaRPr>
          </a:p>
        </p:txBody>
      </p:sp>
      <p:graphicFrame>
        <p:nvGraphicFramePr>
          <p:cNvPr id="504" name="Table 1"/>
          <p:cNvGraphicFramePr/>
          <p:nvPr/>
        </p:nvGraphicFramePr>
        <p:xfrm>
          <a:off x="1609200" y="3080520"/>
          <a:ext cx="5774400" cy="3270960"/>
        </p:xfrm>
        <a:graphic>
          <a:graphicData uri="http://schemas.openxmlformats.org/drawingml/2006/table">
            <a:tbl>
              <a:tblPr/>
              <a:tblGrid>
                <a:gridCol w="1925280"/>
                <a:gridCol w="1925280"/>
                <a:gridCol w="1924200"/>
              </a:tblGrid>
              <a:tr h="645120">
                <a:tc>
                  <a:txBody>
                    <a:bodyPr anchor="t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1" lang="en-NL" sz="3200" spc="-1" strike="noStrike">
                          <a:solidFill>
                            <a:schemeClr val="lt1"/>
                          </a:solidFill>
                          <a:latin typeface="Aptos"/>
                        </a:rPr>
                        <a:t>&lt;f|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rowSpan="4"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NL" sz="3200" spc="-1" strike="noStrike">
                          <a:solidFill>
                            <a:schemeClr val="lt1"/>
                          </a:solidFill>
                          <a:latin typeface="Aptos"/>
                        </a:rPr>
                        <a:t>T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c0e677">
                        <a:alpha val="31000"/>
                      </a:srgb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NL" sz="3200" spc="-1" strike="noStrike">
                          <a:solidFill>
                            <a:schemeClr val="lt1"/>
                          </a:solidFill>
                          <a:latin typeface="Aptos"/>
                        </a:rPr>
                        <a:t>|i&gt;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  <a:tr h="875520"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v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  <a:tr h="875520"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v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  <a:tr h="874800"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v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05" name="TextBox 48"/>
          <p:cNvSpPr/>
          <p:nvPr/>
        </p:nvSpPr>
        <p:spPr>
          <a:xfrm>
            <a:off x="3943800" y="3524760"/>
            <a:ext cx="1150560" cy="606960"/>
          </a:xfrm>
          <a:prstGeom prst="rect">
            <a:avLst/>
          </a:prstGeom>
          <a:blipFill rotWithShape="0">
            <a:blip r:embed="rId4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06" name="Group 8"/>
          <p:cNvGrpSpPr/>
          <p:nvPr/>
        </p:nvGrpSpPr>
        <p:grpSpPr>
          <a:xfrm>
            <a:off x="7446960" y="3450240"/>
            <a:ext cx="834120" cy="1069200"/>
            <a:chOff x="7446960" y="3450240"/>
            <a:chExt cx="834120" cy="1069200"/>
          </a:xfrm>
        </p:grpSpPr>
        <p:cxnSp>
          <p:nvCxnSpPr>
            <p:cNvPr id="507" name="Straight Connector 5"/>
            <p:cNvCxnSpPr/>
            <p:nvPr/>
          </p:nvCxnSpPr>
          <p:spPr>
            <a:xfrm>
              <a:off x="8009280" y="3515760"/>
              <a:ext cx="6120" cy="94428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508" name="Oval 11"/>
            <p:cNvSpPr/>
            <p:nvPr/>
          </p:nvSpPr>
          <p:spPr>
            <a:xfrm>
              <a:off x="7917480" y="4037040"/>
              <a:ext cx="186120" cy="40140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09" name="Oval 12"/>
            <p:cNvSpPr/>
            <p:nvPr/>
          </p:nvSpPr>
          <p:spPr>
            <a:xfrm>
              <a:off x="7836120" y="3945960"/>
              <a:ext cx="348840" cy="16776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1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10" name="Oval 13"/>
            <p:cNvSpPr/>
            <p:nvPr/>
          </p:nvSpPr>
          <p:spPr>
            <a:xfrm>
              <a:off x="7919280" y="3632400"/>
              <a:ext cx="186120" cy="40104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11" name="Rectangle 9"/>
            <p:cNvSpPr/>
            <p:nvPr/>
          </p:nvSpPr>
          <p:spPr>
            <a:xfrm>
              <a:off x="7446960" y="3840120"/>
              <a:ext cx="39024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y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512" name="Straight Connector 6"/>
            <p:cNvCxnSpPr/>
            <p:nvPr/>
          </p:nvCxnSpPr>
          <p:spPr>
            <a:xfrm>
              <a:off x="7637040" y="4035960"/>
              <a:ext cx="644400" cy="360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513" name="Oval 14"/>
            <p:cNvSpPr/>
            <p:nvPr/>
          </p:nvSpPr>
          <p:spPr>
            <a:xfrm>
              <a:off x="7917480" y="4037040"/>
              <a:ext cx="186120" cy="40140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14" name="Oval 15"/>
            <p:cNvSpPr/>
            <p:nvPr/>
          </p:nvSpPr>
          <p:spPr>
            <a:xfrm>
              <a:off x="7836120" y="3945960"/>
              <a:ext cx="348840" cy="16776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1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15" name="Oval 16"/>
            <p:cNvSpPr/>
            <p:nvPr/>
          </p:nvSpPr>
          <p:spPr>
            <a:xfrm>
              <a:off x="7919280" y="3632400"/>
              <a:ext cx="186120" cy="40104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16" name="Rectangle 10"/>
            <p:cNvSpPr/>
            <p:nvPr/>
          </p:nvSpPr>
          <p:spPr>
            <a:xfrm>
              <a:off x="7783200" y="3450240"/>
              <a:ext cx="38988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z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517" name="Straight Connector 7"/>
            <p:cNvCxnSpPr/>
            <p:nvPr/>
          </p:nvCxnSpPr>
          <p:spPr>
            <a:xfrm flipH="1">
              <a:off x="7684920" y="3882600"/>
              <a:ext cx="518760" cy="47160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tailEnd len="med" type="triangle" w="med"/>
            </a:ln>
          </p:spPr>
        </p:cxnSp>
        <p:sp>
          <p:nvSpPr>
            <p:cNvPr id="518" name="Rectangle 11"/>
            <p:cNvSpPr/>
            <p:nvPr/>
          </p:nvSpPr>
          <p:spPr>
            <a:xfrm>
              <a:off x="7539120" y="4124880"/>
              <a:ext cx="38988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x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519" name="Group 9"/>
          <p:cNvGrpSpPr/>
          <p:nvPr/>
        </p:nvGrpSpPr>
        <p:grpSpPr>
          <a:xfrm>
            <a:off x="7464240" y="5366520"/>
            <a:ext cx="972720" cy="967680"/>
            <a:chOff x="7464240" y="5366520"/>
            <a:chExt cx="972720" cy="967680"/>
          </a:xfrm>
        </p:grpSpPr>
        <p:cxnSp>
          <p:nvCxnSpPr>
            <p:cNvPr id="520" name="Straight Connector 8"/>
            <p:cNvCxnSpPr/>
            <p:nvPr/>
          </p:nvCxnSpPr>
          <p:spPr>
            <a:xfrm flipH="1">
              <a:off x="7665120" y="5552280"/>
              <a:ext cx="652680" cy="61236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tailEnd len="med" type="triangle" w="med"/>
            </a:ln>
          </p:spPr>
        </p:cxnSp>
        <p:sp>
          <p:nvSpPr>
            <p:cNvPr id="521" name="Oval 17"/>
            <p:cNvSpPr/>
            <p:nvPr/>
          </p:nvSpPr>
          <p:spPr>
            <a:xfrm rot="5400000">
              <a:off x="8096400" y="5694480"/>
              <a:ext cx="177480" cy="32076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cxnSp>
          <p:nvCxnSpPr>
            <p:cNvPr id="522" name="Straight Connector 9"/>
            <p:cNvCxnSpPr/>
            <p:nvPr/>
          </p:nvCxnSpPr>
          <p:spPr>
            <a:xfrm>
              <a:off x="8018280" y="5518440"/>
              <a:ext cx="2520" cy="70992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523" name="Rectangle 12"/>
            <p:cNvSpPr/>
            <p:nvPr/>
          </p:nvSpPr>
          <p:spPr>
            <a:xfrm>
              <a:off x="7846560" y="5366520"/>
              <a:ext cx="42012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z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4" name="Rectangle 13"/>
            <p:cNvSpPr/>
            <p:nvPr/>
          </p:nvSpPr>
          <p:spPr>
            <a:xfrm>
              <a:off x="7520040" y="5939640"/>
              <a:ext cx="42012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x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525" name="Straight Connector 10"/>
            <p:cNvCxnSpPr/>
            <p:nvPr/>
          </p:nvCxnSpPr>
          <p:spPr>
            <a:xfrm>
              <a:off x="7575840" y="5850360"/>
              <a:ext cx="861480" cy="252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526" name="Rectangle 14"/>
            <p:cNvSpPr/>
            <p:nvPr/>
          </p:nvSpPr>
          <p:spPr>
            <a:xfrm>
              <a:off x="7464240" y="5613480"/>
              <a:ext cx="42012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y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7" name="Oval 18"/>
            <p:cNvSpPr/>
            <p:nvPr/>
          </p:nvSpPr>
          <p:spPr>
            <a:xfrm rot="3850200">
              <a:off x="8015040" y="5503680"/>
              <a:ext cx="185400" cy="34380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28" name="Oval 19"/>
            <p:cNvSpPr/>
            <p:nvPr/>
          </p:nvSpPr>
          <p:spPr>
            <a:xfrm rot="5400000">
              <a:off x="7756560" y="5645520"/>
              <a:ext cx="177480" cy="32040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29" name="Oval 20"/>
            <p:cNvSpPr/>
            <p:nvPr/>
          </p:nvSpPr>
          <p:spPr>
            <a:xfrm rot="3846600">
              <a:off x="7779240" y="5733720"/>
              <a:ext cx="201600" cy="34344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</p:grpSp>
      <p:pic>
        <p:nvPicPr>
          <p:cNvPr id="530" name="Picture 31" descr="Shape of p-orbitals in 3D"/>
          <p:cNvPicPr/>
          <p:nvPr/>
        </p:nvPicPr>
        <p:blipFill>
          <a:blip r:embed="rId5"/>
          <a:srcRect l="36786" t="-2752" r="31731" b="19105"/>
          <a:stretch/>
        </p:blipFill>
        <p:spPr>
          <a:xfrm>
            <a:off x="885240" y="4404600"/>
            <a:ext cx="791640" cy="1087200"/>
          </a:xfrm>
          <a:prstGeom prst="rect">
            <a:avLst/>
          </a:prstGeom>
          <a:ln w="0">
            <a:noFill/>
          </a:ln>
        </p:spPr>
      </p:pic>
      <p:pic>
        <p:nvPicPr>
          <p:cNvPr id="531" name="Picture 32" descr="Shape of p-orbitals in 3D"/>
          <p:cNvPicPr/>
          <p:nvPr/>
        </p:nvPicPr>
        <p:blipFill>
          <a:blip r:embed="rId6"/>
          <a:srcRect l="69483" t="-2752" r="-3794" b="19105"/>
          <a:stretch/>
        </p:blipFill>
        <p:spPr>
          <a:xfrm>
            <a:off x="860040" y="5269320"/>
            <a:ext cx="865440" cy="1089360"/>
          </a:xfrm>
          <a:prstGeom prst="rect">
            <a:avLst/>
          </a:prstGeom>
          <a:ln w="0">
            <a:noFill/>
          </a:ln>
        </p:spPr>
      </p:pic>
      <p:pic>
        <p:nvPicPr>
          <p:cNvPr id="532" name="Picture 33" descr="Shape of p-orbitals in 3D"/>
          <p:cNvPicPr/>
          <p:nvPr/>
        </p:nvPicPr>
        <p:blipFill>
          <a:blip r:embed="rId7"/>
          <a:srcRect l="0" t="0" r="69537" b="16361"/>
          <a:stretch/>
        </p:blipFill>
        <p:spPr>
          <a:xfrm>
            <a:off x="893520" y="3461040"/>
            <a:ext cx="739080" cy="1049040"/>
          </a:xfrm>
          <a:prstGeom prst="rect">
            <a:avLst/>
          </a:prstGeom>
          <a:ln w="0">
            <a:noFill/>
          </a:ln>
        </p:spPr>
      </p:pic>
      <p:pic>
        <p:nvPicPr>
          <p:cNvPr id="533" name="Picture 34" descr="Shape of p-orbitals in 3D"/>
          <p:cNvPicPr/>
          <p:nvPr/>
        </p:nvPicPr>
        <p:blipFill>
          <a:blip r:embed="rId8"/>
          <a:srcRect l="36786" t="-2752" r="31731" b="19105"/>
          <a:stretch/>
        </p:blipFill>
        <p:spPr>
          <a:xfrm>
            <a:off x="3837960" y="4041000"/>
            <a:ext cx="1507320" cy="2068560"/>
          </a:xfrm>
          <a:prstGeom prst="rect">
            <a:avLst/>
          </a:prstGeom>
          <a:ln w="0">
            <a:noFill/>
          </a:ln>
        </p:spPr>
      </p:pic>
      <p:pic>
        <p:nvPicPr>
          <p:cNvPr id="534" name="Picture 35" descr="Shape of p-orbitals in 3D"/>
          <p:cNvPicPr/>
          <p:nvPr/>
        </p:nvPicPr>
        <p:blipFill>
          <a:blip r:embed="rId9"/>
          <a:srcRect l="36786" t="-2752" r="31731" b="19105"/>
          <a:stretch/>
        </p:blipFill>
        <p:spPr>
          <a:xfrm>
            <a:off x="2392200" y="4372200"/>
            <a:ext cx="792000" cy="1087560"/>
          </a:xfrm>
          <a:prstGeom prst="rect">
            <a:avLst/>
          </a:prstGeom>
          <a:ln w="0">
            <a:noFill/>
          </a:ln>
        </p:spPr>
      </p:pic>
      <p:grpSp>
        <p:nvGrpSpPr>
          <p:cNvPr id="535" name="Group 10"/>
          <p:cNvGrpSpPr/>
          <p:nvPr/>
        </p:nvGrpSpPr>
        <p:grpSpPr>
          <a:xfrm>
            <a:off x="5540760" y="3481560"/>
            <a:ext cx="834120" cy="1069560"/>
            <a:chOff x="5540760" y="3481560"/>
            <a:chExt cx="834120" cy="1069560"/>
          </a:xfrm>
        </p:grpSpPr>
        <p:cxnSp>
          <p:nvCxnSpPr>
            <p:cNvPr id="536" name="Straight Connector 11"/>
            <p:cNvCxnSpPr/>
            <p:nvPr/>
          </p:nvCxnSpPr>
          <p:spPr>
            <a:xfrm>
              <a:off x="6103080" y="3547080"/>
              <a:ext cx="5760" cy="94464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537" name="Oval 21"/>
            <p:cNvSpPr/>
            <p:nvPr/>
          </p:nvSpPr>
          <p:spPr>
            <a:xfrm>
              <a:off x="6010920" y="4068720"/>
              <a:ext cx="186480" cy="40140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38" name="Oval 22"/>
            <p:cNvSpPr/>
            <p:nvPr/>
          </p:nvSpPr>
          <p:spPr>
            <a:xfrm>
              <a:off x="5929560" y="3977280"/>
              <a:ext cx="348840" cy="16776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1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39" name="Oval 26"/>
            <p:cNvSpPr/>
            <p:nvPr/>
          </p:nvSpPr>
          <p:spPr>
            <a:xfrm>
              <a:off x="6013080" y="3663720"/>
              <a:ext cx="186480" cy="40104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40" name="Rectangle 15"/>
            <p:cNvSpPr/>
            <p:nvPr/>
          </p:nvSpPr>
          <p:spPr>
            <a:xfrm>
              <a:off x="5540760" y="3871440"/>
              <a:ext cx="38988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y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541" name="Straight Connector 12"/>
            <p:cNvCxnSpPr/>
            <p:nvPr/>
          </p:nvCxnSpPr>
          <p:spPr>
            <a:xfrm>
              <a:off x="5730840" y="4067280"/>
              <a:ext cx="644400" cy="360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542" name="Oval 27"/>
            <p:cNvSpPr/>
            <p:nvPr/>
          </p:nvSpPr>
          <p:spPr>
            <a:xfrm>
              <a:off x="6010920" y="4068720"/>
              <a:ext cx="186480" cy="40140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43" name="Oval 28"/>
            <p:cNvSpPr/>
            <p:nvPr/>
          </p:nvSpPr>
          <p:spPr>
            <a:xfrm>
              <a:off x="5929560" y="3977280"/>
              <a:ext cx="348840" cy="16776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1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44" name="Oval 32"/>
            <p:cNvSpPr/>
            <p:nvPr/>
          </p:nvSpPr>
          <p:spPr>
            <a:xfrm>
              <a:off x="6013080" y="3663720"/>
              <a:ext cx="186480" cy="40104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45" name="Rectangle 16"/>
            <p:cNvSpPr/>
            <p:nvPr/>
          </p:nvSpPr>
          <p:spPr>
            <a:xfrm>
              <a:off x="5876640" y="3481560"/>
              <a:ext cx="39024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z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546" name="Straight Connector 13"/>
            <p:cNvCxnSpPr/>
            <p:nvPr/>
          </p:nvCxnSpPr>
          <p:spPr>
            <a:xfrm flipH="1">
              <a:off x="5778360" y="3913560"/>
              <a:ext cx="518760" cy="47232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tailEnd len="med" type="triangle" w="med"/>
            </a:ln>
          </p:spPr>
        </p:cxnSp>
        <p:sp>
          <p:nvSpPr>
            <p:cNvPr id="547" name="Rectangle 17"/>
            <p:cNvSpPr/>
            <p:nvPr/>
          </p:nvSpPr>
          <p:spPr>
            <a:xfrm>
              <a:off x="5632560" y="4156560"/>
              <a:ext cx="39024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x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548" name="Group 11"/>
          <p:cNvGrpSpPr/>
          <p:nvPr/>
        </p:nvGrpSpPr>
        <p:grpSpPr>
          <a:xfrm>
            <a:off x="5595120" y="5398200"/>
            <a:ext cx="972720" cy="967320"/>
            <a:chOff x="5595120" y="5398200"/>
            <a:chExt cx="972720" cy="967320"/>
          </a:xfrm>
        </p:grpSpPr>
        <p:cxnSp>
          <p:nvCxnSpPr>
            <p:cNvPr id="549" name="Straight Connector 14"/>
            <p:cNvCxnSpPr/>
            <p:nvPr/>
          </p:nvCxnSpPr>
          <p:spPr>
            <a:xfrm flipH="1">
              <a:off x="5796000" y="5583600"/>
              <a:ext cx="652680" cy="61272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tailEnd len="med" type="triangle" w="med"/>
            </a:ln>
          </p:spPr>
        </p:cxnSp>
        <p:sp>
          <p:nvSpPr>
            <p:cNvPr id="550" name="Oval 33"/>
            <p:cNvSpPr/>
            <p:nvPr/>
          </p:nvSpPr>
          <p:spPr>
            <a:xfrm rot="5400000">
              <a:off x="6227280" y="5725800"/>
              <a:ext cx="177480" cy="32076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cxnSp>
          <p:nvCxnSpPr>
            <p:cNvPr id="551" name="Straight Connector 27"/>
            <p:cNvCxnSpPr/>
            <p:nvPr/>
          </p:nvCxnSpPr>
          <p:spPr>
            <a:xfrm>
              <a:off x="6149160" y="5549760"/>
              <a:ext cx="2520" cy="70956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552" name="Rectangle 30"/>
            <p:cNvSpPr/>
            <p:nvPr/>
          </p:nvSpPr>
          <p:spPr>
            <a:xfrm>
              <a:off x="5977440" y="5398200"/>
              <a:ext cx="42012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z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53" name="Rectangle 31"/>
            <p:cNvSpPr/>
            <p:nvPr/>
          </p:nvSpPr>
          <p:spPr>
            <a:xfrm>
              <a:off x="5650920" y="5970960"/>
              <a:ext cx="42012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x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554" name="Straight Connector 28"/>
            <p:cNvCxnSpPr/>
            <p:nvPr/>
          </p:nvCxnSpPr>
          <p:spPr>
            <a:xfrm>
              <a:off x="5706720" y="5881680"/>
              <a:ext cx="861480" cy="252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555" name="Rectangle 32"/>
            <p:cNvSpPr/>
            <p:nvPr/>
          </p:nvSpPr>
          <p:spPr>
            <a:xfrm>
              <a:off x="5595120" y="5644800"/>
              <a:ext cx="41976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y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56" name="Oval 34"/>
            <p:cNvSpPr/>
            <p:nvPr/>
          </p:nvSpPr>
          <p:spPr>
            <a:xfrm rot="3841800">
              <a:off x="6145920" y="5535720"/>
              <a:ext cx="185400" cy="34344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57" name="Oval 35"/>
            <p:cNvSpPr/>
            <p:nvPr/>
          </p:nvSpPr>
          <p:spPr>
            <a:xfrm rot="5400000">
              <a:off x="5887080" y="5677200"/>
              <a:ext cx="177480" cy="32076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58" name="Oval 53"/>
            <p:cNvSpPr/>
            <p:nvPr/>
          </p:nvSpPr>
          <p:spPr>
            <a:xfrm rot="3855000">
              <a:off x="5909760" y="5764680"/>
              <a:ext cx="201600" cy="34344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</p:grpSp>
      <p:sp>
        <p:nvSpPr>
          <p:cNvPr id="559" name="Rounded Rectangle 33"/>
          <p:cNvSpPr/>
          <p:nvPr/>
        </p:nvSpPr>
        <p:spPr>
          <a:xfrm>
            <a:off x="6376320" y="3623400"/>
            <a:ext cx="1191240" cy="745920"/>
          </a:xfrm>
          <a:prstGeom prst="roundRect">
            <a:avLst>
              <a:gd name="adj" fmla="val 16667"/>
            </a:avLst>
          </a:prstGeom>
          <a:blipFill rotWithShape="0">
            <a:blip r:embed="rId10">
              <a:alphaModFix amt="31000"/>
            </a:blip>
            <a:srcRect/>
            <a:stretch/>
          </a:blip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0" name="Rounded Rectangle 34"/>
          <p:cNvSpPr/>
          <p:nvPr/>
        </p:nvSpPr>
        <p:spPr>
          <a:xfrm>
            <a:off x="6432480" y="5441760"/>
            <a:ext cx="1191600" cy="745920"/>
          </a:xfrm>
          <a:prstGeom prst="roundRect">
            <a:avLst>
              <a:gd name="adj" fmla="val 16667"/>
            </a:avLst>
          </a:prstGeom>
          <a:blipFill rotWithShape="0">
            <a:blip r:embed="rId11">
              <a:alphaModFix amt="31000"/>
            </a:blip>
            <a:srcRect/>
            <a:stretch/>
          </a:blip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1" name="Rounded Rectangle 21"/>
          <p:cNvSpPr/>
          <p:nvPr/>
        </p:nvSpPr>
        <p:spPr>
          <a:xfrm>
            <a:off x="4839120" y="2242800"/>
            <a:ext cx="3303720" cy="70380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6696d1"/>
                </a:solidFill>
                <a:latin typeface="Arial"/>
                <a:ea typeface="DejaVu Sans"/>
              </a:rPr>
              <a:t>2p electron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6696d1"/>
                </a:solidFill>
                <a:latin typeface="Arial"/>
                <a:ea typeface="DejaVu Sans"/>
              </a:rPr>
              <a:t>(think p orbitals)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2" name="TextBox 5"/>
          <p:cNvSpPr/>
          <p:nvPr/>
        </p:nvSpPr>
        <p:spPr>
          <a:xfrm>
            <a:off x="587520" y="2174040"/>
            <a:ext cx="26938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NL" sz="2000" spc="-1" strike="noStrike">
                <a:solidFill>
                  <a:srgbClr val="ff0000"/>
                </a:solidFill>
                <a:latin typeface="Arial"/>
                <a:ea typeface="DejaVu Sans"/>
              </a:rPr>
              <a:t>3d electron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0000"/>
                </a:solidFill>
                <a:latin typeface="Arial"/>
                <a:ea typeface="DejaVu Sans"/>
              </a:rPr>
              <a:t>(think d orbitals)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3" name="Rounded Rectangle 24"/>
          <p:cNvSpPr/>
          <p:nvPr/>
        </p:nvSpPr>
        <p:spPr>
          <a:xfrm>
            <a:off x="1900080" y="1931400"/>
            <a:ext cx="4581720" cy="136008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c3ea7a"/>
                </a:solidFill>
                <a:latin typeface="Arial"/>
                <a:ea typeface="DejaVu Sans"/>
              </a:rPr>
              <a:t>Dipole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c3ea7a"/>
                </a:solidFill>
                <a:latin typeface="Arial"/>
                <a:ea typeface="DejaVu Sans"/>
              </a:rPr>
              <a:t>(think p orbitals)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4" name="TextBox 109"/>
          <p:cNvSpPr/>
          <p:nvPr/>
        </p:nvSpPr>
        <p:spPr>
          <a:xfrm>
            <a:off x="5257800" y="640080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65" name="Group 2"/>
          <p:cNvGrpSpPr/>
          <p:nvPr/>
        </p:nvGrpSpPr>
        <p:grpSpPr>
          <a:xfrm>
            <a:off x="1710720" y="1107000"/>
            <a:ext cx="5989320" cy="1423080"/>
            <a:chOff x="1710720" y="1107000"/>
            <a:chExt cx="5989320" cy="1423080"/>
          </a:xfrm>
        </p:grpSpPr>
        <p:sp>
          <p:nvSpPr>
            <p:cNvPr id="566" name="Oval 8"/>
            <p:cNvSpPr/>
            <p:nvPr/>
          </p:nvSpPr>
          <p:spPr>
            <a:xfrm>
              <a:off x="3819600" y="1366920"/>
              <a:ext cx="325800" cy="564480"/>
            </a:xfrm>
            <a:prstGeom prst="ellipse">
              <a:avLst/>
            </a:prstGeom>
            <a:gradFill rotWithShape="0">
              <a:gsLst>
                <a:gs pos="0">
                  <a:srgbClr val="ff9a99">
                    <a:alpha val="31000"/>
                  </a:srgbClr>
                </a:gs>
                <a:gs pos="100000">
                  <a:srgbClr val="d1403c">
                    <a:alpha val="31000"/>
                  </a:srgbClr>
                </a:gs>
              </a:gsLst>
              <a:lin ang="5400000"/>
            </a:gradFill>
            <a:ln w="9360">
              <a:solidFill>
                <a:srgbClr val="be4b48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sp>
          <p:nvSpPr>
            <p:cNvPr id="567" name="Oval 9"/>
            <p:cNvSpPr/>
            <p:nvPr/>
          </p:nvSpPr>
          <p:spPr>
            <a:xfrm>
              <a:off x="4631400" y="1389960"/>
              <a:ext cx="266400" cy="564480"/>
            </a:xfrm>
            <a:prstGeom prst="ellipse">
              <a:avLst/>
            </a:prstGeom>
            <a:gradFill rotWithShape="0">
              <a:gsLst>
                <a:gs pos="0">
                  <a:srgbClr val="9bc1ff">
                    <a:alpha val="31000"/>
                  </a:srgbClr>
                </a:gs>
                <a:gs pos="100000">
                  <a:srgbClr val="3f80cd">
                    <a:alpha val="31000"/>
                  </a:srgbClr>
                </a:gs>
              </a:gsLst>
              <a:lin ang="5400000"/>
            </a:gradFill>
            <a:ln w="9360">
              <a:solidFill>
                <a:srgbClr val="4a7ebb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sp>
          <p:nvSpPr>
            <p:cNvPr id="568" name="Oval 10"/>
            <p:cNvSpPr/>
            <p:nvPr/>
          </p:nvSpPr>
          <p:spPr>
            <a:xfrm>
              <a:off x="4148280" y="1389960"/>
              <a:ext cx="425160" cy="564480"/>
            </a:xfrm>
            <a:prstGeom prst="ellipse">
              <a:avLst/>
            </a:prstGeom>
            <a:gradFill rotWithShape="0">
              <a:gsLst>
                <a:gs pos="0">
                  <a:srgbClr val="dcffa0">
                    <a:alpha val="31000"/>
                  </a:srgbClr>
                </a:gs>
                <a:gs pos="100000">
                  <a:srgbClr val="a0ca4a">
                    <a:alpha val="31000"/>
                  </a:srgbClr>
                </a:gs>
              </a:gsLst>
              <a:lin ang="5400000"/>
            </a:gradFill>
            <a:ln w="9360">
              <a:solidFill>
                <a:srgbClr val="98b954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pic>
          <p:nvPicPr>
            <p:cNvPr id="569" name="Picture 5" descr="latex-image-1.pdf"/>
            <p:cNvPicPr/>
            <p:nvPr/>
          </p:nvPicPr>
          <p:blipFill>
            <a:blip r:embed="rId12"/>
            <a:stretch/>
          </p:blipFill>
          <p:spPr>
            <a:xfrm>
              <a:off x="1710720" y="1107000"/>
              <a:ext cx="5989320" cy="1423080"/>
            </a:xfrm>
            <a:prstGeom prst="rect">
              <a:avLst/>
            </a:prstGeom>
            <a:ln w="0">
              <a:noFill/>
            </a:ln>
          </p:spPr>
        </p:pic>
      </p:grpSp>
      <p:cxnSp>
        <p:nvCxnSpPr>
          <p:cNvPr id="570" name="Straight Arrow Connector 14"/>
          <p:cNvCxnSpPr/>
          <p:nvPr/>
        </p:nvCxnSpPr>
        <p:spPr>
          <a:xfrm>
            <a:off x="4252320" y="1799280"/>
            <a:ext cx="2520" cy="499680"/>
          </a:xfrm>
          <a:prstGeom prst="straightConnector1">
            <a:avLst/>
          </a:prstGeom>
          <a:ln cap="sq" w="44280">
            <a:solidFill>
              <a:srgbClr val="c2e97a"/>
            </a:solidFill>
            <a:round/>
            <a:tailEnd len="med" type="triangle" w="med"/>
          </a:ln>
        </p:spPr>
      </p:cxnSp>
      <p:cxnSp>
        <p:nvCxnSpPr>
          <p:cNvPr id="571" name="Straight Arrow Connector 23"/>
          <p:cNvCxnSpPr/>
          <p:nvPr/>
        </p:nvCxnSpPr>
        <p:spPr>
          <a:xfrm>
            <a:off x="4807800" y="1915920"/>
            <a:ext cx="982440" cy="493200"/>
          </a:xfrm>
          <a:prstGeom prst="straightConnector1">
            <a:avLst/>
          </a:prstGeom>
          <a:ln cap="sq" w="44280">
            <a:solidFill>
              <a:srgbClr val="71a2e8"/>
            </a:solidFill>
            <a:round/>
            <a:tailEnd len="med" type="triangle" w="med"/>
          </a:ln>
        </p:spPr>
      </p:cxnSp>
      <p:cxnSp>
        <p:nvCxnSpPr>
          <p:cNvPr id="572" name="Straight Arrow Connector 24"/>
          <p:cNvCxnSpPr/>
          <p:nvPr/>
        </p:nvCxnSpPr>
        <p:spPr>
          <a:xfrm flipH="1">
            <a:off x="2621160" y="1877760"/>
            <a:ext cx="1244520" cy="523440"/>
          </a:xfrm>
          <a:prstGeom prst="straightConnector1">
            <a:avLst/>
          </a:prstGeom>
          <a:ln cap="sq" w="44280">
            <a:solidFill>
              <a:srgbClr val="ff0000"/>
            </a:solidFill>
            <a:round/>
            <a:tailEnd len="med" type="triangle" w="med"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65" dur="indefinite" restart="never" nodeType="tmRoot">
          <p:childTnLst>
            <p:seq>
              <p:cTn id="266" dur="indefinite" nodeType="mainSeq">
                <p:childTnLst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PlaceHolder 1"/>
          <p:cNvSpPr>
            <a:spLocks noGrp="1"/>
          </p:cNvSpPr>
          <p:nvPr>
            <p:ph type="title"/>
          </p:nvPr>
        </p:nvSpPr>
        <p:spPr>
          <a:xfrm>
            <a:off x="650880" y="58392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83888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X-ray Linear Dichroism in Oh Cu</a:t>
            </a:r>
            <a:r>
              <a:rPr b="0" lang="en-GB" sz="4400" spc="-1" strike="noStrike" baseline="30000">
                <a:solidFill>
                  <a:schemeClr val="dk1"/>
                </a:solidFill>
                <a:latin typeface="Aptos Display"/>
              </a:rPr>
              <a:t>2+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4" name="Rounded Rectangle 29"/>
          <p:cNvSpPr/>
          <p:nvPr/>
        </p:nvSpPr>
        <p:spPr>
          <a:xfrm>
            <a:off x="4847040" y="2286720"/>
            <a:ext cx="3412080" cy="73188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6696d1"/>
                </a:solidFill>
                <a:latin typeface="Arial"/>
                <a:ea typeface="DejaVu Sans"/>
              </a:rPr>
              <a:t>2p electron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6696d1"/>
                </a:solidFill>
                <a:latin typeface="Arial"/>
                <a:ea typeface="DejaVu Sans"/>
              </a:rPr>
              <a:t>(think p orbitals)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5" name="TextBox 46"/>
          <p:cNvSpPr/>
          <p:nvPr/>
        </p:nvSpPr>
        <p:spPr>
          <a:xfrm>
            <a:off x="456480" y="2215080"/>
            <a:ext cx="27820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NL" sz="2000" spc="-1" strike="noStrike">
                <a:solidFill>
                  <a:srgbClr val="ff0000"/>
                </a:solidFill>
                <a:latin typeface="Arial"/>
                <a:ea typeface="DejaVu Sans"/>
              </a:rPr>
              <a:t>3d electron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0000"/>
                </a:solidFill>
                <a:latin typeface="Arial"/>
                <a:ea typeface="DejaVu Sans"/>
              </a:rPr>
              <a:t>(think d orbitals)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6" name="Rounded Rectangle 30"/>
          <p:cNvSpPr/>
          <p:nvPr/>
        </p:nvSpPr>
        <p:spPr>
          <a:xfrm>
            <a:off x="6029640" y="2967840"/>
            <a:ext cx="7641000" cy="86652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1" lang="en-NL" sz="2400" spc="-1" strike="noStrike">
              <a:solidFill>
                <a:schemeClr val="dk1"/>
              </a:solidFill>
              <a:latin typeface="Aptos"/>
              <a:ea typeface="DejaVu Sans"/>
            </a:endParaRPr>
          </a:p>
        </p:txBody>
      </p:sp>
      <p:sp>
        <p:nvSpPr>
          <p:cNvPr id="577" name="Rounded Rectangle 31"/>
          <p:cNvSpPr/>
          <p:nvPr/>
        </p:nvSpPr>
        <p:spPr>
          <a:xfrm>
            <a:off x="1864080" y="1967040"/>
            <a:ext cx="4581720" cy="136008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c3ea7a"/>
                </a:solidFill>
                <a:latin typeface="Arial"/>
                <a:ea typeface="DejaVu Sans"/>
              </a:rPr>
              <a:t>Dipole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c3ea7a"/>
                </a:solidFill>
                <a:latin typeface="Arial"/>
                <a:ea typeface="DejaVu Sans"/>
              </a:rPr>
              <a:t>(think p orbitals)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78" name="Picture 26" descr="Shape of p-orbitals in 3D"/>
          <p:cNvPicPr/>
          <p:nvPr/>
        </p:nvPicPr>
        <p:blipFill>
          <a:blip r:embed="rId1"/>
          <a:srcRect l="36819" t="-2743" r="31763" b="19128"/>
          <a:stretch/>
        </p:blipFill>
        <p:spPr>
          <a:xfrm>
            <a:off x="5854320" y="4052160"/>
            <a:ext cx="1012320" cy="1388520"/>
          </a:xfrm>
          <a:prstGeom prst="rect">
            <a:avLst/>
          </a:prstGeom>
          <a:ln w="0">
            <a:noFill/>
          </a:ln>
        </p:spPr>
      </p:pic>
      <p:pic>
        <p:nvPicPr>
          <p:cNvPr id="579" name="Picture 27" descr="Shape of p-orbitals in 3D"/>
          <p:cNvPicPr/>
          <p:nvPr/>
        </p:nvPicPr>
        <p:blipFill>
          <a:blip r:embed="rId2"/>
          <a:srcRect l="69546" t="-2743" r="-3792" b="19128"/>
          <a:stretch/>
        </p:blipFill>
        <p:spPr>
          <a:xfrm>
            <a:off x="5334480" y="4918320"/>
            <a:ext cx="1103040" cy="1388520"/>
          </a:xfrm>
          <a:prstGeom prst="rect">
            <a:avLst/>
          </a:prstGeom>
          <a:ln w="0">
            <a:noFill/>
          </a:ln>
        </p:spPr>
      </p:pic>
      <p:sp>
        <p:nvSpPr>
          <p:cNvPr id="580" name="TextBox 50"/>
          <p:cNvSpPr/>
          <p:nvPr/>
        </p:nvSpPr>
        <p:spPr>
          <a:xfrm>
            <a:off x="38520" y="1368720"/>
            <a:ext cx="1257120" cy="582120"/>
          </a:xfrm>
          <a:prstGeom prst="rect">
            <a:avLst/>
          </a:prstGeom>
          <a:blipFill rotWithShape="0">
            <a:blip r:embed="rId3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1" name="Rounded Rectangle 37"/>
          <p:cNvSpPr/>
          <p:nvPr/>
        </p:nvSpPr>
        <p:spPr>
          <a:xfrm>
            <a:off x="115560" y="1431360"/>
            <a:ext cx="1018800" cy="608760"/>
          </a:xfrm>
          <a:prstGeom prst="roundRect">
            <a:avLst>
              <a:gd name="adj" fmla="val 16667"/>
            </a:avLst>
          </a:prstGeom>
          <a:noFill/>
          <a:ln w="22320">
            <a:solidFill>
              <a:srgbClr val="0d154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GB" sz="1800" spc="-1" strike="noStrike">
              <a:solidFill>
                <a:schemeClr val="lt1"/>
              </a:solidFill>
              <a:latin typeface="Aptos"/>
              <a:ea typeface="DejaVu Sans"/>
            </a:endParaRPr>
          </a:p>
        </p:txBody>
      </p:sp>
      <p:pic>
        <p:nvPicPr>
          <p:cNvPr id="582" name="Picture 28" descr="Shape of p-orbitals in 3D"/>
          <p:cNvPicPr/>
          <p:nvPr/>
        </p:nvPicPr>
        <p:blipFill>
          <a:blip r:embed="rId4"/>
          <a:srcRect l="36819" t="-2743" r="31763" b="19128"/>
          <a:stretch/>
        </p:blipFill>
        <p:spPr>
          <a:xfrm>
            <a:off x="5854320" y="4052160"/>
            <a:ext cx="1012320" cy="1388520"/>
          </a:xfrm>
          <a:prstGeom prst="rect">
            <a:avLst/>
          </a:prstGeom>
          <a:ln w="0">
            <a:noFill/>
          </a:ln>
        </p:spPr>
      </p:pic>
      <p:pic>
        <p:nvPicPr>
          <p:cNvPr id="583" name="Picture 29" descr="Shape of p-orbitals in 3D"/>
          <p:cNvPicPr/>
          <p:nvPr/>
        </p:nvPicPr>
        <p:blipFill>
          <a:blip r:embed="rId5"/>
          <a:srcRect l="69546" t="-2743" r="-3792" b="19128"/>
          <a:stretch/>
        </p:blipFill>
        <p:spPr>
          <a:xfrm>
            <a:off x="5334480" y="4918320"/>
            <a:ext cx="1103040" cy="13885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584" name="Table 3"/>
          <p:cNvGraphicFramePr/>
          <p:nvPr/>
        </p:nvGraphicFramePr>
        <p:xfrm>
          <a:off x="1463760" y="3056400"/>
          <a:ext cx="5764320" cy="3099960"/>
        </p:xfrm>
        <a:graphic>
          <a:graphicData uri="http://schemas.openxmlformats.org/drawingml/2006/table">
            <a:tbl>
              <a:tblPr/>
              <a:tblGrid>
                <a:gridCol w="1922040"/>
                <a:gridCol w="1922040"/>
                <a:gridCol w="1920600"/>
              </a:tblGrid>
              <a:tr h="579600">
                <a:tc>
                  <a:txBody>
                    <a:bodyPr anchor="t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1" lang="en-NL" sz="3200" spc="-1" strike="noStrike">
                          <a:solidFill>
                            <a:schemeClr val="lt1"/>
                          </a:solidFill>
                          <a:latin typeface="Aptos"/>
                        </a:rPr>
                        <a:t>&lt;f|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rowSpan="4"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NL" sz="3200" spc="-1" strike="noStrike">
                          <a:solidFill>
                            <a:schemeClr val="lt1"/>
                          </a:solidFill>
                          <a:latin typeface="Aptos"/>
                        </a:rPr>
                        <a:t>T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c0e677">
                        <a:alpha val="31000"/>
                      </a:srgb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NL" sz="3200" spc="-1" strike="noStrike">
                          <a:solidFill>
                            <a:schemeClr val="lt1"/>
                          </a:solidFill>
                          <a:latin typeface="Aptos"/>
                        </a:rPr>
                        <a:t>|i&gt;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  <a:tr h="840600"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v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  <a:tr h="840600"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v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  <a:tr h="839160"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v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85" name="TextBox 51"/>
          <p:cNvSpPr/>
          <p:nvPr/>
        </p:nvSpPr>
        <p:spPr>
          <a:xfrm>
            <a:off x="3794400" y="3499920"/>
            <a:ext cx="1148400" cy="606240"/>
          </a:xfrm>
          <a:prstGeom prst="rect">
            <a:avLst/>
          </a:prstGeom>
          <a:blipFill rotWithShape="0">
            <a:blip r:embed="rId6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86" name="Picture 41" descr="Shape of p-orbitals in 3D"/>
          <p:cNvPicPr/>
          <p:nvPr/>
        </p:nvPicPr>
        <p:blipFill>
          <a:blip r:embed="rId7"/>
          <a:srcRect l="69546" t="-2743" r="-3792" b="19128"/>
          <a:stretch/>
        </p:blipFill>
        <p:spPr>
          <a:xfrm>
            <a:off x="5626080" y="4852080"/>
            <a:ext cx="1103040" cy="1388880"/>
          </a:xfrm>
          <a:prstGeom prst="rect">
            <a:avLst/>
          </a:prstGeom>
          <a:ln w="0">
            <a:noFill/>
          </a:ln>
        </p:spPr>
      </p:pic>
      <p:grpSp>
        <p:nvGrpSpPr>
          <p:cNvPr id="587" name="Group 22"/>
          <p:cNvGrpSpPr/>
          <p:nvPr/>
        </p:nvGrpSpPr>
        <p:grpSpPr>
          <a:xfrm>
            <a:off x="7188840" y="3433320"/>
            <a:ext cx="980640" cy="1070640"/>
            <a:chOff x="7188840" y="3433320"/>
            <a:chExt cx="980640" cy="1070640"/>
          </a:xfrm>
        </p:grpSpPr>
        <p:cxnSp>
          <p:nvCxnSpPr>
            <p:cNvPr id="588" name="Straight Connector 25"/>
            <p:cNvCxnSpPr/>
            <p:nvPr/>
          </p:nvCxnSpPr>
          <p:spPr>
            <a:xfrm>
              <a:off x="7850160" y="3498840"/>
              <a:ext cx="6480" cy="94608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589" name="Oval 57"/>
            <p:cNvSpPr/>
            <p:nvPr/>
          </p:nvSpPr>
          <p:spPr>
            <a:xfrm>
              <a:off x="7742160" y="4021200"/>
              <a:ext cx="219240" cy="40176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90" name="Oval 58"/>
            <p:cNvSpPr/>
            <p:nvPr/>
          </p:nvSpPr>
          <p:spPr>
            <a:xfrm>
              <a:off x="7646040" y="3929760"/>
              <a:ext cx="411120" cy="16812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1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91" name="Oval 63"/>
            <p:cNvSpPr/>
            <p:nvPr/>
          </p:nvSpPr>
          <p:spPr>
            <a:xfrm>
              <a:off x="7744680" y="3615840"/>
              <a:ext cx="219240" cy="40140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92" name="Rectangle 27"/>
            <p:cNvSpPr/>
            <p:nvPr/>
          </p:nvSpPr>
          <p:spPr>
            <a:xfrm>
              <a:off x="7188840" y="3823560"/>
              <a:ext cx="45900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y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593" name="Straight Connector 26"/>
            <p:cNvCxnSpPr/>
            <p:nvPr/>
          </p:nvCxnSpPr>
          <p:spPr>
            <a:xfrm>
              <a:off x="7412760" y="4019760"/>
              <a:ext cx="757080" cy="360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594" name="Oval 64"/>
            <p:cNvSpPr/>
            <p:nvPr/>
          </p:nvSpPr>
          <p:spPr>
            <a:xfrm>
              <a:off x="7742160" y="4021200"/>
              <a:ext cx="219240" cy="40176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95" name="Oval 65"/>
            <p:cNvSpPr/>
            <p:nvPr/>
          </p:nvSpPr>
          <p:spPr>
            <a:xfrm>
              <a:off x="7646040" y="3929760"/>
              <a:ext cx="411120" cy="16812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1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96" name="Oval 71"/>
            <p:cNvSpPr/>
            <p:nvPr/>
          </p:nvSpPr>
          <p:spPr>
            <a:xfrm>
              <a:off x="7744680" y="3615840"/>
              <a:ext cx="219240" cy="40140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597" name="Rectangle 28"/>
            <p:cNvSpPr/>
            <p:nvPr/>
          </p:nvSpPr>
          <p:spPr>
            <a:xfrm>
              <a:off x="7584120" y="3433320"/>
              <a:ext cx="45900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z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598" name="Straight Connector 36"/>
            <p:cNvCxnSpPr/>
            <p:nvPr/>
          </p:nvCxnSpPr>
          <p:spPr>
            <a:xfrm flipH="1">
              <a:off x="7468560" y="3866400"/>
              <a:ext cx="609120" cy="47268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tailEnd len="med" type="triangle" w="med"/>
            </a:ln>
          </p:spPr>
        </p:cxnSp>
        <p:sp>
          <p:nvSpPr>
            <p:cNvPr id="599" name="Rectangle 29"/>
            <p:cNvSpPr/>
            <p:nvPr/>
          </p:nvSpPr>
          <p:spPr>
            <a:xfrm>
              <a:off x="7297200" y="4109400"/>
              <a:ext cx="45936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x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600" name="Group 23"/>
          <p:cNvGrpSpPr/>
          <p:nvPr/>
        </p:nvGrpSpPr>
        <p:grpSpPr>
          <a:xfrm>
            <a:off x="7243560" y="5181120"/>
            <a:ext cx="1143720" cy="1068120"/>
            <a:chOff x="7243560" y="5181120"/>
            <a:chExt cx="1143720" cy="1068120"/>
          </a:xfrm>
        </p:grpSpPr>
        <p:cxnSp>
          <p:nvCxnSpPr>
            <p:cNvPr id="601" name="Straight Connector 37"/>
            <p:cNvCxnSpPr/>
            <p:nvPr/>
          </p:nvCxnSpPr>
          <p:spPr>
            <a:xfrm flipH="1">
              <a:off x="7479720" y="5399280"/>
              <a:ext cx="767520" cy="72000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tailEnd len="med" type="triangle" w="med"/>
            </a:ln>
          </p:spPr>
        </p:cxnSp>
        <p:sp>
          <p:nvSpPr>
            <p:cNvPr id="602" name="Oval 77"/>
            <p:cNvSpPr/>
            <p:nvPr/>
          </p:nvSpPr>
          <p:spPr>
            <a:xfrm rot="5400000">
              <a:off x="7986960" y="5566320"/>
              <a:ext cx="208800" cy="37800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cxnSp>
          <p:nvCxnSpPr>
            <p:cNvPr id="603" name="Straight Connector 38"/>
            <p:cNvCxnSpPr/>
            <p:nvPr/>
          </p:nvCxnSpPr>
          <p:spPr>
            <a:xfrm>
              <a:off x="7895520" y="5359320"/>
              <a:ext cx="2520" cy="83448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604" name="Rectangle 39"/>
            <p:cNvSpPr/>
            <p:nvPr/>
          </p:nvSpPr>
          <p:spPr>
            <a:xfrm>
              <a:off x="7693560" y="5181120"/>
              <a:ext cx="49392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z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5" name="Rectangle 40"/>
            <p:cNvSpPr/>
            <p:nvPr/>
          </p:nvSpPr>
          <p:spPr>
            <a:xfrm>
              <a:off x="7309440" y="5854680"/>
              <a:ext cx="49428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x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606" name="Straight Connector 39"/>
            <p:cNvCxnSpPr/>
            <p:nvPr/>
          </p:nvCxnSpPr>
          <p:spPr>
            <a:xfrm>
              <a:off x="7374600" y="5749560"/>
              <a:ext cx="1013040" cy="252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607" name="Rectangle 41"/>
            <p:cNvSpPr/>
            <p:nvPr/>
          </p:nvSpPr>
          <p:spPr>
            <a:xfrm>
              <a:off x="7243560" y="5470920"/>
              <a:ext cx="49392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y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8" name="Oval 78"/>
            <p:cNvSpPr/>
            <p:nvPr/>
          </p:nvSpPr>
          <p:spPr>
            <a:xfrm rot="3849000">
              <a:off x="7891200" y="5342400"/>
              <a:ext cx="218160" cy="40464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609" name="Oval 79"/>
            <p:cNvSpPr/>
            <p:nvPr/>
          </p:nvSpPr>
          <p:spPr>
            <a:xfrm rot="5400000">
              <a:off x="7587000" y="5509080"/>
              <a:ext cx="209160" cy="37728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610" name="Oval 82"/>
            <p:cNvSpPr/>
            <p:nvPr/>
          </p:nvSpPr>
          <p:spPr>
            <a:xfrm rot="3859200">
              <a:off x="7612920" y="5612040"/>
              <a:ext cx="237960" cy="40464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</p:grpSp>
      <p:pic>
        <p:nvPicPr>
          <p:cNvPr id="611" name="Picture 42" descr="Shape of p-orbitals in 3D"/>
          <p:cNvPicPr/>
          <p:nvPr/>
        </p:nvPicPr>
        <p:blipFill>
          <a:blip r:embed="rId8"/>
          <a:srcRect l="36786" t="-2752" r="31731" b="19105"/>
          <a:stretch/>
        </p:blipFill>
        <p:spPr>
          <a:xfrm>
            <a:off x="740880" y="4378320"/>
            <a:ext cx="790920" cy="1085400"/>
          </a:xfrm>
          <a:prstGeom prst="rect">
            <a:avLst/>
          </a:prstGeom>
          <a:ln w="0">
            <a:noFill/>
          </a:ln>
        </p:spPr>
      </p:pic>
      <p:pic>
        <p:nvPicPr>
          <p:cNvPr id="612" name="Picture 43" descr="Shape of p-orbitals in 3D"/>
          <p:cNvPicPr/>
          <p:nvPr/>
        </p:nvPicPr>
        <p:blipFill>
          <a:blip r:embed="rId9"/>
          <a:srcRect l="69483" t="-2752" r="-3794" b="19105"/>
          <a:stretch/>
        </p:blipFill>
        <p:spPr>
          <a:xfrm>
            <a:off x="716040" y="5241240"/>
            <a:ext cx="864000" cy="1087920"/>
          </a:xfrm>
          <a:prstGeom prst="rect">
            <a:avLst/>
          </a:prstGeom>
          <a:ln w="0">
            <a:noFill/>
          </a:ln>
        </p:spPr>
      </p:pic>
      <p:pic>
        <p:nvPicPr>
          <p:cNvPr id="613" name="Picture 44" descr="Shape of p-orbitals in 3D"/>
          <p:cNvPicPr/>
          <p:nvPr/>
        </p:nvPicPr>
        <p:blipFill>
          <a:blip r:embed="rId10"/>
          <a:srcRect l="0" t="0" r="69537" b="16361"/>
          <a:stretch/>
        </p:blipFill>
        <p:spPr>
          <a:xfrm>
            <a:off x="749520" y="3436560"/>
            <a:ext cx="738000" cy="1046880"/>
          </a:xfrm>
          <a:prstGeom prst="rect">
            <a:avLst/>
          </a:prstGeom>
          <a:ln w="0">
            <a:noFill/>
          </a:ln>
        </p:spPr>
      </p:pic>
      <p:pic>
        <p:nvPicPr>
          <p:cNvPr id="614" name="Picture 45" descr="Shape of p-orbitals in 3D"/>
          <p:cNvPicPr/>
          <p:nvPr/>
        </p:nvPicPr>
        <p:blipFill>
          <a:blip r:embed="rId11"/>
          <a:srcRect l="69483" t="-2752" r="-3794" b="19105"/>
          <a:stretch/>
        </p:blipFill>
        <p:spPr>
          <a:xfrm>
            <a:off x="3601080" y="3986640"/>
            <a:ext cx="1707120" cy="2148120"/>
          </a:xfrm>
          <a:prstGeom prst="rect">
            <a:avLst/>
          </a:prstGeom>
          <a:ln w="0">
            <a:noFill/>
          </a:ln>
        </p:spPr>
      </p:pic>
      <p:pic>
        <p:nvPicPr>
          <p:cNvPr id="615" name="Picture 46" descr="Shape of p-orbitals in 3D"/>
          <p:cNvPicPr/>
          <p:nvPr/>
        </p:nvPicPr>
        <p:blipFill>
          <a:blip r:embed="rId12"/>
          <a:srcRect l="69483" t="-2752" r="-3794" b="19105"/>
          <a:stretch/>
        </p:blipFill>
        <p:spPr>
          <a:xfrm>
            <a:off x="1920240" y="5276520"/>
            <a:ext cx="863640" cy="1087920"/>
          </a:xfrm>
          <a:prstGeom prst="rect">
            <a:avLst/>
          </a:prstGeom>
          <a:ln w="0">
            <a:noFill/>
          </a:ln>
        </p:spPr>
      </p:pic>
      <p:grpSp>
        <p:nvGrpSpPr>
          <p:cNvPr id="616" name="Group 24"/>
          <p:cNvGrpSpPr/>
          <p:nvPr/>
        </p:nvGrpSpPr>
        <p:grpSpPr>
          <a:xfrm>
            <a:off x="5374800" y="3453120"/>
            <a:ext cx="832680" cy="1068120"/>
            <a:chOff x="5374800" y="3453120"/>
            <a:chExt cx="832680" cy="1068120"/>
          </a:xfrm>
        </p:grpSpPr>
        <p:cxnSp>
          <p:nvCxnSpPr>
            <p:cNvPr id="617" name="Straight Connector 40"/>
            <p:cNvCxnSpPr/>
            <p:nvPr/>
          </p:nvCxnSpPr>
          <p:spPr>
            <a:xfrm>
              <a:off x="5936400" y="3517920"/>
              <a:ext cx="5760" cy="94356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618" name="Oval 83"/>
            <p:cNvSpPr/>
            <p:nvPr/>
          </p:nvSpPr>
          <p:spPr>
            <a:xfrm>
              <a:off x="5844240" y="4039200"/>
              <a:ext cx="186120" cy="40032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619" name="Oval 84"/>
            <p:cNvSpPr/>
            <p:nvPr/>
          </p:nvSpPr>
          <p:spPr>
            <a:xfrm>
              <a:off x="5763600" y="3947760"/>
              <a:ext cx="348120" cy="16776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1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620" name="Oval 85"/>
            <p:cNvSpPr/>
            <p:nvPr/>
          </p:nvSpPr>
          <p:spPr>
            <a:xfrm>
              <a:off x="5846400" y="3634560"/>
              <a:ext cx="186120" cy="40068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621" name="Rectangle 42"/>
            <p:cNvSpPr/>
            <p:nvPr/>
          </p:nvSpPr>
          <p:spPr>
            <a:xfrm>
              <a:off x="5374800" y="3841920"/>
              <a:ext cx="38916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y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622" name="Straight Connector 41"/>
            <p:cNvCxnSpPr/>
            <p:nvPr/>
          </p:nvCxnSpPr>
          <p:spPr>
            <a:xfrm>
              <a:off x="5564880" y="4037760"/>
              <a:ext cx="642960" cy="360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623" name="Oval 86"/>
            <p:cNvSpPr/>
            <p:nvPr/>
          </p:nvSpPr>
          <p:spPr>
            <a:xfrm>
              <a:off x="5844240" y="4039200"/>
              <a:ext cx="186120" cy="40032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624" name="Oval 87"/>
            <p:cNvSpPr/>
            <p:nvPr/>
          </p:nvSpPr>
          <p:spPr>
            <a:xfrm>
              <a:off x="5763600" y="3947760"/>
              <a:ext cx="348120" cy="16776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1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625" name="Oval 88"/>
            <p:cNvSpPr/>
            <p:nvPr/>
          </p:nvSpPr>
          <p:spPr>
            <a:xfrm>
              <a:off x="5846400" y="3634560"/>
              <a:ext cx="186120" cy="40068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626" name="Rectangle 43"/>
            <p:cNvSpPr/>
            <p:nvPr/>
          </p:nvSpPr>
          <p:spPr>
            <a:xfrm>
              <a:off x="5710320" y="3453120"/>
              <a:ext cx="38952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z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627" name="Straight Connector 42"/>
            <p:cNvCxnSpPr/>
            <p:nvPr/>
          </p:nvCxnSpPr>
          <p:spPr>
            <a:xfrm flipH="1">
              <a:off x="5612400" y="3884400"/>
              <a:ext cx="518040" cy="47160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tailEnd len="med" type="triangle" w="med"/>
            </a:ln>
          </p:spPr>
        </p:cxnSp>
        <p:sp>
          <p:nvSpPr>
            <p:cNvPr id="628" name="Rectangle 44"/>
            <p:cNvSpPr/>
            <p:nvPr/>
          </p:nvSpPr>
          <p:spPr>
            <a:xfrm>
              <a:off x="5466600" y="4126680"/>
              <a:ext cx="38952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x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629" name="Rounded Rectangle 38"/>
          <p:cNvSpPr/>
          <p:nvPr/>
        </p:nvSpPr>
        <p:spPr>
          <a:xfrm>
            <a:off x="6194880" y="3603240"/>
            <a:ext cx="1189440" cy="744840"/>
          </a:xfrm>
          <a:prstGeom prst="roundRect">
            <a:avLst>
              <a:gd name="adj" fmla="val 16667"/>
            </a:avLst>
          </a:prstGeom>
          <a:blipFill rotWithShape="0">
            <a:blip r:embed="rId13">
              <a:alphaModFix amt="31000"/>
            </a:blip>
            <a:srcRect/>
            <a:stretch/>
          </a:blip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0" name="TextBox 110"/>
          <p:cNvSpPr/>
          <p:nvPr/>
        </p:nvSpPr>
        <p:spPr>
          <a:xfrm>
            <a:off x="5257800" y="640080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631" name="Group 7"/>
          <p:cNvGrpSpPr/>
          <p:nvPr/>
        </p:nvGrpSpPr>
        <p:grpSpPr>
          <a:xfrm>
            <a:off x="1710720" y="1179000"/>
            <a:ext cx="5989320" cy="1423080"/>
            <a:chOff x="1710720" y="1179000"/>
            <a:chExt cx="5989320" cy="1423080"/>
          </a:xfrm>
        </p:grpSpPr>
        <p:sp>
          <p:nvSpPr>
            <p:cNvPr id="632" name="Oval 51"/>
            <p:cNvSpPr/>
            <p:nvPr/>
          </p:nvSpPr>
          <p:spPr>
            <a:xfrm>
              <a:off x="3819600" y="1438920"/>
              <a:ext cx="325800" cy="564480"/>
            </a:xfrm>
            <a:prstGeom prst="ellipse">
              <a:avLst/>
            </a:prstGeom>
            <a:gradFill rotWithShape="0">
              <a:gsLst>
                <a:gs pos="0">
                  <a:srgbClr val="ff9a99">
                    <a:alpha val="31000"/>
                  </a:srgbClr>
                </a:gs>
                <a:gs pos="100000">
                  <a:srgbClr val="d1403c">
                    <a:alpha val="31000"/>
                  </a:srgbClr>
                </a:gs>
              </a:gsLst>
              <a:lin ang="5400000"/>
            </a:gradFill>
            <a:ln w="9360">
              <a:solidFill>
                <a:srgbClr val="be4b48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sp>
          <p:nvSpPr>
            <p:cNvPr id="633" name="Oval 52"/>
            <p:cNvSpPr/>
            <p:nvPr/>
          </p:nvSpPr>
          <p:spPr>
            <a:xfrm>
              <a:off x="4631400" y="1461960"/>
              <a:ext cx="266400" cy="564480"/>
            </a:xfrm>
            <a:prstGeom prst="ellipse">
              <a:avLst/>
            </a:prstGeom>
            <a:gradFill rotWithShape="0">
              <a:gsLst>
                <a:gs pos="0">
                  <a:srgbClr val="9bc1ff">
                    <a:alpha val="31000"/>
                  </a:srgbClr>
                </a:gs>
                <a:gs pos="100000">
                  <a:srgbClr val="3f80cd">
                    <a:alpha val="31000"/>
                  </a:srgbClr>
                </a:gs>
              </a:gsLst>
              <a:lin ang="5400000"/>
            </a:gradFill>
            <a:ln w="9360">
              <a:solidFill>
                <a:srgbClr val="4a7ebb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sp>
          <p:nvSpPr>
            <p:cNvPr id="634" name="Oval 54"/>
            <p:cNvSpPr/>
            <p:nvPr/>
          </p:nvSpPr>
          <p:spPr>
            <a:xfrm>
              <a:off x="4148280" y="1461960"/>
              <a:ext cx="425160" cy="564480"/>
            </a:xfrm>
            <a:prstGeom prst="ellipse">
              <a:avLst/>
            </a:prstGeom>
            <a:gradFill rotWithShape="0">
              <a:gsLst>
                <a:gs pos="0">
                  <a:srgbClr val="dcffa0">
                    <a:alpha val="31000"/>
                  </a:srgbClr>
                </a:gs>
                <a:gs pos="100000">
                  <a:srgbClr val="a0ca4a">
                    <a:alpha val="31000"/>
                  </a:srgbClr>
                </a:gs>
              </a:gsLst>
              <a:lin ang="5400000"/>
            </a:gradFill>
            <a:ln w="9360">
              <a:solidFill>
                <a:srgbClr val="98b954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pic>
          <p:nvPicPr>
            <p:cNvPr id="635" name="Picture 25" descr="latex-image-1.pdf"/>
            <p:cNvPicPr/>
            <p:nvPr/>
          </p:nvPicPr>
          <p:blipFill>
            <a:blip r:embed="rId14"/>
            <a:stretch/>
          </p:blipFill>
          <p:spPr>
            <a:xfrm>
              <a:off x="1710720" y="1179000"/>
              <a:ext cx="5989320" cy="1423080"/>
            </a:xfrm>
            <a:prstGeom prst="rect">
              <a:avLst/>
            </a:prstGeom>
            <a:ln w="0">
              <a:noFill/>
            </a:ln>
          </p:spPr>
        </p:pic>
      </p:grpSp>
      <p:cxnSp>
        <p:nvCxnSpPr>
          <p:cNvPr id="636" name="Straight Arrow Connector 20"/>
          <p:cNvCxnSpPr/>
          <p:nvPr/>
        </p:nvCxnSpPr>
        <p:spPr>
          <a:xfrm>
            <a:off x="4252320" y="1871280"/>
            <a:ext cx="2520" cy="499680"/>
          </a:xfrm>
          <a:prstGeom prst="straightConnector1">
            <a:avLst/>
          </a:prstGeom>
          <a:ln cap="sq" w="44280">
            <a:solidFill>
              <a:srgbClr val="c2e97a"/>
            </a:solidFill>
            <a:round/>
            <a:tailEnd len="med" type="triangle" w="med"/>
          </a:ln>
        </p:spPr>
      </p:cxnSp>
      <p:cxnSp>
        <p:nvCxnSpPr>
          <p:cNvPr id="637" name="Straight Arrow Connector 21"/>
          <p:cNvCxnSpPr/>
          <p:nvPr/>
        </p:nvCxnSpPr>
        <p:spPr>
          <a:xfrm>
            <a:off x="4807800" y="1987920"/>
            <a:ext cx="982440" cy="493200"/>
          </a:xfrm>
          <a:prstGeom prst="straightConnector1">
            <a:avLst/>
          </a:prstGeom>
          <a:ln cap="sq" w="44280">
            <a:solidFill>
              <a:srgbClr val="71a2e8"/>
            </a:solidFill>
            <a:round/>
            <a:tailEnd len="med" type="triangle" w="med"/>
          </a:ln>
        </p:spPr>
      </p:cxnSp>
      <p:cxnSp>
        <p:nvCxnSpPr>
          <p:cNvPr id="638" name="Straight Arrow Connector 22"/>
          <p:cNvCxnSpPr/>
          <p:nvPr/>
        </p:nvCxnSpPr>
        <p:spPr>
          <a:xfrm flipH="1">
            <a:off x="2621160" y="1949760"/>
            <a:ext cx="1244520" cy="523440"/>
          </a:xfrm>
          <a:prstGeom prst="straightConnector1">
            <a:avLst/>
          </a:prstGeom>
          <a:ln cap="sq" w="44280">
            <a:solidFill>
              <a:srgbClr val="ff0000"/>
            </a:solidFill>
            <a:round/>
            <a:tailEnd len="med" type="triangle" w="med"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05" dur="indefinite" restart="never" nodeType="tmRoot">
          <p:childTnLst>
            <p:seq>
              <p:cTn id="306" dur="indefinite" nodeType="mainSeq">
                <p:childTnLst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PlaceHolder 1"/>
          <p:cNvSpPr>
            <a:spLocks noGrp="1"/>
          </p:cNvSpPr>
          <p:nvPr>
            <p:ph type="title"/>
          </p:nvPr>
        </p:nvSpPr>
        <p:spPr>
          <a:xfrm>
            <a:off x="218880" y="58392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70000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X-ray Linear Dichroism in Oh symmetry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40" name="Picture 36" descr=""/>
          <p:cNvPicPr/>
          <p:nvPr/>
        </p:nvPicPr>
        <p:blipFill>
          <a:blip r:embed="rId1"/>
          <a:stretch/>
        </p:blipFill>
        <p:spPr>
          <a:xfrm>
            <a:off x="383040" y="2806200"/>
            <a:ext cx="3373200" cy="3005640"/>
          </a:xfrm>
          <a:prstGeom prst="rect">
            <a:avLst/>
          </a:prstGeom>
          <a:ln w="0">
            <a:noFill/>
          </a:ln>
        </p:spPr>
      </p:pic>
      <p:pic>
        <p:nvPicPr>
          <p:cNvPr id="641" name="Picture 37" descr=""/>
          <p:cNvPicPr/>
          <p:nvPr/>
        </p:nvPicPr>
        <p:blipFill>
          <a:blip r:embed="rId2"/>
          <a:srcRect l="0" t="15221" r="0" b="11952"/>
          <a:stretch/>
        </p:blipFill>
        <p:spPr>
          <a:xfrm>
            <a:off x="5022720" y="2734200"/>
            <a:ext cx="2919960" cy="2960280"/>
          </a:xfrm>
          <a:prstGeom prst="rect">
            <a:avLst/>
          </a:prstGeom>
          <a:ln w="0">
            <a:noFill/>
          </a:ln>
        </p:spPr>
      </p:pic>
      <p:sp>
        <p:nvSpPr>
          <p:cNvPr id="642" name="Rounded Rectangle 35"/>
          <p:cNvSpPr/>
          <p:nvPr/>
        </p:nvSpPr>
        <p:spPr>
          <a:xfrm>
            <a:off x="660600" y="1429200"/>
            <a:ext cx="3123360" cy="56556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chemeClr val="dk1"/>
                </a:solidFill>
                <a:latin typeface="Arial"/>
                <a:ea typeface="DejaVu Sans"/>
              </a:rPr>
              <a:t>Quanty Calculation of L2,3 XAS of Oh Cu</a:t>
            </a:r>
            <a:r>
              <a:rPr b="1" lang="en-US" sz="2000" spc="-1" strike="noStrike" baseline="30000">
                <a:solidFill>
                  <a:schemeClr val="dk1"/>
                </a:solidFill>
                <a:latin typeface="Arial"/>
                <a:ea typeface="DejaVu Sans"/>
              </a:rPr>
              <a:t>2+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3" name="Rounded Rectangle 36"/>
          <p:cNvSpPr/>
          <p:nvPr/>
        </p:nvSpPr>
        <p:spPr>
          <a:xfrm>
            <a:off x="4973040" y="1465200"/>
            <a:ext cx="3123360" cy="56556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chemeClr val="dk1"/>
                </a:solidFill>
                <a:latin typeface="Arial"/>
                <a:ea typeface="DejaVu Sans"/>
              </a:rPr>
              <a:t>Experimental results of K-edge XAS of Oh Cr</a:t>
            </a:r>
            <a:r>
              <a:rPr b="1" lang="en-US" sz="2000" spc="-1" strike="noStrike" baseline="30000">
                <a:solidFill>
                  <a:schemeClr val="dk1"/>
                </a:solidFill>
                <a:latin typeface="Arial"/>
                <a:ea typeface="DejaVu Sans"/>
              </a:rPr>
              <a:t>3+ </a:t>
            </a:r>
            <a:r>
              <a:rPr b="1" lang="en-US" sz="2000" spc="-1" strike="noStrike">
                <a:solidFill>
                  <a:schemeClr val="dk1"/>
                </a:solidFill>
                <a:latin typeface="Arial"/>
                <a:ea typeface="DejaVu Sans"/>
              </a:rPr>
              <a:t>in MgAl2O4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4" name="Rounded Rectangle 42"/>
          <p:cNvSpPr/>
          <p:nvPr/>
        </p:nvSpPr>
        <p:spPr>
          <a:xfrm>
            <a:off x="1181520" y="2159640"/>
            <a:ext cx="2193840" cy="64404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2400" spc="-1" strike="noStrike">
                <a:solidFill>
                  <a:srgbClr val="c00000"/>
                </a:solidFill>
                <a:latin typeface="Arial"/>
                <a:ea typeface="Helvetica Neue"/>
              </a:rPr>
              <a:t>Dipole: p -&gt; d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5" name="Rounded Rectangle 43"/>
          <p:cNvSpPr/>
          <p:nvPr/>
        </p:nvSpPr>
        <p:spPr>
          <a:xfrm>
            <a:off x="5442480" y="2159640"/>
            <a:ext cx="2193840" cy="57384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2400" spc="-1" strike="noStrike">
                <a:solidFill>
                  <a:srgbClr val="c00000"/>
                </a:solidFill>
                <a:latin typeface="Arial"/>
                <a:ea typeface="Helvetica Neue"/>
              </a:rPr>
              <a:t>Dipole: s -&gt; p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6" name="TextBox 52"/>
          <p:cNvSpPr/>
          <p:nvPr/>
        </p:nvSpPr>
        <p:spPr>
          <a:xfrm>
            <a:off x="5553360" y="5602320"/>
            <a:ext cx="24390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Arial"/>
                <a:ea typeface="DejaVu Sans"/>
              </a:rPr>
              <a:t>Juhin</a:t>
            </a:r>
            <a:r>
              <a:rPr b="0" lang="en-NL" sz="1200" spc="-1" strike="noStrike">
                <a:solidFill>
                  <a:schemeClr val="dk1"/>
                </a:solidFill>
                <a:latin typeface="Arial"/>
                <a:ea typeface="DejaVu Sans"/>
              </a:rPr>
              <a:t> et. </a:t>
            </a:r>
            <a:r>
              <a:rPr b="0" lang="en-US" sz="1200" spc="-1" strike="noStrike">
                <a:solidFill>
                  <a:schemeClr val="dk1"/>
                </a:solidFill>
                <a:latin typeface="Arial"/>
                <a:ea typeface="DejaVu Sans"/>
              </a:rPr>
              <a:t>a</a:t>
            </a:r>
            <a:r>
              <a:rPr b="0" lang="en-NL" sz="1200" spc="-1" strike="noStrike">
                <a:solidFill>
                  <a:schemeClr val="dk1"/>
                </a:solidFill>
                <a:latin typeface="Arial"/>
                <a:ea typeface="DejaVu Sans"/>
              </a:rPr>
              <a:t>l</a:t>
            </a:r>
            <a:r>
              <a:rPr b="0" lang="en-US" sz="1200" spc="-1" strike="noStrike">
                <a:solidFill>
                  <a:schemeClr val="dk1"/>
                </a:solidFill>
                <a:latin typeface="Arial"/>
                <a:ea typeface="DejaVu Sans"/>
              </a:rPr>
              <a:t>., </a:t>
            </a:r>
            <a:r>
              <a:rPr b="0" lang="en-GB" sz="1200" spc="-1" strike="noStrike">
                <a:solidFill>
                  <a:schemeClr val="dk1"/>
                </a:solidFill>
                <a:latin typeface="Arial"/>
                <a:ea typeface="DejaVu Sans"/>
              </a:rPr>
              <a:t>Phys. Rev. B </a:t>
            </a:r>
            <a:r>
              <a:rPr b="1" lang="en-GB" sz="1200" spc="-1" strike="noStrike">
                <a:solidFill>
                  <a:schemeClr val="dk1"/>
                </a:solidFill>
                <a:latin typeface="Arial"/>
                <a:ea typeface="DejaVu Sans"/>
              </a:rPr>
              <a:t>78</a:t>
            </a:r>
            <a:r>
              <a:rPr b="0" lang="en-GB" sz="1200" spc="-1" strike="noStrike">
                <a:solidFill>
                  <a:schemeClr val="dk1"/>
                </a:solidFill>
                <a:latin typeface="Arial"/>
                <a:ea typeface="DejaVu Sans"/>
              </a:rPr>
              <a:t>, 195103, 2008 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7" name="Rounded Rectangle 44"/>
          <p:cNvSpPr/>
          <p:nvPr/>
        </p:nvSpPr>
        <p:spPr>
          <a:xfrm>
            <a:off x="2063520" y="6126120"/>
            <a:ext cx="5108400" cy="644040"/>
          </a:xfrm>
          <a:prstGeom prst="roundRect">
            <a:avLst>
              <a:gd name="adj" fmla="val 16667"/>
            </a:avLst>
          </a:prstGeom>
          <a:solidFill>
            <a:srgbClr val="fff4ea">
              <a:alpha val="31000"/>
            </a:srgbClr>
          </a:solid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2400" spc="-1" strike="noStrike">
                <a:solidFill>
                  <a:srgbClr val="c00000"/>
                </a:solidFill>
                <a:latin typeface="Arial"/>
                <a:ea typeface="Helvetica Neue"/>
              </a:rPr>
              <a:t>Dipole transition in Oh symmetry are isotropic !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8" name="TextBox 111"/>
          <p:cNvSpPr/>
          <p:nvPr/>
        </p:nvSpPr>
        <p:spPr>
          <a:xfrm>
            <a:off x="6819840" y="640692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9" dur="indefinite" restart="never" nodeType="tmRoot">
          <p:childTnLst>
            <p:seq>
              <p:cTn id="340" dur="indefinite" nodeType="mainSeq">
                <p:childTnLst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PlaceHolder 1"/>
          <p:cNvSpPr>
            <a:spLocks noGrp="1"/>
          </p:cNvSpPr>
          <p:nvPr>
            <p:ph type="title"/>
          </p:nvPr>
        </p:nvSpPr>
        <p:spPr>
          <a:xfrm>
            <a:off x="794880" y="76392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83888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Dipole XLD in reduced symmetry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50" name="Picture 39" descr=""/>
          <p:cNvPicPr/>
          <p:nvPr/>
        </p:nvPicPr>
        <p:blipFill>
          <a:blip r:embed="rId1"/>
          <a:srcRect l="5820" t="7923" r="11473" b="6919"/>
          <a:stretch/>
        </p:blipFill>
        <p:spPr>
          <a:xfrm>
            <a:off x="2268720" y="2013120"/>
            <a:ext cx="1571760" cy="2694960"/>
          </a:xfrm>
          <a:prstGeom prst="rect">
            <a:avLst/>
          </a:prstGeom>
          <a:ln w="0">
            <a:noFill/>
          </a:ln>
        </p:spPr>
      </p:pic>
      <p:sp>
        <p:nvSpPr>
          <p:cNvPr id="651" name="Rectangle 33"/>
          <p:cNvSpPr/>
          <p:nvPr/>
        </p:nvSpPr>
        <p:spPr>
          <a:xfrm>
            <a:off x="4399200" y="3416400"/>
            <a:ext cx="740520" cy="73800"/>
          </a:xfrm>
          <a:prstGeom prst="rect">
            <a:avLst/>
          </a:prstGeom>
          <a:solidFill>
            <a:schemeClr val="accent1">
              <a:alpha val="31000"/>
            </a:schemeClr>
          </a:solidFill>
          <a:ln cap="sq"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37080" bIns="3708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652" name="Rectangle 34"/>
          <p:cNvSpPr/>
          <p:nvPr/>
        </p:nvSpPr>
        <p:spPr>
          <a:xfrm>
            <a:off x="5863320" y="2675160"/>
            <a:ext cx="740520" cy="73800"/>
          </a:xfrm>
          <a:prstGeom prst="rect">
            <a:avLst/>
          </a:prstGeom>
          <a:solidFill>
            <a:schemeClr val="accent1">
              <a:alpha val="31000"/>
            </a:schemeClr>
          </a:solidFill>
          <a:ln cap="sq"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37080" bIns="3708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653" name="Rectangle 35"/>
          <p:cNvSpPr/>
          <p:nvPr/>
        </p:nvSpPr>
        <p:spPr>
          <a:xfrm>
            <a:off x="5863320" y="3885120"/>
            <a:ext cx="740520" cy="73800"/>
          </a:xfrm>
          <a:prstGeom prst="rect">
            <a:avLst/>
          </a:prstGeom>
          <a:solidFill>
            <a:schemeClr val="accent1">
              <a:alpha val="31000"/>
            </a:schemeClr>
          </a:solidFill>
          <a:ln cap="sq"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37080" bIns="3708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cxnSp>
        <p:nvCxnSpPr>
          <p:cNvPr id="654" name="Straight Connector 29"/>
          <p:cNvCxnSpPr>
            <a:stCxn id="651" idx="3"/>
            <a:endCxn id="653" idx="1"/>
          </p:cNvCxnSpPr>
          <p:nvPr/>
        </p:nvCxnSpPr>
        <p:spPr>
          <a:xfrm>
            <a:off x="5139720" y="3453120"/>
            <a:ext cx="723960" cy="469080"/>
          </a:xfrm>
          <a:prstGeom prst="straightConnector1">
            <a:avLst/>
          </a:prstGeom>
          <a:ln cap="sq" w="12600">
            <a:solidFill>
              <a:srgbClr val="000000"/>
            </a:solidFill>
            <a:prstDash val="dash"/>
            <a:round/>
          </a:ln>
        </p:spPr>
      </p:cxnSp>
      <p:cxnSp>
        <p:nvCxnSpPr>
          <p:cNvPr id="655" name="Straight Connector 30"/>
          <p:cNvCxnSpPr>
            <a:stCxn id="651" idx="3"/>
            <a:endCxn id="652" idx="1"/>
          </p:cNvCxnSpPr>
          <p:nvPr/>
        </p:nvCxnSpPr>
        <p:spPr>
          <a:xfrm flipV="1">
            <a:off x="5139720" y="2711880"/>
            <a:ext cx="723960" cy="741600"/>
          </a:xfrm>
          <a:prstGeom prst="straightConnector1">
            <a:avLst/>
          </a:prstGeom>
          <a:ln cap="sq" w="12600">
            <a:solidFill>
              <a:srgbClr val="000000"/>
            </a:solidFill>
            <a:prstDash val="dash"/>
            <a:round/>
          </a:ln>
        </p:spPr>
      </p:cxnSp>
      <p:sp>
        <p:nvSpPr>
          <p:cNvPr id="656" name="TextBox 59"/>
          <p:cNvSpPr/>
          <p:nvPr/>
        </p:nvSpPr>
        <p:spPr>
          <a:xfrm>
            <a:off x="6768360" y="2445480"/>
            <a:ext cx="2013120" cy="644760"/>
          </a:xfrm>
          <a:prstGeom prst="rect">
            <a:avLst/>
          </a:prstGeom>
          <a:noFill/>
          <a:ln w="2232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3200" spc="-1" strike="noStrike">
                <a:solidFill>
                  <a:schemeClr val="dk1"/>
                </a:solidFill>
                <a:latin typeface="Aptos"/>
                <a:ea typeface="DejaVu Sans"/>
              </a:rPr>
              <a:t>a</a:t>
            </a:r>
            <a:r>
              <a:rPr b="0" lang="en-NL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1g</a:t>
            </a:r>
            <a:r>
              <a:rPr b="0" lang="en-NL" sz="3200" spc="-1" strike="noStrike">
                <a:solidFill>
                  <a:schemeClr val="dk1"/>
                </a:solidFill>
                <a:latin typeface="Aptos"/>
                <a:ea typeface="DejaVu Sans"/>
              </a:rPr>
              <a:t>:(d</a:t>
            </a:r>
            <a:r>
              <a:rPr b="0" lang="en-NL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z</a:t>
            </a:r>
            <a:r>
              <a:rPr b="0" lang="en-NL" sz="3200" spc="-1" strike="noStrike" baseline="30000">
                <a:solidFill>
                  <a:schemeClr val="dk1"/>
                </a:solidFill>
                <a:latin typeface="Aptos"/>
                <a:ea typeface="DejaVu Sans"/>
              </a:rPr>
              <a:t>2</a:t>
            </a:r>
            <a:r>
              <a:rPr b="0" lang="en-NL" sz="3200" spc="-1" strike="noStrike">
                <a:solidFill>
                  <a:schemeClr val="dk1"/>
                </a:solidFill>
                <a:latin typeface="Aptos"/>
                <a:ea typeface="DejaVu Sans"/>
              </a:rPr>
              <a:t>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57" name="Straight Arrow Connector 25"/>
          <p:cNvCxnSpPr/>
          <p:nvPr/>
        </p:nvCxnSpPr>
        <p:spPr>
          <a:xfrm flipV="1">
            <a:off x="6238440" y="3648600"/>
            <a:ext cx="2520" cy="514080"/>
          </a:xfrm>
          <a:prstGeom prst="straightConnector1">
            <a:avLst/>
          </a:prstGeom>
          <a:ln cap="sq" w="25560">
            <a:solidFill>
              <a:srgbClr val="93b2cd"/>
            </a:solidFill>
            <a:round/>
            <a:tailEnd len="med" type="triangle" w="med"/>
          </a:ln>
        </p:spPr>
      </p:cxnSp>
      <p:cxnSp>
        <p:nvCxnSpPr>
          <p:cNvPr id="658" name="Straight Arrow Connector 26"/>
          <p:cNvCxnSpPr/>
          <p:nvPr/>
        </p:nvCxnSpPr>
        <p:spPr>
          <a:xfrm>
            <a:off x="6306840" y="3666600"/>
            <a:ext cx="2520" cy="514080"/>
          </a:xfrm>
          <a:prstGeom prst="straightConnector1">
            <a:avLst/>
          </a:prstGeom>
          <a:ln cap="sq" w="25560">
            <a:solidFill>
              <a:srgbClr val="c00000"/>
            </a:solidFill>
            <a:round/>
            <a:tailEnd len="med" type="triangle" w="med"/>
          </a:ln>
        </p:spPr>
      </p:cxnSp>
      <p:cxnSp>
        <p:nvCxnSpPr>
          <p:cNvPr id="659" name="Straight Arrow Connector 27"/>
          <p:cNvCxnSpPr/>
          <p:nvPr/>
        </p:nvCxnSpPr>
        <p:spPr>
          <a:xfrm flipV="1">
            <a:off x="6118200" y="2439720"/>
            <a:ext cx="2520" cy="513720"/>
          </a:xfrm>
          <a:prstGeom prst="straightConnector1">
            <a:avLst/>
          </a:prstGeom>
          <a:ln cap="sq" w="25560">
            <a:solidFill>
              <a:srgbClr val="93b2cd"/>
            </a:solidFill>
            <a:round/>
            <a:tailEnd len="med" type="triangle" w="med"/>
          </a:ln>
        </p:spPr>
      </p:cxnSp>
      <p:cxnSp>
        <p:nvCxnSpPr>
          <p:cNvPr id="660" name="Straight Arrow Connector 28"/>
          <p:cNvCxnSpPr/>
          <p:nvPr/>
        </p:nvCxnSpPr>
        <p:spPr>
          <a:xfrm>
            <a:off x="6346800" y="2457360"/>
            <a:ext cx="2520" cy="514080"/>
          </a:xfrm>
          <a:prstGeom prst="straightConnector1">
            <a:avLst/>
          </a:prstGeom>
          <a:ln cap="sq" w="25560">
            <a:solidFill>
              <a:srgbClr val="c00000"/>
            </a:solidFill>
            <a:round/>
            <a:tailEnd len="med" type="triangle" w="med"/>
          </a:ln>
        </p:spPr>
      </p:cxnSp>
      <p:sp>
        <p:nvSpPr>
          <p:cNvPr id="661" name="TextBox 60"/>
          <p:cNvSpPr/>
          <p:nvPr/>
        </p:nvSpPr>
        <p:spPr>
          <a:xfrm>
            <a:off x="6775920" y="3582000"/>
            <a:ext cx="2478600" cy="644760"/>
          </a:xfrm>
          <a:prstGeom prst="rect">
            <a:avLst/>
          </a:prstGeom>
          <a:noFill/>
          <a:ln w="2232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NL" sz="3200" spc="-1" strike="noStrike">
                <a:solidFill>
                  <a:schemeClr val="dk1"/>
                </a:solidFill>
                <a:latin typeface="Aptos"/>
                <a:ea typeface="DejaVu Sans"/>
              </a:rPr>
              <a:t>b</a:t>
            </a:r>
            <a:r>
              <a:rPr b="0" lang="en-NL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2g</a:t>
            </a:r>
            <a:r>
              <a:rPr b="0" lang="en-NL" sz="3200" spc="-1" strike="noStrike">
                <a:solidFill>
                  <a:schemeClr val="dk1"/>
                </a:solidFill>
                <a:latin typeface="Aptos"/>
                <a:ea typeface="DejaVu Sans"/>
              </a:rPr>
              <a:t>:(d</a:t>
            </a:r>
            <a:r>
              <a:rPr b="0" lang="en-NL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xy</a:t>
            </a:r>
            <a:r>
              <a:rPr b="0" lang="en-NL" sz="3200" spc="-1" strike="noStrike">
                <a:solidFill>
                  <a:schemeClr val="dk1"/>
                </a:solidFill>
                <a:latin typeface="Aptos"/>
                <a:ea typeface="DejaVu Sans"/>
              </a:rPr>
              <a:t>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2" name="TextBox 61"/>
          <p:cNvSpPr/>
          <p:nvPr/>
        </p:nvSpPr>
        <p:spPr>
          <a:xfrm>
            <a:off x="4609440" y="2921040"/>
            <a:ext cx="59256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NL" sz="2800" spc="-1" strike="noStrike">
                <a:solidFill>
                  <a:schemeClr val="dk1"/>
                </a:solidFill>
                <a:latin typeface="Aptos"/>
                <a:ea typeface="DejaVu Sans"/>
              </a:rPr>
              <a:t>d</a:t>
            </a:r>
            <a:r>
              <a:rPr b="0" lang="en-NL" sz="2800" spc="-1" strike="noStrike" baseline="30000">
                <a:solidFill>
                  <a:schemeClr val="dk1"/>
                </a:solidFill>
                <a:latin typeface="Aptos"/>
                <a:ea typeface="DejaVu Sans"/>
              </a:rPr>
              <a:t>9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3" name="Rectangle 36"/>
          <p:cNvSpPr/>
          <p:nvPr/>
        </p:nvSpPr>
        <p:spPr>
          <a:xfrm>
            <a:off x="5863320" y="4422960"/>
            <a:ext cx="740520" cy="73800"/>
          </a:xfrm>
          <a:prstGeom prst="rect">
            <a:avLst/>
          </a:prstGeom>
          <a:solidFill>
            <a:schemeClr val="accent1">
              <a:alpha val="31000"/>
            </a:schemeClr>
          </a:solidFill>
          <a:ln cap="sq"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37080" bIns="3708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664" name="TextBox 62"/>
          <p:cNvSpPr/>
          <p:nvPr/>
        </p:nvSpPr>
        <p:spPr>
          <a:xfrm>
            <a:off x="6724800" y="4153320"/>
            <a:ext cx="2309040" cy="64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NL" sz="3200" spc="-1" strike="noStrike">
                <a:solidFill>
                  <a:schemeClr val="dk1"/>
                </a:solidFill>
                <a:latin typeface="Aptos"/>
                <a:ea typeface="DejaVu Sans"/>
              </a:rPr>
              <a:t>e</a:t>
            </a:r>
            <a:r>
              <a:rPr b="0" lang="en-NL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g</a:t>
            </a:r>
            <a:r>
              <a:rPr b="0" lang="en-NL" sz="3200" spc="-1" strike="noStrike">
                <a:solidFill>
                  <a:schemeClr val="dk1"/>
                </a:solidFill>
                <a:latin typeface="Aptos"/>
                <a:ea typeface="DejaVu Sans"/>
              </a:rPr>
              <a:t>:( d</a:t>
            </a:r>
            <a:r>
              <a:rPr b="0" lang="en-NL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zy</a:t>
            </a:r>
            <a:r>
              <a:rPr b="0" lang="en-NL" sz="3200" spc="-1" strike="noStrike">
                <a:solidFill>
                  <a:schemeClr val="dk1"/>
                </a:solidFill>
                <a:latin typeface="Aptos"/>
                <a:ea typeface="DejaVu Sans"/>
              </a:rPr>
              <a:t>, d</a:t>
            </a:r>
            <a:r>
              <a:rPr b="0" lang="en-NL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zx</a:t>
            </a:r>
            <a:r>
              <a:rPr b="0" lang="en-NL" sz="3200" spc="-1" strike="noStrike">
                <a:solidFill>
                  <a:schemeClr val="dk1"/>
                </a:solidFill>
                <a:latin typeface="Aptos"/>
                <a:ea typeface="DejaVu Sans"/>
              </a:rPr>
              <a:t>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5" name="Rectangle 37"/>
          <p:cNvSpPr/>
          <p:nvPr/>
        </p:nvSpPr>
        <p:spPr>
          <a:xfrm>
            <a:off x="5863320" y="2291760"/>
            <a:ext cx="740520" cy="73800"/>
          </a:xfrm>
          <a:prstGeom prst="rect">
            <a:avLst/>
          </a:prstGeom>
          <a:solidFill>
            <a:schemeClr val="accent1">
              <a:alpha val="31000"/>
            </a:schemeClr>
          </a:solidFill>
          <a:ln cap="sq"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37080" bIns="3708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666" name="TextBox 63"/>
          <p:cNvSpPr/>
          <p:nvPr/>
        </p:nvSpPr>
        <p:spPr>
          <a:xfrm>
            <a:off x="6783480" y="1920240"/>
            <a:ext cx="2250360" cy="64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3200" spc="-1" strike="noStrike">
                <a:solidFill>
                  <a:schemeClr val="dk1"/>
                </a:solidFill>
                <a:latin typeface="Aptos"/>
                <a:ea typeface="DejaVu Sans"/>
              </a:rPr>
              <a:t>b</a:t>
            </a:r>
            <a:r>
              <a:rPr b="0" lang="en-NL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1g</a:t>
            </a:r>
            <a:r>
              <a:rPr b="0" lang="en-NL" sz="3200" spc="-1" strike="noStrike">
                <a:solidFill>
                  <a:schemeClr val="dk1"/>
                </a:solidFill>
                <a:latin typeface="Aptos"/>
                <a:ea typeface="DejaVu Sans"/>
              </a:rPr>
              <a:t>:(d</a:t>
            </a:r>
            <a:r>
              <a:rPr b="0" lang="en-NL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x</a:t>
            </a:r>
            <a:r>
              <a:rPr b="0" lang="en-NL" sz="3200" spc="-1" strike="noStrike" baseline="30000">
                <a:solidFill>
                  <a:schemeClr val="dk1"/>
                </a:solidFill>
                <a:latin typeface="Aptos"/>
                <a:ea typeface="DejaVu Sans"/>
              </a:rPr>
              <a:t>2</a:t>
            </a:r>
            <a:r>
              <a:rPr b="0" lang="en-NL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-</a:t>
            </a:r>
            <a:r>
              <a:rPr b="0" lang="en-US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 </a:t>
            </a:r>
            <a:r>
              <a:rPr b="0" lang="en-NL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y</a:t>
            </a:r>
            <a:r>
              <a:rPr b="0" lang="en-NL" sz="3200" spc="-1" strike="noStrike" baseline="30000">
                <a:solidFill>
                  <a:schemeClr val="dk1"/>
                </a:solidFill>
                <a:latin typeface="Aptos"/>
                <a:ea typeface="DejaVu Sans"/>
              </a:rPr>
              <a:t>2</a:t>
            </a:r>
            <a:r>
              <a:rPr b="0" lang="en-NL" sz="3200" spc="-1" strike="noStrike">
                <a:solidFill>
                  <a:schemeClr val="dk1"/>
                </a:solidFill>
                <a:latin typeface="Aptos"/>
                <a:ea typeface="DejaVu Sans"/>
              </a:rPr>
              <a:t> 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67" name="Straight Arrow Connector 29"/>
          <p:cNvCxnSpPr/>
          <p:nvPr/>
        </p:nvCxnSpPr>
        <p:spPr>
          <a:xfrm flipV="1">
            <a:off x="6078240" y="4210200"/>
            <a:ext cx="2520" cy="514080"/>
          </a:xfrm>
          <a:prstGeom prst="straightConnector1">
            <a:avLst/>
          </a:prstGeom>
          <a:ln cap="sq" w="25560">
            <a:solidFill>
              <a:srgbClr val="93b2cd"/>
            </a:solidFill>
            <a:round/>
            <a:tailEnd len="med" type="triangle" w="med"/>
          </a:ln>
        </p:spPr>
      </p:cxnSp>
      <p:cxnSp>
        <p:nvCxnSpPr>
          <p:cNvPr id="668" name="Straight Arrow Connector 39"/>
          <p:cNvCxnSpPr/>
          <p:nvPr/>
        </p:nvCxnSpPr>
        <p:spPr>
          <a:xfrm>
            <a:off x="6146280" y="4228200"/>
            <a:ext cx="2520" cy="514080"/>
          </a:xfrm>
          <a:prstGeom prst="straightConnector1">
            <a:avLst/>
          </a:prstGeom>
          <a:ln cap="sq" w="25560">
            <a:solidFill>
              <a:srgbClr val="c00000"/>
            </a:solidFill>
            <a:round/>
            <a:tailEnd len="med" type="triangle" w="med"/>
          </a:ln>
        </p:spPr>
      </p:cxnSp>
      <p:cxnSp>
        <p:nvCxnSpPr>
          <p:cNvPr id="669" name="Straight Arrow Connector 40"/>
          <p:cNvCxnSpPr/>
          <p:nvPr/>
        </p:nvCxnSpPr>
        <p:spPr>
          <a:xfrm flipV="1">
            <a:off x="6333840" y="4209480"/>
            <a:ext cx="2520" cy="514080"/>
          </a:xfrm>
          <a:prstGeom prst="straightConnector1">
            <a:avLst/>
          </a:prstGeom>
          <a:ln cap="sq" w="25560">
            <a:solidFill>
              <a:srgbClr val="93b2cd"/>
            </a:solidFill>
            <a:round/>
            <a:tailEnd len="med" type="triangle" w="med"/>
          </a:ln>
        </p:spPr>
      </p:cxnSp>
      <p:cxnSp>
        <p:nvCxnSpPr>
          <p:cNvPr id="670" name="Straight Arrow Connector 41"/>
          <p:cNvCxnSpPr/>
          <p:nvPr/>
        </p:nvCxnSpPr>
        <p:spPr>
          <a:xfrm>
            <a:off x="6402240" y="4227480"/>
            <a:ext cx="2520" cy="514080"/>
          </a:xfrm>
          <a:prstGeom prst="straightConnector1">
            <a:avLst/>
          </a:prstGeom>
          <a:ln cap="sq" w="25560">
            <a:solidFill>
              <a:srgbClr val="c00000"/>
            </a:solidFill>
            <a:round/>
            <a:tailEnd len="med" type="triangle" w="med"/>
          </a:ln>
        </p:spPr>
      </p:cxnSp>
      <p:cxnSp>
        <p:nvCxnSpPr>
          <p:cNvPr id="671" name="Straight Arrow Connector 42"/>
          <p:cNvCxnSpPr/>
          <p:nvPr/>
        </p:nvCxnSpPr>
        <p:spPr>
          <a:xfrm flipV="1">
            <a:off x="6254640" y="1996560"/>
            <a:ext cx="2520" cy="513720"/>
          </a:xfrm>
          <a:prstGeom prst="straightConnector1">
            <a:avLst/>
          </a:prstGeom>
          <a:ln cap="sq" w="25560">
            <a:solidFill>
              <a:srgbClr val="93b2cd"/>
            </a:solidFill>
            <a:round/>
            <a:tailEnd len="med" type="triangle" w="med"/>
          </a:ln>
        </p:spPr>
      </p:cxnSp>
      <p:sp>
        <p:nvSpPr>
          <p:cNvPr id="672" name="Rounded Rectangle 40"/>
          <p:cNvSpPr/>
          <p:nvPr/>
        </p:nvSpPr>
        <p:spPr>
          <a:xfrm>
            <a:off x="1799640" y="5213160"/>
            <a:ext cx="4740480" cy="1032120"/>
          </a:xfrm>
          <a:prstGeom prst="roundRect">
            <a:avLst>
              <a:gd name="adj" fmla="val 16667"/>
            </a:avLst>
          </a:prstGeom>
          <a:blipFill rotWithShape="0">
            <a:blip r:embed="rId2">
              <a:alphaModFix amt="31000"/>
            </a:blip>
            <a:srcRect/>
            <a:stretch/>
          </a:blip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3" name="Rounded Rectangle 41"/>
          <p:cNvSpPr/>
          <p:nvPr/>
        </p:nvSpPr>
        <p:spPr>
          <a:xfrm>
            <a:off x="2639160" y="5275800"/>
            <a:ext cx="3221640" cy="907560"/>
          </a:xfrm>
          <a:prstGeom prst="roundRect">
            <a:avLst>
              <a:gd name="adj" fmla="val 16667"/>
            </a:avLst>
          </a:prstGeom>
          <a:noFill/>
          <a:ln w="22320">
            <a:solidFill>
              <a:srgbClr val="0d154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GB" sz="1800" spc="-1" strike="noStrike">
              <a:solidFill>
                <a:schemeClr val="lt1"/>
              </a:solidFill>
              <a:latin typeface="Aptos"/>
              <a:ea typeface="DejaVu Sans"/>
            </a:endParaRPr>
          </a:p>
        </p:txBody>
      </p:sp>
      <p:sp>
        <p:nvSpPr>
          <p:cNvPr id="674" name="TextBox 64"/>
          <p:cNvSpPr/>
          <p:nvPr/>
        </p:nvSpPr>
        <p:spPr>
          <a:xfrm>
            <a:off x="297360" y="2651400"/>
            <a:ext cx="181980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2800" spc="-1" strike="noStrike">
                <a:solidFill>
                  <a:schemeClr val="dk1"/>
                </a:solidFill>
                <a:latin typeface="Arial"/>
                <a:ea typeface="DejaVu Sans"/>
              </a:rPr>
              <a:t>Elongated O</a:t>
            </a:r>
            <a:r>
              <a:rPr b="0" lang="en-GB" sz="2800" spc="-1" strike="noStrike" baseline="-8000">
                <a:solidFill>
                  <a:schemeClr val="dk1"/>
                </a:solidFill>
                <a:latin typeface="Arial"/>
                <a:ea typeface="DejaVu Sans"/>
              </a:rPr>
              <a:t>h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5" name=""/>
          <p:cNvSpPr/>
          <p:nvPr/>
        </p:nvSpPr>
        <p:spPr>
          <a:xfrm>
            <a:off x="3043800" y="4638240"/>
            <a:ext cx="360" cy="46692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676" name=""/>
          <p:cNvSpPr/>
          <p:nvPr/>
        </p:nvSpPr>
        <p:spPr>
          <a:xfrm flipV="1">
            <a:off x="3052080" y="1474920"/>
            <a:ext cx="5040" cy="53964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677" name="TextBox 112"/>
          <p:cNvSpPr/>
          <p:nvPr/>
        </p:nvSpPr>
        <p:spPr>
          <a:xfrm>
            <a:off x="6400800" y="640080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55" dur="indefinite" restart="never" nodeType="tmRoot">
          <p:childTnLst>
            <p:seq>
              <p:cTn id="356" dur="indefinite" nodeType="mainSeq">
                <p:childTnLst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1" fill="hold">
                      <p:stCondLst>
                        <p:cond delay="indefinite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PlaceHolder 1"/>
          <p:cNvSpPr>
            <a:spLocks noGrp="1"/>
          </p:cNvSpPr>
          <p:nvPr>
            <p:ph type="title"/>
          </p:nvPr>
        </p:nvSpPr>
        <p:spPr>
          <a:xfrm>
            <a:off x="551160" y="57780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83888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  <a:ea typeface="Noto Sans CJK SC"/>
              </a:rPr>
              <a:t>X-ray Linear Dichroism in D</a:t>
            </a:r>
            <a:r>
              <a:rPr b="0" lang="en-GB" sz="4400" spc="-1" strike="noStrike" baseline="-25000">
                <a:solidFill>
                  <a:schemeClr val="dk1"/>
                </a:solidFill>
                <a:latin typeface="Aptos Display"/>
                <a:ea typeface="Noto Sans CJK SC"/>
              </a:rPr>
              <a:t>4h</a:t>
            </a:r>
            <a:r>
              <a:rPr b="0" lang="en-GB" sz="4400" spc="-1" strike="noStrike">
                <a:solidFill>
                  <a:schemeClr val="dk1"/>
                </a:solidFill>
                <a:latin typeface="Aptos Display"/>
                <a:ea typeface="Noto Sans CJK SC"/>
              </a:rPr>
              <a:t> Cu</a:t>
            </a:r>
            <a:r>
              <a:rPr b="0" lang="en-GB" sz="4400" spc="-1" strike="noStrike" baseline="30000">
                <a:solidFill>
                  <a:schemeClr val="dk1"/>
                </a:solidFill>
                <a:latin typeface="Aptos Display"/>
                <a:ea typeface="Noto Sans CJK SC"/>
              </a:rPr>
              <a:t>2+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9" name="Rounded Rectangle 19"/>
          <p:cNvSpPr/>
          <p:nvPr/>
        </p:nvSpPr>
        <p:spPr>
          <a:xfrm>
            <a:off x="2008080" y="1931040"/>
            <a:ext cx="4581720" cy="136008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c3ea7a"/>
                </a:solidFill>
                <a:latin typeface="Arial"/>
                <a:ea typeface="DejaVu Sans"/>
              </a:rPr>
              <a:t>Dipole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c3ea7a"/>
                </a:solidFill>
                <a:latin typeface="Arial"/>
                <a:ea typeface="DejaVu Sans"/>
              </a:rPr>
              <a:t>(think p orbitals)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680" name="Table 8"/>
          <p:cNvGraphicFramePr/>
          <p:nvPr/>
        </p:nvGraphicFramePr>
        <p:xfrm>
          <a:off x="1564560" y="3082320"/>
          <a:ext cx="5707440" cy="3177360"/>
        </p:xfrm>
        <a:graphic>
          <a:graphicData uri="http://schemas.openxmlformats.org/drawingml/2006/table">
            <a:tbl>
              <a:tblPr/>
              <a:tblGrid>
                <a:gridCol w="1902960"/>
                <a:gridCol w="1902960"/>
                <a:gridCol w="1901880"/>
              </a:tblGrid>
              <a:tr h="645120">
                <a:tc>
                  <a:txBody>
                    <a:bodyPr anchor="t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1" lang="en-NL" sz="3200" spc="-1" strike="noStrike">
                          <a:solidFill>
                            <a:schemeClr val="lt1"/>
                          </a:solidFill>
                          <a:latin typeface="Aptos"/>
                        </a:rPr>
                        <a:t>&lt;f|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rowSpan="4"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NL" sz="3200" spc="-1" strike="noStrike">
                          <a:solidFill>
                            <a:schemeClr val="lt1"/>
                          </a:solidFill>
                          <a:latin typeface="Aptos"/>
                        </a:rPr>
                        <a:t>T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c0e677">
                        <a:alpha val="31000"/>
                      </a:srgb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NL" sz="3200" spc="-1" strike="noStrike">
                          <a:solidFill>
                            <a:schemeClr val="lt1"/>
                          </a:solidFill>
                          <a:latin typeface="Aptos"/>
                        </a:rPr>
                        <a:t>|i&gt;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  <a:tr h="844200"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v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  <a:tr h="844200"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v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  <a:tr h="843840"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v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81" name="TextBox 7"/>
          <p:cNvSpPr/>
          <p:nvPr/>
        </p:nvSpPr>
        <p:spPr>
          <a:xfrm>
            <a:off x="3872160" y="3521160"/>
            <a:ext cx="1137240" cy="600120"/>
          </a:xfrm>
          <a:prstGeom prst="rect">
            <a:avLst/>
          </a:prstGeom>
          <a:blipFill rotWithShape="0">
            <a:blip r:embed="rId1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82" name="Picture 11" descr="Shape of p-orbitals in 3D"/>
          <p:cNvPicPr/>
          <p:nvPr/>
        </p:nvPicPr>
        <p:blipFill>
          <a:blip r:embed="rId2"/>
          <a:srcRect l="69546" t="-2743" r="-3792" b="19128"/>
          <a:stretch/>
        </p:blipFill>
        <p:spPr>
          <a:xfrm>
            <a:off x="5685480" y="4860000"/>
            <a:ext cx="1092600" cy="1375200"/>
          </a:xfrm>
          <a:prstGeom prst="rect">
            <a:avLst/>
          </a:prstGeom>
          <a:ln w="0">
            <a:noFill/>
          </a:ln>
        </p:spPr>
      </p:pic>
      <p:grpSp>
        <p:nvGrpSpPr>
          <p:cNvPr id="683" name="Group 12"/>
          <p:cNvGrpSpPr/>
          <p:nvPr/>
        </p:nvGrpSpPr>
        <p:grpSpPr>
          <a:xfrm>
            <a:off x="7365600" y="5322240"/>
            <a:ext cx="961560" cy="961200"/>
            <a:chOff x="7365600" y="5322240"/>
            <a:chExt cx="961560" cy="961200"/>
          </a:xfrm>
        </p:grpSpPr>
        <p:cxnSp>
          <p:nvCxnSpPr>
            <p:cNvPr id="684" name="Straight Connector 56"/>
            <p:cNvCxnSpPr/>
            <p:nvPr/>
          </p:nvCxnSpPr>
          <p:spPr>
            <a:xfrm flipH="1">
              <a:off x="7564320" y="5505840"/>
              <a:ext cx="645480" cy="60552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tailEnd len="med" type="triangle" w="med"/>
            </a:ln>
          </p:spPr>
        </p:cxnSp>
        <p:sp>
          <p:nvSpPr>
            <p:cNvPr id="685" name="Oval 106"/>
            <p:cNvSpPr/>
            <p:nvPr/>
          </p:nvSpPr>
          <p:spPr>
            <a:xfrm rot="5400000">
              <a:off x="7990560" y="5646600"/>
              <a:ext cx="175680" cy="31680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cxnSp>
          <p:nvCxnSpPr>
            <p:cNvPr id="686" name="Straight Connector 57"/>
            <p:cNvCxnSpPr/>
            <p:nvPr/>
          </p:nvCxnSpPr>
          <p:spPr>
            <a:xfrm>
              <a:off x="7913520" y="5472720"/>
              <a:ext cx="2520" cy="70128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687" name="Rectangle 91"/>
            <p:cNvSpPr/>
            <p:nvPr/>
          </p:nvSpPr>
          <p:spPr>
            <a:xfrm>
              <a:off x="7743600" y="5322240"/>
              <a:ext cx="41544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z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8" name="Rectangle 92"/>
            <p:cNvSpPr/>
            <p:nvPr/>
          </p:nvSpPr>
          <p:spPr>
            <a:xfrm>
              <a:off x="7421040" y="5888880"/>
              <a:ext cx="41508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x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689" name="Straight Connector 58"/>
            <p:cNvCxnSpPr/>
            <p:nvPr/>
          </p:nvCxnSpPr>
          <p:spPr>
            <a:xfrm>
              <a:off x="7476120" y="5800680"/>
              <a:ext cx="851400" cy="252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690" name="Rectangle 93"/>
            <p:cNvSpPr/>
            <p:nvPr/>
          </p:nvSpPr>
          <p:spPr>
            <a:xfrm>
              <a:off x="7365600" y="5566320"/>
              <a:ext cx="41508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y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1" name="Oval 107"/>
            <p:cNvSpPr/>
            <p:nvPr/>
          </p:nvSpPr>
          <p:spPr>
            <a:xfrm rot="3847800">
              <a:off x="7910640" y="5457960"/>
              <a:ext cx="182520" cy="33984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692" name="Oval 108"/>
            <p:cNvSpPr/>
            <p:nvPr/>
          </p:nvSpPr>
          <p:spPr>
            <a:xfrm rot="5400000">
              <a:off x="7654320" y="5598000"/>
              <a:ext cx="175320" cy="31680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693" name="Oval 109"/>
            <p:cNvSpPr/>
            <p:nvPr/>
          </p:nvSpPr>
          <p:spPr>
            <a:xfrm rot="3850200">
              <a:off x="7676280" y="5685120"/>
              <a:ext cx="199440" cy="33948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</p:grpSp>
      <p:pic>
        <p:nvPicPr>
          <p:cNvPr id="694" name="Picture 18" descr="Shape of p-orbitals in 3D"/>
          <p:cNvPicPr/>
          <p:nvPr/>
        </p:nvPicPr>
        <p:blipFill>
          <a:blip r:embed="rId3"/>
          <a:srcRect l="0" t="0" r="69537" b="16361"/>
          <a:stretch/>
        </p:blipFill>
        <p:spPr>
          <a:xfrm>
            <a:off x="1902960" y="3501360"/>
            <a:ext cx="730440" cy="1036800"/>
          </a:xfrm>
          <a:prstGeom prst="rect">
            <a:avLst/>
          </a:prstGeom>
          <a:ln w="0">
            <a:noFill/>
          </a:ln>
        </p:spPr>
      </p:pic>
      <p:pic>
        <p:nvPicPr>
          <p:cNvPr id="695" name="Picture 20" descr="Shape of p-orbitals in 3D"/>
          <p:cNvPicPr/>
          <p:nvPr/>
        </p:nvPicPr>
        <p:blipFill>
          <a:blip r:embed="rId4"/>
          <a:srcRect l="36786" t="-2752" r="31731" b="19105"/>
          <a:stretch/>
        </p:blipFill>
        <p:spPr>
          <a:xfrm>
            <a:off x="848880" y="4391280"/>
            <a:ext cx="782640" cy="1074600"/>
          </a:xfrm>
          <a:prstGeom prst="rect">
            <a:avLst/>
          </a:prstGeom>
          <a:ln w="0">
            <a:noFill/>
          </a:ln>
        </p:spPr>
      </p:pic>
      <p:pic>
        <p:nvPicPr>
          <p:cNvPr id="696" name="Picture 38" descr="Shape of p-orbitals in 3D"/>
          <p:cNvPicPr/>
          <p:nvPr/>
        </p:nvPicPr>
        <p:blipFill>
          <a:blip r:embed="rId5"/>
          <a:srcRect l="69483" t="-2752" r="-3794" b="19105"/>
          <a:stretch/>
        </p:blipFill>
        <p:spPr>
          <a:xfrm>
            <a:off x="824040" y="5245560"/>
            <a:ext cx="855360" cy="1077120"/>
          </a:xfrm>
          <a:prstGeom prst="rect">
            <a:avLst/>
          </a:prstGeom>
          <a:ln w="0">
            <a:noFill/>
          </a:ln>
        </p:spPr>
      </p:pic>
      <p:pic>
        <p:nvPicPr>
          <p:cNvPr id="697" name="Picture 115" descr="Shape of p-orbitals in 3D"/>
          <p:cNvPicPr/>
          <p:nvPr/>
        </p:nvPicPr>
        <p:blipFill>
          <a:blip r:embed="rId6"/>
          <a:srcRect l="0" t="0" r="69537" b="16361"/>
          <a:stretch/>
        </p:blipFill>
        <p:spPr>
          <a:xfrm>
            <a:off x="3846600" y="4037400"/>
            <a:ext cx="1423440" cy="2018520"/>
          </a:xfrm>
          <a:prstGeom prst="rect">
            <a:avLst/>
          </a:prstGeom>
          <a:ln w="0">
            <a:noFill/>
          </a:ln>
        </p:spPr>
      </p:pic>
      <p:sp>
        <p:nvSpPr>
          <p:cNvPr id="698" name="TextBox 30"/>
          <p:cNvSpPr/>
          <p:nvPr/>
        </p:nvSpPr>
        <p:spPr>
          <a:xfrm>
            <a:off x="74520" y="1548720"/>
            <a:ext cx="1257120" cy="582120"/>
          </a:xfrm>
          <a:prstGeom prst="rect">
            <a:avLst/>
          </a:prstGeom>
          <a:blipFill rotWithShape="0">
            <a:blip r:embed="rId7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9" name="Rounded Rectangle 39"/>
          <p:cNvSpPr/>
          <p:nvPr/>
        </p:nvSpPr>
        <p:spPr>
          <a:xfrm>
            <a:off x="151560" y="1539360"/>
            <a:ext cx="1018800" cy="608760"/>
          </a:xfrm>
          <a:prstGeom prst="roundRect">
            <a:avLst>
              <a:gd name="adj" fmla="val 16667"/>
            </a:avLst>
          </a:prstGeom>
          <a:noFill/>
          <a:ln w="22320">
            <a:solidFill>
              <a:srgbClr val="0d154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GB" sz="1800" spc="-1" strike="noStrike">
              <a:solidFill>
                <a:schemeClr val="lt1"/>
              </a:solidFill>
              <a:latin typeface="Aptos"/>
              <a:ea typeface="DejaVu Sans"/>
            </a:endParaRPr>
          </a:p>
        </p:txBody>
      </p:sp>
      <p:pic>
        <p:nvPicPr>
          <p:cNvPr id="700" name="Picture 116" descr="Shape of p-orbitals in 3D"/>
          <p:cNvPicPr/>
          <p:nvPr/>
        </p:nvPicPr>
        <p:blipFill>
          <a:blip r:embed="rId8"/>
          <a:srcRect l="0" t="0" r="69537" b="16361"/>
          <a:stretch/>
        </p:blipFill>
        <p:spPr>
          <a:xfrm>
            <a:off x="857160" y="3458520"/>
            <a:ext cx="730440" cy="1036440"/>
          </a:xfrm>
          <a:prstGeom prst="rect">
            <a:avLst/>
          </a:prstGeom>
          <a:ln w="0">
            <a:noFill/>
          </a:ln>
        </p:spPr>
      </p:pic>
      <p:grpSp>
        <p:nvGrpSpPr>
          <p:cNvPr id="701" name="Group 31"/>
          <p:cNvGrpSpPr/>
          <p:nvPr/>
        </p:nvGrpSpPr>
        <p:grpSpPr>
          <a:xfrm>
            <a:off x="5526000" y="5378760"/>
            <a:ext cx="961560" cy="960840"/>
            <a:chOff x="5526000" y="5378760"/>
            <a:chExt cx="961560" cy="960840"/>
          </a:xfrm>
        </p:grpSpPr>
        <p:cxnSp>
          <p:nvCxnSpPr>
            <p:cNvPr id="702" name="Straight Connector 62"/>
            <p:cNvCxnSpPr/>
            <p:nvPr/>
          </p:nvCxnSpPr>
          <p:spPr>
            <a:xfrm flipH="1">
              <a:off x="5724720" y="5562000"/>
              <a:ext cx="645120" cy="60588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tailEnd len="med" type="triangle" w="med"/>
            </a:ln>
          </p:spPr>
        </p:cxnSp>
        <p:sp>
          <p:nvSpPr>
            <p:cNvPr id="703" name="Oval 116"/>
            <p:cNvSpPr/>
            <p:nvPr/>
          </p:nvSpPr>
          <p:spPr>
            <a:xfrm rot="5400000">
              <a:off x="6151320" y="5702760"/>
              <a:ext cx="175320" cy="31644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cxnSp>
          <p:nvCxnSpPr>
            <p:cNvPr id="704" name="Straight Connector 63"/>
            <p:cNvCxnSpPr/>
            <p:nvPr/>
          </p:nvCxnSpPr>
          <p:spPr>
            <a:xfrm>
              <a:off x="6074280" y="5528880"/>
              <a:ext cx="2520" cy="70164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705" name="Rectangle 97"/>
            <p:cNvSpPr/>
            <p:nvPr/>
          </p:nvSpPr>
          <p:spPr>
            <a:xfrm>
              <a:off x="5904360" y="5378760"/>
              <a:ext cx="41508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z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6" name="Rectangle 98"/>
            <p:cNvSpPr/>
            <p:nvPr/>
          </p:nvSpPr>
          <p:spPr>
            <a:xfrm>
              <a:off x="5581440" y="5945040"/>
              <a:ext cx="41508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x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707" name="Straight Connector 64"/>
            <p:cNvCxnSpPr/>
            <p:nvPr/>
          </p:nvCxnSpPr>
          <p:spPr>
            <a:xfrm>
              <a:off x="5636520" y="5856840"/>
              <a:ext cx="851400" cy="252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708" name="Rectangle 99"/>
            <p:cNvSpPr/>
            <p:nvPr/>
          </p:nvSpPr>
          <p:spPr>
            <a:xfrm>
              <a:off x="5526000" y="5622840"/>
              <a:ext cx="41508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y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9" name="Oval 117"/>
            <p:cNvSpPr/>
            <p:nvPr/>
          </p:nvSpPr>
          <p:spPr>
            <a:xfrm rot="3850800">
              <a:off x="6071040" y="5514120"/>
              <a:ext cx="182880" cy="33948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710" name="Oval 118"/>
            <p:cNvSpPr/>
            <p:nvPr/>
          </p:nvSpPr>
          <p:spPr>
            <a:xfrm rot="5400000">
              <a:off x="5814720" y="5654520"/>
              <a:ext cx="175320" cy="31680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711" name="Oval 119"/>
            <p:cNvSpPr/>
            <p:nvPr/>
          </p:nvSpPr>
          <p:spPr>
            <a:xfrm rot="3850200">
              <a:off x="5836680" y="5741640"/>
              <a:ext cx="199440" cy="33948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</p:grpSp>
      <p:sp>
        <p:nvSpPr>
          <p:cNvPr id="712" name="Rounded Rectangle 83"/>
          <p:cNvSpPr/>
          <p:nvPr/>
        </p:nvSpPr>
        <p:spPr>
          <a:xfrm>
            <a:off x="6332400" y="5416200"/>
            <a:ext cx="1177560" cy="737280"/>
          </a:xfrm>
          <a:prstGeom prst="roundRect">
            <a:avLst>
              <a:gd name="adj" fmla="val 16667"/>
            </a:avLst>
          </a:prstGeom>
          <a:blipFill rotWithShape="0">
            <a:blip r:embed="rId9">
              <a:alphaModFix amt="31000"/>
            </a:blip>
            <a:srcRect/>
            <a:stretch/>
          </a:blip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3" name="Rounded Rectangle 84"/>
          <p:cNvSpPr/>
          <p:nvPr/>
        </p:nvSpPr>
        <p:spPr>
          <a:xfrm>
            <a:off x="4991760" y="2286720"/>
            <a:ext cx="3412080" cy="73188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6696d1"/>
                </a:solidFill>
                <a:latin typeface="Arial"/>
                <a:ea typeface="DejaVu Sans"/>
              </a:rPr>
              <a:t>2p electron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6696d1"/>
                </a:solidFill>
                <a:latin typeface="Arial"/>
                <a:ea typeface="DejaVu Sans"/>
              </a:rPr>
              <a:t>(think p orbitals)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4" name="TextBox 35"/>
          <p:cNvSpPr/>
          <p:nvPr/>
        </p:nvSpPr>
        <p:spPr>
          <a:xfrm>
            <a:off x="601200" y="2251080"/>
            <a:ext cx="27820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NL" sz="2000" spc="-1" strike="noStrike">
                <a:solidFill>
                  <a:srgbClr val="ff0000"/>
                </a:solidFill>
                <a:latin typeface="Arial"/>
                <a:ea typeface="DejaVu Sans"/>
              </a:rPr>
              <a:t>3d electron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0000"/>
                </a:solidFill>
                <a:latin typeface="Arial"/>
                <a:ea typeface="DejaVu Sans"/>
              </a:rPr>
              <a:t>(think d orbitals)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5" name="TextBox 113"/>
          <p:cNvSpPr/>
          <p:nvPr/>
        </p:nvSpPr>
        <p:spPr>
          <a:xfrm>
            <a:off x="6172200" y="640080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716" name="Group 17"/>
          <p:cNvGrpSpPr/>
          <p:nvPr/>
        </p:nvGrpSpPr>
        <p:grpSpPr>
          <a:xfrm>
            <a:off x="1782720" y="1071000"/>
            <a:ext cx="5989320" cy="1423080"/>
            <a:chOff x="1782720" y="1071000"/>
            <a:chExt cx="5989320" cy="1423080"/>
          </a:xfrm>
        </p:grpSpPr>
        <p:sp>
          <p:nvSpPr>
            <p:cNvPr id="717" name="Oval 55"/>
            <p:cNvSpPr/>
            <p:nvPr/>
          </p:nvSpPr>
          <p:spPr>
            <a:xfrm>
              <a:off x="3891600" y="1330920"/>
              <a:ext cx="325800" cy="564480"/>
            </a:xfrm>
            <a:prstGeom prst="ellipse">
              <a:avLst/>
            </a:prstGeom>
            <a:gradFill rotWithShape="0">
              <a:gsLst>
                <a:gs pos="0">
                  <a:srgbClr val="ff9a99">
                    <a:alpha val="31000"/>
                  </a:srgbClr>
                </a:gs>
                <a:gs pos="100000">
                  <a:srgbClr val="d1403c">
                    <a:alpha val="31000"/>
                  </a:srgbClr>
                </a:gs>
              </a:gsLst>
              <a:lin ang="5400000"/>
            </a:gradFill>
            <a:ln w="9360">
              <a:solidFill>
                <a:srgbClr val="be4b48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sp>
          <p:nvSpPr>
            <p:cNvPr id="718" name="Oval 56"/>
            <p:cNvSpPr/>
            <p:nvPr/>
          </p:nvSpPr>
          <p:spPr>
            <a:xfrm>
              <a:off x="4703400" y="1353960"/>
              <a:ext cx="266400" cy="564480"/>
            </a:xfrm>
            <a:prstGeom prst="ellipse">
              <a:avLst/>
            </a:prstGeom>
            <a:gradFill rotWithShape="0">
              <a:gsLst>
                <a:gs pos="0">
                  <a:srgbClr val="9bc1ff">
                    <a:alpha val="31000"/>
                  </a:srgbClr>
                </a:gs>
                <a:gs pos="100000">
                  <a:srgbClr val="3f80cd">
                    <a:alpha val="31000"/>
                  </a:srgbClr>
                </a:gs>
              </a:gsLst>
              <a:lin ang="5400000"/>
            </a:gradFill>
            <a:ln w="9360">
              <a:solidFill>
                <a:srgbClr val="4a7ebb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sp>
          <p:nvSpPr>
            <p:cNvPr id="719" name="Oval 59"/>
            <p:cNvSpPr/>
            <p:nvPr/>
          </p:nvSpPr>
          <p:spPr>
            <a:xfrm>
              <a:off x="4220280" y="1353960"/>
              <a:ext cx="425160" cy="564480"/>
            </a:xfrm>
            <a:prstGeom prst="ellipse">
              <a:avLst/>
            </a:prstGeom>
            <a:gradFill rotWithShape="0">
              <a:gsLst>
                <a:gs pos="0">
                  <a:srgbClr val="dcffa0">
                    <a:alpha val="31000"/>
                  </a:srgbClr>
                </a:gs>
                <a:gs pos="100000">
                  <a:srgbClr val="a0ca4a">
                    <a:alpha val="31000"/>
                  </a:srgbClr>
                </a:gs>
              </a:gsLst>
              <a:lin ang="5400000"/>
            </a:gradFill>
            <a:ln w="9360">
              <a:solidFill>
                <a:srgbClr val="98b954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pic>
          <p:nvPicPr>
            <p:cNvPr id="720" name="Picture 54" descr="latex-image-1.pdf"/>
            <p:cNvPicPr/>
            <p:nvPr/>
          </p:nvPicPr>
          <p:blipFill>
            <a:blip r:embed="rId10"/>
            <a:stretch/>
          </p:blipFill>
          <p:spPr>
            <a:xfrm>
              <a:off x="1782720" y="1071000"/>
              <a:ext cx="5989320" cy="1423080"/>
            </a:xfrm>
            <a:prstGeom prst="rect">
              <a:avLst/>
            </a:prstGeom>
            <a:ln w="0">
              <a:noFill/>
            </a:ln>
          </p:spPr>
        </p:pic>
      </p:grpSp>
      <p:cxnSp>
        <p:nvCxnSpPr>
          <p:cNvPr id="721" name="Straight Arrow Connector 32"/>
          <p:cNvCxnSpPr/>
          <p:nvPr/>
        </p:nvCxnSpPr>
        <p:spPr>
          <a:xfrm>
            <a:off x="4324320" y="1763280"/>
            <a:ext cx="2520" cy="499680"/>
          </a:xfrm>
          <a:prstGeom prst="straightConnector1">
            <a:avLst/>
          </a:prstGeom>
          <a:ln cap="sq" w="44280">
            <a:solidFill>
              <a:srgbClr val="c2e97a"/>
            </a:solidFill>
            <a:round/>
            <a:tailEnd len="med" type="triangle" w="med"/>
          </a:ln>
        </p:spPr>
      </p:cxnSp>
      <p:cxnSp>
        <p:nvCxnSpPr>
          <p:cNvPr id="722" name="Straight Arrow Connector 33"/>
          <p:cNvCxnSpPr/>
          <p:nvPr/>
        </p:nvCxnSpPr>
        <p:spPr>
          <a:xfrm>
            <a:off x="4879800" y="1879920"/>
            <a:ext cx="982440" cy="493200"/>
          </a:xfrm>
          <a:prstGeom prst="straightConnector1">
            <a:avLst/>
          </a:prstGeom>
          <a:ln cap="sq" w="44280">
            <a:solidFill>
              <a:srgbClr val="71a2e8"/>
            </a:solidFill>
            <a:round/>
            <a:tailEnd len="med" type="triangle" w="med"/>
          </a:ln>
        </p:spPr>
      </p:cxnSp>
      <p:cxnSp>
        <p:nvCxnSpPr>
          <p:cNvPr id="723" name="Straight Arrow Connector 34"/>
          <p:cNvCxnSpPr/>
          <p:nvPr/>
        </p:nvCxnSpPr>
        <p:spPr>
          <a:xfrm flipH="1">
            <a:off x="2693160" y="1841760"/>
            <a:ext cx="1244520" cy="523440"/>
          </a:xfrm>
          <a:prstGeom prst="straightConnector1">
            <a:avLst/>
          </a:prstGeom>
          <a:ln cap="sq" w="44280">
            <a:solidFill>
              <a:srgbClr val="ff0000"/>
            </a:solidFill>
            <a:round/>
            <a:tailEnd len="med" type="triangle" w="med"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07" dur="indefinite" restart="never" nodeType="tmRoot">
          <p:childTnLst>
            <p:seq>
              <p:cTn id="408" dur="indefinite" nodeType="mainSeq">
                <p:childTnLst>
                  <p:par>
                    <p:cTn id="409" fill="hold">
                      <p:stCondLst>
                        <p:cond delay="0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5" fill="hold">
                      <p:stCondLst>
                        <p:cond delay="indefinite"/>
                      </p:stCondLst>
                      <p:childTnLst>
                        <p:par>
                          <p:cTn id="426" fill="hold">
                            <p:stCondLst>
                              <p:cond delay="0"/>
                            </p:stCondLst>
                            <p:childTnLst>
                              <p:par>
                                <p:cTn id="42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PlaceHolder 1"/>
          <p:cNvSpPr>
            <a:spLocks noGrp="1"/>
          </p:cNvSpPr>
          <p:nvPr>
            <p:ph type="title"/>
          </p:nvPr>
        </p:nvSpPr>
        <p:spPr>
          <a:xfrm>
            <a:off x="614880" y="54792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82777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  <a:ea typeface="Noto Sans CJK SC"/>
              </a:rPr>
              <a:t>X-ray Linear Dichroism in D</a:t>
            </a:r>
            <a:r>
              <a:rPr b="0" lang="en-GB" sz="4400" spc="-1" strike="noStrike" baseline="-25000">
                <a:solidFill>
                  <a:schemeClr val="dk1"/>
                </a:solidFill>
                <a:latin typeface="Aptos Display"/>
                <a:ea typeface="Noto Sans CJK SC"/>
              </a:rPr>
              <a:t>4h</a:t>
            </a:r>
            <a:r>
              <a:rPr b="0" lang="en-GB" sz="4400" spc="-1" strike="noStrike">
                <a:solidFill>
                  <a:schemeClr val="dk1"/>
                </a:solidFill>
                <a:latin typeface="Aptos Display"/>
                <a:ea typeface="Noto Sans CJK SC"/>
              </a:rPr>
              <a:t>  Cu</a:t>
            </a:r>
            <a:r>
              <a:rPr b="0" lang="en-GB" sz="4400" spc="-1" strike="noStrike" baseline="30000">
                <a:solidFill>
                  <a:schemeClr val="dk1"/>
                </a:solidFill>
                <a:latin typeface="Aptos Display"/>
                <a:ea typeface="Noto Sans CJK SC"/>
              </a:rPr>
              <a:t>2+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5" name="Rounded Rectangle 85"/>
          <p:cNvSpPr/>
          <p:nvPr/>
        </p:nvSpPr>
        <p:spPr>
          <a:xfrm>
            <a:off x="6029640" y="2967840"/>
            <a:ext cx="7641000" cy="86652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1" lang="en-NL" sz="2400" spc="-1" strike="noStrike">
              <a:solidFill>
                <a:schemeClr val="dk1"/>
              </a:solidFill>
              <a:latin typeface="Aptos"/>
              <a:ea typeface="DejaVu Sans"/>
            </a:endParaRPr>
          </a:p>
        </p:txBody>
      </p:sp>
      <p:pic>
        <p:nvPicPr>
          <p:cNvPr id="726" name="Picture 118" descr="Shape of p-orbitals in 3D"/>
          <p:cNvPicPr/>
          <p:nvPr/>
        </p:nvPicPr>
        <p:blipFill>
          <a:blip r:embed="rId1"/>
          <a:srcRect l="36819" t="-2743" r="31763" b="19128"/>
          <a:stretch/>
        </p:blipFill>
        <p:spPr>
          <a:xfrm>
            <a:off x="6007320" y="4077720"/>
            <a:ext cx="1013760" cy="1391040"/>
          </a:xfrm>
          <a:prstGeom prst="rect">
            <a:avLst/>
          </a:prstGeom>
          <a:ln w="0">
            <a:noFill/>
          </a:ln>
        </p:spPr>
      </p:pic>
      <p:pic>
        <p:nvPicPr>
          <p:cNvPr id="727" name="Picture 119" descr="Shape of p-orbitals in 3D"/>
          <p:cNvPicPr/>
          <p:nvPr/>
        </p:nvPicPr>
        <p:blipFill>
          <a:blip r:embed="rId2"/>
          <a:srcRect l="69546" t="-2743" r="-3792" b="19128"/>
          <a:stretch/>
        </p:blipFill>
        <p:spPr>
          <a:xfrm>
            <a:off x="5486400" y="4945320"/>
            <a:ext cx="1104840" cy="1391040"/>
          </a:xfrm>
          <a:prstGeom prst="rect">
            <a:avLst/>
          </a:prstGeom>
          <a:ln w="0">
            <a:noFill/>
          </a:ln>
        </p:spPr>
      </p:pic>
      <p:sp>
        <p:nvSpPr>
          <p:cNvPr id="728" name="TextBox 38"/>
          <p:cNvSpPr/>
          <p:nvPr/>
        </p:nvSpPr>
        <p:spPr>
          <a:xfrm>
            <a:off x="182520" y="1499760"/>
            <a:ext cx="1217160" cy="559800"/>
          </a:xfrm>
          <a:prstGeom prst="rect">
            <a:avLst/>
          </a:prstGeom>
          <a:blipFill rotWithShape="0">
            <a:blip r:embed="rId3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9" name="Rounded Rectangle 86"/>
          <p:cNvSpPr/>
          <p:nvPr/>
        </p:nvSpPr>
        <p:spPr>
          <a:xfrm>
            <a:off x="291960" y="1525680"/>
            <a:ext cx="986400" cy="585360"/>
          </a:xfrm>
          <a:prstGeom prst="roundRect">
            <a:avLst>
              <a:gd name="adj" fmla="val 16667"/>
            </a:avLst>
          </a:prstGeom>
          <a:noFill/>
          <a:ln w="22320">
            <a:solidFill>
              <a:srgbClr val="0d154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GB" sz="1800" spc="-1" strike="noStrike">
              <a:solidFill>
                <a:schemeClr val="lt1"/>
              </a:solidFill>
              <a:latin typeface="Aptos"/>
              <a:ea typeface="DejaVu Sans"/>
            </a:endParaRPr>
          </a:p>
        </p:txBody>
      </p:sp>
      <p:graphicFrame>
        <p:nvGraphicFramePr>
          <p:cNvPr id="730" name="Table 9"/>
          <p:cNvGraphicFramePr/>
          <p:nvPr/>
        </p:nvGraphicFramePr>
        <p:xfrm>
          <a:off x="1609200" y="3080520"/>
          <a:ext cx="5774400" cy="3270960"/>
        </p:xfrm>
        <a:graphic>
          <a:graphicData uri="http://schemas.openxmlformats.org/drawingml/2006/table">
            <a:tbl>
              <a:tblPr/>
              <a:tblGrid>
                <a:gridCol w="1925280"/>
                <a:gridCol w="1925280"/>
                <a:gridCol w="1924200"/>
              </a:tblGrid>
              <a:tr h="645120">
                <a:tc>
                  <a:txBody>
                    <a:bodyPr anchor="t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1" lang="en-NL" sz="3200" spc="-1" strike="noStrike">
                          <a:solidFill>
                            <a:schemeClr val="lt1"/>
                          </a:solidFill>
                          <a:latin typeface="Aptos"/>
                        </a:rPr>
                        <a:t>&lt;f|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rowSpan="4"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NL" sz="3200" spc="-1" strike="noStrike">
                          <a:solidFill>
                            <a:schemeClr val="lt1"/>
                          </a:solidFill>
                          <a:latin typeface="Aptos"/>
                        </a:rPr>
                        <a:t>T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c0e677">
                        <a:alpha val="31000"/>
                      </a:srgb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NL" sz="3200" spc="-1" strike="noStrike">
                          <a:solidFill>
                            <a:schemeClr val="lt1"/>
                          </a:solidFill>
                          <a:latin typeface="Aptos"/>
                        </a:rPr>
                        <a:t>|i&gt;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  <a:tr h="875520"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v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  <a:tr h="875520"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v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  <a:tr h="874800"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v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31" name="TextBox 39"/>
          <p:cNvSpPr/>
          <p:nvPr/>
        </p:nvSpPr>
        <p:spPr>
          <a:xfrm>
            <a:off x="3943800" y="3524760"/>
            <a:ext cx="1150560" cy="606960"/>
          </a:xfrm>
          <a:prstGeom prst="rect">
            <a:avLst/>
          </a:prstGeom>
          <a:blipFill rotWithShape="0">
            <a:blip r:embed="rId4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732" name="Group 35"/>
          <p:cNvGrpSpPr/>
          <p:nvPr/>
        </p:nvGrpSpPr>
        <p:grpSpPr>
          <a:xfrm>
            <a:off x="7464240" y="5366520"/>
            <a:ext cx="972720" cy="967680"/>
            <a:chOff x="7464240" y="5366520"/>
            <a:chExt cx="972720" cy="967680"/>
          </a:xfrm>
        </p:grpSpPr>
        <p:cxnSp>
          <p:nvCxnSpPr>
            <p:cNvPr id="733" name="Straight Connector 68"/>
            <p:cNvCxnSpPr/>
            <p:nvPr/>
          </p:nvCxnSpPr>
          <p:spPr>
            <a:xfrm flipH="1">
              <a:off x="7665120" y="5552280"/>
              <a:ext cx="652680" cy="61236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tailEnd len="med" type="triangle" w="med"/>
            </a:ln>
          </p:spPr>
        </p:cxnSp>
        <p:sp>
          <p:nvSpPr>
            <p:cNvPr id="734" name="Oval 129"/>
            <p:cNvSpPr/>
            <p:nvPr/>
          </p:nvSpPr>
          <p:spPr>
            <a:xfrm rot="5400000">
              <a:off x="8096400" y="5694480"/>
              <a:ext cx="177480" cy="32076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cxnSp>
          <p:nvCxnSpPr>
            <p:cNvPr id="735" name="Straight Connector 69"/>
            <p:cNvCxnSpPr/>
            <p:nvPr/>
          </p:nvCxnSpPr>
          <p:spPr>
            <a:xfrm>
              <a:off x="8018280" y="5518440"/>
              <a:ext cx="2520" cy="70992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736" name="Rectangle 101"/>
            <p:cNvSpPr/>
            <p:nvPr/>
          </p:nvSpPr>
          <p:spPr>
            <a:xfrm>
              <a:off x="7846560" y="5366520"/>
              <a:ext cx="42012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z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37" name="Rectangle 102"/>
            <p:cNvSpPr/>
            <p:nvPr/>
          </p:nvSpPr>
          <p:spPr>
            <a:xfrm>
              <a:off x="7520040" y="5939640"/>
              <a:ext cx="42012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x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738" name="Straight Connector 70"/>
            <p:cNvCxnSpPr/>
            <p:nvPr/>
          </p:nvCxnSpPr>
          <p:spPr>
            <a:xfrm>
              <a:off x="7575840" y="5850360"/>
              <a:ext cx="861480" cy="252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739" name="Rectangle 103"/>
            <p:cNvSpPr/>
            <p:nvPr/>
          </p:nvSpPr>
          <p:spPr>
            <a:xfrm>
              <a:off x="7464240" y="5613480"/>
              <a:ext cx="42012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y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40" name="Oval 130"/>
            <p:cNvSpPr/>
            <p:nvPr/>
          </p:nvSpPr>
          <p:spPr>
            <a:xfrm rot="3850200">
              <a:off x="8015040" y="5503680"/>
              <a:ext cx="185400" cy="34380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741" name="Oval 131"/>
            <p:cNvSpPr/>
            <p:nvPr/>
          </p:nvSpPr>
          <p:spPr>
            <a:xfrm rot="5400000">
              <a:off x="7756560" y="5645520"/>
              <a:ext cx="177480" cy="32040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742" name="Oval 132"/>
            <p:cNvSpPr/>
            <p:nvPr/>
          </p:nvSpPr>
          <p:spPr>
            <a:xfrm rot="3846600">
              <a:off x="7779240" y="5733720"/>
              <a:ext cx="201600" cy="34344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</p:grpSp>
      <p:pic>
        <p:nvPicPr>
          <p:cNvPr id="743" name="Picture 120" descr="Shape of p-orbitals in 3D"/>
          <p:cNvPicPr/>
          <p:nvPr/>
        </p:nvPicPr>
        <p:blipFill>
          <a:blip r:embed="rId5"/>
          <a:srcRect l="36786" t="-2752" r="31731" b="19105"/>
          <a:stretch/>
        </p:blipFill>
        <p:spPr>
          <a:xfrm>
            <a:off x="885240" y="4404600"/>
            <a:ext cx="791640" cy="1087200"/>
          </a:xfrm>
          <a:prstGeom prst="rect">
            <a:avLst/>
          </a:prstGeom>
          <a:ln w="0">
            <a:noFill/>
          </a:ln>
        </p:spPr>
      </p:pic>
      <p:pic>
        <p:nvPicPr>
          <p:cNvPr id="744" name="Picture 121" descr="Shape of p-orbitals in 3D"/>
          <p:cNvPicPr/>
          <p:nvPr/>
        </p:nvPicPr>
        <p:blipFill>
          <a:blip r:embed="rId6"/>
          <a:srcRect l="69483" t="-2752" r="-3794" b="19105"/>
          <a:stretch/>
        </p:blipFill>
        <p:spPr>
          <a:xfrm>
            <a:off x="860040" y="5269320"/>
            <a:ext cx="865440" cy="1089360"/>
          </a:xfrm>
          <a:prstGeom prst="rect">
            <a:avLst/>
          </a:prstGeom>
          <a:ln w="0">
            <a:noFill/>
          </a:ln>
        </p:spPr>
      </p:pic>
      <p:pic>
        <p:nvPicPr>
          <p:cNvPr id="745" name="Picture 122" descr="Shape of p-orbitals in 3D"/>
          <p:cNvPicPr/>
          <p:nvPr/>
        </p:nvPicPr>
        <p:blipFill>
          <a:blip r:embed="rId7"/>
          <a:srcRect l="0" t="0" r="69537" b="16361"/>
          <a:stretch/>
        </p:blipFill>
        <p:spPr>
          <a:xfrm>
            <a:off x="893520" y="3461040"/>
            <a:ext cx="739080" cy="1049040"/>
          </a:xfrm>
          <a:prstGeom prst="rect">
            <a:avLst/>
          </a:prstGeom>
          <a:ln w="0">
            <a:noFill/>
          </a:ln>
        </p:spPr>
      </p:pic>
      <p:pic>
        <p:nvPicPr>
          <p:cNvPr id="746" name="Picture 123" descr="Shape of p-orbitals in 3D"/>
          <p:cNvPicPr/>
          <p:nvPr/>
        </p:nvPicPr>
        <p:blipFill>
          <a:blip r:embed="rId8"/>
          <a:srcRect l="36786" t="-2752" r="31731" b="19105"/>
          <a:stretch/>
        </p:blipFill>
        <p:spPr>
          <a:xfrm>
            <a:off x="3837960" y="4041000"/>
            <a:ext cx="1507320" cy="2068560"/>
          </a:xfrm>
          <a:prstGeom prst="rect">
            <a:avLst/>
          </a:prstGeom>
          <a:ln w="0">
            <a:noFill/>
          </a:ln>
        </p:spPr>
      </p:pic>
      <p:pic>
        <p:nvPicPr>
          <p:cNvPr id="747" name="Picture 124" descr="Shape of p-orbitals in 3D"/>
          <p:cNvPicPr/>
          <p:nvPr/>
        </p:nvPicPr>
        <p:blipFill>
          <a:blip r:embed="rId9"/>
          <a:srcRect l="36786" t="-2752" r="31731" b="19105"/>
          <a:stretch/>
        </p:blipFill>
        <p:spPr>
          <a:xfrm>
            <a:off x="2392200" y="4372200"/>
            <a:ext cx="792000" cy="1087560"/>
          </a:xfrm>
          <a:prstGeom prst="rect">
            <a:avLst/>
          </a:prstGeom>
          <a:ln w="0">
            <a:noFill/>
          </a:ln>
        </p:spPr>
      </p:pic>
      <p:grpSp>
        <p:nvGrpSpPr>
          <p:cNvPr id="748" name="Group 37"/>
          <p:cNvGrpSpPr/>
          <p:nvPr/>
        </p:nvGrpSpPr>
        <p:grpSpPr>
          <a:xfrm>
            <a:off x="5595120" y="5398200"/>
            <a:ext cx="972720" cy="967320"/>
            <a:chOff x="5595120" y="5398200"/>
            <a:chExt cx="972720" cy="967320"/>
          </a:xfrm>
        </p:grpSpPr>
        <p:cxnSp>
          <p:nvCxnSpPr>
            <p:cNvPr id="749" name="Straight Connector 74"/>
            <p:cNvCxnSpPr/>
            <p:nvPr/>
          </p:nvCxnSpPr>
          <p:spPr>
            <a:xfrm flipH="1">
              <a:off x="5796000" y="5583600"/>
              <a:ext cx="652680" cy="61272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tailEnd len="med" type="triangle" w="med"/>
            </a:ln>
          </p:spPr>
        </p:cxnSp>
        <p:sp>
          <p:nvSpPr>
            <p:cNvPr id="750" name="Oval 139"/>
            <p:cNvSpPr/>
            <p:nvPr/>
          </p:nvSpPr>
          <p:spPr>
            <a:xfrm rot="5400000">
              <a:off x="6227280" y="5725800"/>
              <a:ext cx="177480" cy="32076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cxnSp>
          <p:nvCxnSpPr>
            <p:cNvPr id="751" name="Straight Connector 75"/>
            <p:cNvCxnSpPr/>
            <p:nvPr/>
          </p:nvCxnSpPr>
          <p:spPr>
            <a:xfrm>
              <a:off x="6149160" y="5549760"/>
              <a:ext cx="2520" cy="70956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752" name="Rectangle 107"/>
            <p:cNvSpPr/>
            <p:nvPr/>
          </p:nvSpPr>
          <p:spPr>
            <a:xfrm>
              <a:off x="5977440" y="5398200"/>
              <a:ext cx="42012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z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3" name="Rectangle 108"/>
            <p:cNvSpPr/>
            <p:nvPr/>
          </p:nvSpPr>
          <p:spPr>
            <a:xfrm>
              <a:off x="5650920" y="5970960"/>
              <a:ext cx="42012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x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754" name="Straight Connector 76"/>
            <p:cNvCxnSpPr/>
            <p:nvPr/>
          </p:nvCxnSpPr>
          <p:spPr>
            <a:xfrm>
              <a:off x="5706720" y="5881680"/>
              <a:ext cx="861480" cy="252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755" name="Rectangle 109"/>
            <p:cNvSpPr/>
            <p:nvPr/>
          </p:nvSpPr>
          <p:spPr>
            <a:xfrm>
              <a:off x="5595120" y="5644800"/>
              <a:ext cx="41976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y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6" name="Oval 140"/>
            <p:cNvSpPr/>
            <p:nvPr/>
          </p:nvSpPr>
          <p:spPr>
            <a:xfrm rot="3841800">
              <a:off x="6145920" y="5535720"/>
              <a:ext cx="185400" cy="34344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757" name="Oval 141"/>
            <p:cNvSpPr/>
            <p:nvPr/>
          </p:nvSpPr>
          <p:spPr>
            <a:xfrm rot="5400000">
              <a:off x="5887080" y="5677200"/>
              <a:ext cx="177480" cy="32076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758" name="Oval 142"/>
            <p:cNvSpPr/>
            <p:nvPr/>
          </p:nvSpPr>
          <p:spPr>
            <a:xfrm rot="3855000">
              <a:off x="5909760" y="5764680"/>
              <a:ext cx="201600" cy="34344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</p:grpSp>
      <p:sp>
        <p:nvSpPr>
          <p:cNvPr id="759" name="Rounded Rectangle 88"/>
          <p:cNvSpPr/>
          <p:nvPr/>
        </p:nvSpPr>
        <p:spPr>
          <a:xfrm>
            <a:off x="6432480" y="5441760"/>
            <a:ext cx="1191600" cy="745920"/>
          </a:xfrm>
          <a:prstGeom prst="roundRect">
            <a:avLst>
              <a:gd name="adj" fmla="val 16667"/>
            </a:avLst>
          </a:prstGeom>
          <a:blipFill rotWithShape="0">
            <a:blip r:embed="rId10">
              <a:alphaModFix amt="31000"/>
            </a:blip>
            <a:srcRect/>
            <a:stretch/>
          </a:blip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0" name="Rounded Rectangle 89"/>
          <p:cNvSpPr/>
          <p:nvPr/>
        </p:nvSpPr>
        <p:spPr>
          <a:xfrm>
            <a:off x="4839120" y="2278800"/>
            <a:ext cx="3303720" cy="70380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6696d1"/>
                </a:solidFill>
                <a:latin typeface="Arial"/>
                <a:ea typeface="DejaVu Sans"/>
              </a:rPr>
              <a:t>2p electron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6696d1"/>
                </a:solidFill>
                <a:latin typeface="Arial"/>
                <a:ea typeface="DejaVu Sans"/>
              </a:rPr>
              <a:t>(think p orbitals)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1" name="TextBox 43"/>
          <p:cNvSpPr/>
          <p:nvPr/>
        </p:nvSpPr>
        <p:spPr>
          <a:xfrm>
            <a:off x="587520" y="2210040"/>
            <a:ext cx="26938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NL" sz="2000" spc="-1" strike="noStrike">
                <a:solidFill>
                  <a:srgbClr val="ff0000"/>
                </a:solidFill>
                <a:latin typeface="Arial"/>
                <a:ea typeface="DejaVu Sans"/>
              </a:rPr>
              <a:t>3d electron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0000"/>
                </a:solidFill>
                <a:latin typeface="Arial"/>
                <a:ea typeface="DejaVu Sans"/>
              </a:rPr>
              <a:t>(think d orbitals)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2" name="Rounded Rectangle 90"/>
          <p:cNvSpPr/>
          <p:nvPr/>
        </p:nvSpPr>
        <p:spPr>
          <a:xfrm>
            <a:off x="1900080" y="1931400"/>
            <a:ext cx="4581720" cy="136008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c3ea7a"/>
                </a:solidFill>
                <a:latin typeface="Arial"/>
                <a:ea typeface="DejaVu Sans"/>
              </a:rPr>
              <a:t>Dipole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c3ea7a"/>
                </a:solidFill>
                <a:latin typeface="Arial"/>
                <a:ea typeface="DejaVu Sans"/>
              </a:rPr>
              <a:t>(think p orbitals)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3" name="TextBox 114"/>
          <p:cNvSpPr/>
          <p:nvPr/>
        </p:nvSpPr>
        <p:spPr>
          <a:xfrm>
            <a:off x="6591240" y="649404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764" name="Group 18"/>
          <p:cNvGrpSpPr/>
          <p:nvPr/>
        </p:nvGrpSpPr>
        <p:grpSpPr>
          <a:xfrm>
            <a:off x="1638720" y="1071000"/>
            <a:ext cx="5989320" cy="1423080"/>
            <a:chOff x="1638720" y="1071000"/>
            <a:chExt cx="5989320" cy="1423080"/>
          </a:xfrm>
        </p:grpSpPr>
        <p:sp>
          <p:nvSpPr>
            <p:cNvPr id="765" name="Oval 60"/>
            <p:cNvSpPr/>
            <p:nvPr/>
          </p:nvSpPr>
          <p:spPr>
            <a:xfrm>
              <a:off x="3747600" y="1330920"/>
              <a:ext cx="325800" cy="564480"/>
            </a:xfrm>
            <a:prstGeom prst="ellipse">
              <a:avLst/>
            </a:prstGeom>
            <a:gradFill rotWithShape="0">
              <a:gsLst>
                <a:gs pos="0">
                  <a:srgbClr val="ff9a99">
                    <a:alpha val="31000"/>
                  </a:srgbClr>
                </a:gs>
                <a:gs pos="100000">
                  <a:srgbClr val="d1403c">
                    <a:alpha val="31000"/>
                  </a:srgbClr>
                </a:gs>
              </a:gsLst>
              <a:lin ang="5400000"/>
            </a:gradFill>
            <a:ln w="9360">
              <a:solidFill>
                <a:srgbClr val="be4b48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sp>
          <p:nvSpPr>
            <p:cNvPr id="766" name="Oval 61"/>
            <p:cNvSpPr/>
            <p:nvPr/>
          </p:nvSpPr>
          <p:spPr>
            <a:xfrm>
              <a:off x="4559400" y="1353960"/>
              <a:ext cx="266400" cy="564480"/>
            </a:xfrm>
            <a:prstGeom prst="ellipse">
              <a:avLst/>
            </a:prstGeom>
            <a:gradFill rotWithShape="0">
              <a:gsLst>
                <a:gs pos="0">
                  <a:srgbClr val="9bc1ff">
                    <a:alpha val="31000"/>
                  </a:srgbClr>
                </a:gs>
                <a:gs pos="100000">
                  <a:srgbClr val="3f80cd">
                    <a:alpha val="31000"/>
                  </a:srgbClr>
                </a:gs>
              </a:gsLst>
              <a:lin ang="5400000"/>
            </a:gradFill>
            <a:ln w="9360">
              <a:solidFill>
                <a:srgbClr val="4a7ebb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sp>
          <p:nvSpPr>
            <p:cNvPr id="767" name="Oval 62"/>
            <p:cNvSpPr/>
            <p:nvPr/>
          </p:nvSpPr>
          <p:spPr>
            <a:xfrm>
              <a:off x="4076280" y="1353960"/>
              <a:ext cx="425160" cy="564480"/>
            </a:xfrm>
            <a:prstGeom prst="ellipse">
              <a:avLst/>
            </a:prstGeom>
            <a:gradFill rotWithShape="0">
              <a:gsLst>
                <a:gs pos="0">
                  <a:srgbClr val="dcffa0">
                    <a:alpha val="31000"/>
                  </a:srgbClr>
                </a:gs>
                <a:gs pos="100000">
                  <a:srgbClr val="a0ca4a">
                    <a:alpha val="31000"/>
                  </a:srgbClr>
                </a:gs>
              </a:gsLst>
              <a:lin ang="5400000"/>
            </a:gradFill>
            <a:ln w="9360">
              <a:solidFill>
                <a:srgbClr val="98b954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pic>
          <p:nvPicPr>
            <p:cNvPr id="768" name="Picture 60" descr="latex-image-1.pdf"/>
            <p:cNvPicPr/>
            <p:nvPr/>
          </p:nvPicPr>
          <p:blipFill>
            <a:blip r:embed="rId11"/>
            <a:stretch/>
          </p:blipFill>
          <p:spPr>
            <a:xfrm>
              <a:off x="1638720" y="1071000"/>
              <a:ext cx="5989320" cy="1423080"/>
            </a:xfrm>
            <a:prstGeom prst="rect">
              <a:avLst/>
            </a:prstGeom>
            <a:ln w="0">
              <a:noFill/>
            </a:ln>
          </p:spPr>
        </p:pic>
      </p:grpSp>
      <p:cxnSp>
        <p:nvCxnSpPr>
          <p:cNvPr id="769" name="Straight Arrow Connector 35"/>
          <p:cNvCxnSpPr/>
          <p:nvPr/>
        </p:nvCxnSpPr>
        <p:spPr>
          <a:xfrm>
            <a:off x="4180320" y="1763280"/>
            <a:ext cx="2520" cy="499680"/>
          </a:xfrm>
          <a:prstGeom prst="straightConnector1">
            <a:avLst/>
          </a:prstGeom>
          <a:ln cap="sq" w="44280">
            <a:solidFill>
              <a:srgbClr val="c2e97a"/>
            </a:solidFill>
            <a:round/>
            <a:tailEnd len="med" type="triangle" w="med"/>
          </a:ln>
        </p:spPr>
      </p:cxnSp>
      <p:cxnSp>
        <p:nvCxnSpPr>
          <p:cNvPr id="770" name="Straight Arrow Connector 36"/>
          <p:cNvCxnSpPr/>
          <p:nvPr/>
        </p:nvCxnSpPr>
        <p:spPr>
          <a:xfrm>
            <a:off x="4735800" y="1879920"/>
            <a:ext cx="982440" cy="493200"/>
          </a:xfrm>
          <a:prstGeom prst="straightConnector1">
            <a:avLst/>
          </a:prstGeom>
          <a:ln cap="sq" w="44280">
            <a:solidFill>
              <a:srgbClr val="71a2e8"/>
            </a:solidFill>
            <a:round/>
            <a:tailEnd len="med" type="triangle" w="med"/>
          </a:ln>
        </p:spPr>
      </p:cxnSp>
      <p:cxnSp>
        <p:nvCxnSpPr>
          <p:cNvPr id="771" name="Straight Arrow Connector 37"/>
          <p:cNvCxnSpPr/>
          <p:nvPr/>
        </p:nvCxnSpPr>
        <p:spPr>
          <a:xfrm flipH="1">
            <a:off x="2549160" y="1841760"/>
            <a:ext cx="1244520" cy="523440"/>
          </a:xfrm>
          <a:prstGeom prst="straightConnector1">
            <a:avLst/>
          </a:prstGeom>
          <a:ln cap="sq" w="44280">
            <a:solidFill>
              <a:srgbClr val="ff0000"/>
            </a:solidFill>
            <a:round/>
            <a:tailEnd len="med" type="triangle" w="med"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41" dur="indefinite" restart="never" nodeType="tmRoot">
          <p:childTnLst>
            <p:seq>
              <p:cTn id="442" dur="indefinite" nodeType="mainSeq">
                <p:childTnLst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7" fill="hold">
                      <p:stCondLst>
                        <p:cond delay="indefinite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5" fill="hold">
                      <p:stCondLst>
                        <p:cond delay="indefinite"/>
                      </p:stCondLst>
                      <p:childTnLst>
                        <p:par>
                          <p:cTn id="456" fill="hold">
                            <p:stCondLst>
                              <p:cond delay="0"/>
                            </p:stCondLst>
                            <p:childTnLst>
                              <p:par>
                                <p:cTn id="45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3" fill="hold">
                      <p:stCondLst>
                        <p:cond delay="indefinite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PlaceHolder 1"/>
          <p:cNvSpPr>
            <a:spLocks noGrp="1"/>
          </p:cNvSpPr>
          <p:nvPr>
            <p:ph type="title"/>
          </p:nvPr>
        </p:nvSpPr>
        <p:spPr>
          <a:xfrm>
            <a:off x="650880" y="58392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83888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  <a:ea typeface="Noto Sans CJK SC"/>
              </a:rPr>
              <a:t>X-ray Linear Dichroism in D</a:t>
            </a:r>
            <a:r>
              <a:rPr b="0" lang="en-GB" sz="4400" spc="-1" strike="noStrike" baseline="-25000">
                <a:solidFill>
                  <a:schemeClr val="dk1"/>
                </a:solidFill>
                <a:latin typeface="Aptos Display"/>
                <a:ea typeface="Noto Sans CJK SC"/>
              </a:rPr>
              <a:t>4h</a:t>
            </a:r>
            <a:r>
              <a:rPr b="0" lang="en-GB" sz="4400" spc="-1" strike="noStrike">
                <a:solidFill>
                  <a:schemeClr val="dk1"/>
                </a:solidFill>
                <a:latin typeface="Aptos Display"/>
                <a:ea typeface="Noto Sans CJK SC"/>
              </a:rPr>
              <a:t> Cu</a:t>
            </a:r>
            <a:r>
              <a:rPr b="0" lang="en-GB" sz="4400" spc="-1" strike="noStrike" baseline="30000">
                <a:solidFill>
                  <a:schemeClr val="dk1"/>
                </a:solidFill>
                <a:latin typeface="Aptos Display"/>
                <a:ea typeface="Noto Sans CJK SC"/>
              </a:rPr>
              <a:t>2+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3" name="Rounded Rectangle 91"/>
          <p:cNvSpPr/>
          <p:nvPr/>
        </p:nvSpPr>
        <p:spPr>
          <a:xfrm>
            <a:off x="4847040" y="2286720"/>
            <a:ext cx="3412080" cy="73188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6696d1"/>
                </a:solidFill>
                <a:latin typeface="Arial"/>
                <a:ea typeface="DejaVu Sans"/>
              </a:rPr>
              <a:t>2p electron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6696d1"/>
                </a:solidFill>
                <a:latin typeface="Arial"/>
                <a:ea typeface="DejaVu Sans"/>
              </a:rPr>
              <a:t>(think p orbitals)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4" name="TextBox 49"/>
          <p:cNvSpPr/>
          <p:nvPr/>
        </p:nvSpPr>
        <p:spPr>
          <a:xfrm>
            <a:off x="456480" y="2215080"/>
            <a:ext cx="27820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NL" sz="2000" spc="-1" strike="noStrike">
                <a:solidFill>
                  <a:srgbClr val="ff0000"/>
                </a:solidFill>
                <a:latin typeface="Arial"/>
                <a:ea typeface="DejaVu Sans"/>
              </a:rPr>
              <a:t>3d electron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0000"/>
                </a:solidFill>
                <a:latin typeface="Arial"/>
                <a:ea typeface="DejaVu Sans"/>
              </a:rPr>
              <a:t>(think d orbitals)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5" name="Rounded Rectangle 94"/>
          <p:cNvSpPr/>
          <p:nvPr/>
        </p:nvSpPr>
        <p:spPr>
          <a:xfrm>
            <a:off x="6029640" y="2967840"/>
            <a:ext cx="7641000" cy="86652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1" lang="en-NL" sz="2400" spc="-1" strike="noStrike">
              <a:solidFill>
                <a:schemeClr val="dk1"/>
              </a:solidFill>
              <a:latin typeface="Aptos"/>
              <a:ea typeface="DejaVu Sans"/>
            </a:endParaRPr>
          </a:p>
        </p:txBody>
      </p:sp>
      <p:sp>
        <p:nvSpPr>
          <p:cNvPr id="776" name="Rounded Rectangle 95"/>
          <p:cNvSpPr/>
          <p:nvPr/>
        </p:nvSpPr>
        <p:spPr>
          <a:xfrm>
            <a:off x="1864080" y="1967040"/>
            <a:ext cx="4581720" cy="136008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c3ea7a"/>
                </a:solidFill>
                <a:latin typeface="Arial"/>
                <a:ea typeface="DejaVu Sans"/>
              </a:rPr>
              <a:t>Dipole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c3ea7a"/>
                </a:solidFill>
                <a:latin typeface="Arial"/>
                <a:ea typeface="DejaVu Sans"/>
              </a:rPr>
              <a:t>(think p orbitals)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77" name="Picture 127" descr="Shape of p-orbitals in 3D"/>
          <p:cNvPicPr/>
          <p:nvPr/>
        </p:nvPicPr>
        <p:blipFill>
          <a:blip r:embed="rId1"/>
          <a:srcRect l="36819" t="-2743" r="31763" b="19128"/>
          <a:stretch/>
        </p:blipFill>
        <p:spPr>
          <a:xfrm>
            <a:off x="5854320" y="4052160"/>
            <a:ext cx="1012320" cy="1388520"/>
          </a:xfrm>
          <a:prstGeom prst="rect">
            <a:avLst/>
          </a:prstGeom>
          <a:ln w="0">
            <a:noFill/>
          </a:ln>
        </p:spPr>
      </p:pic>
      <p:pic>
        <p:nvPicPr>
          <p:cNvPr id="778" name="Picture 128" descr="Shape of p-orbitals in 3D"/>
          <p:cNvPicPr/>
          <p:nvPr/>
        </p:nvPicPr>
        <p:blipFill>
          <a:blip r:embed="rId2"/>
          <a:srcRect l="69546" t="-2743" r="-3792" b="19128"/>
          <a:stretch/>
        </p:blipFill>
        <p:spPr>
          <a:xfrm>
            <a:off x="5334480" y="4918320"/>
            <a:ext cx="1103040" cy="1388520"/>
          </a:xfrm>
          <a:prstGeom prst="rect">
            <a:avLst/>
          </a:prstGeom>
          <a:ln w="0">
            <a:noFill/>
          </a:ln>
        </p:spPr>
      </p:pic>
      <p:sp>
        <p:nvSpPr>
          <p:cNvPr id="779" name="TextBox 58"/>
          <p:cNvSpPr/>
          <p:nvPr/>
        </p:nvSpPr>
        <p:spPr>
          <a:xfrm>
            <a:off x="38520" y="1440720"/>
            <a:ext cx="1257120" cy="582120"/>
          </a:xfrm>
          <a:prstGeom prst="rect">
            <a:avLst/>
          </a:prstGeom>
          <a:blipFill rotWithShape="0">
            <a:blip r:embed="rId3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0" name="Rounded Rectangle 96"/>
          <p:cNvSpPr/>
          <p:nvPr/>
        </p:nvSpPr>
        <p:spPr>
          <a:xfrm>
            <a:off x="115560" y="1503360"/>
            <a:ext cx="1018800" cy="608760"/>
          </a:xfrm>
          <a:prstGeom prst="roundRect">
            <a:avLst>
              <a:gd name="adj" fmla="val 16667"/>
            </a:avLst>
          </a:prstGeom>
          <a:noFill/>
          <a:ln w="22320">
            <a:solidFill>
              <a:srgbClr val="0d154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GB" sz="1800" spc="-1" strike="noStrike">
              <a:solidFill>
                <a:schemeClr val="lt1"/>
              </a:solidFill>
              <a:latin typeface="Aptos"/>
              <a:ea typeface="DejaVu Sans"/>
            </a:endParaRPr>
          </a:p>
        </p:txBody>
      </p:sp>
      <p:pic>
        <p:nvPicPr>
          <p:cNvPr id="781" name="Picture 129" descr="Shape of p-orbitals in 3D"/>
          <p:cNvPicPr/>
          <p:nvPr/>
        </p:nvPicPr>
        <p:blipFill>
          <a:blip r:embed="rId4"/>
          <a:srcRect l="36819" t="-2743" r="31763" b="19128"/>
          <a:stretch/>
        </p:blipFill>
        <p:spPr>
          <a:xfrm>
            <a:off x="5854320" y="4052160"/>
            <a:ext cx="1012320" cy="1388520"/>
          </a:xfrm>
          <a:prstGeom prst="rect">
            <a:avLst/>
          </a:prstGeom>
          <a:ln w="0">
            <a:noFill/>
          </a:ln>
        </p:spPr>
      </p:pic>
      <p:pic>
        <p:nvPicPr>
          <p:cNvPr id="782" name="Picture 130" descr="Shape of p-orbitals in 3D"/>
          <p:cNvPicPr/>
          <p:nvPr/>
        </p:nvPicPr>
        <p:blipFill>
          <a:blip r:embed="rId5"/>
          <a:srcRect l="69546" t="-2743" r="-3792" b="19128"/>
          <a:stretch/>
        </p:blipFill>
        <p:spPr>
          <a:xfrm>
            <a:off x="5334480" y="4918320"/>
            <a:ext cx="1103040" cy="13885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83" name="Table 10"/>
          <p:cNvGraphicFramePr/>
          <p:nvPr/>
        </p:nvGraphicFramePr>
        <p:xfrm>
          <a:off x="1463760" y="3056400"/>
          <a:ext cx="5764320" cy="3099960"/>
        </p:xfrm>
        <a:graphic>
          <a:graphicData uri="http://schemas.openxmlformats.org/drawingml/2006/table">
            <a:tbl>
              <a:tblPr/>
              <a:tblGrid>
                <a:gridCol w="1922040"/>
                <a:gridCol w="1922040"/>
                <a:gridCol w="1920600"/>
              </a:tblGrid>
              <a:tr h="579600">
                <a:tc>
                  <a:txBody>
                    <a:bodyPr anchor="t">
                      <a:noAutofit/>
                    </a:bodyPr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b="1" lang="en-NL" sz="3200" spc="-1" strike="noStrike">
                          <a:solidFill>
                            <a:schemeClr val="lt1"/>
                          </a:solidFill>
                          <a:latin typeface="Aptos"/>
                        </a:rPr>
                        <a:t>&lt;f|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rowSpan="4"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NL" sz="3200" spc="-1" strike="noStrike">
                          <a:solidFill>
                            <a:schemeClr val="lt1"/>
                          </a:solidFill>
                          <a:latin typeface="Aptos"/>
                        </a:rPr>
                        <a:t>T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c0e677">
                        <a:alpha val="31000"/>
                      </a:srgb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NL" sz="3200" spc="-1" strike="noStrike">
                          <a:solidFill>
                            <a:schemeClr val="lt1"/>
                          </a:solidFill>
                          <a:latin typeface="Aptos"/>
                        </a:rPr>
                        <a:t>|i&gt;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  <a:tr h="840600"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v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  <a:tr h="840600"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v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  <a:tr h="839160"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a8f8e">
                        <a:alpha val="31000"/>
                      </a:srgbClr>
                    </a:solidFill>
                  </a:tcPr>
                </a:tc>
                <a:tc v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NL" sz="1800" spc="-1" strike="noStrike">
                        <a:solidFill>
                          <a:schemeClr val="dk1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81adf1">
                        <a:alpha val="31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84" name="TextBox 103"/>
          <p:cNvSpPr/>
          <p:nvPr/>
        </p:nvSpPr>
        <p:spPr>
          <a:xfrm>
            <a:off x="3794400" y="3499920"/>
            <a:ext cx="1148400" cy="606240"/>
          </a:xfrm>
          <a:prstGeom prst="rect">
            <a:avLst/>
          </a:prstGeom>
          <a:blipFill rotWithShape="0">
            <a:blip r:embed="rId6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85" name="Picture 131" descr="Shape of p-orbitals in 3D"/>
          <p:cNvPicPr/>
          <p:nvPr/>
        </p:nvPicPr>
        <p:blipFill>
          <a:blip r:embed="rId7"/>
          <a:srcRect l="69546" t="-2743" r="-3792" b="19128"/>
          <a:stretch/>
        </p:blipFill>
        <p:spPr>
          <a:xfrm>
            <a:off x="5626080" y="4852080"/>
            <a:ext cx="1103040" cy="1388880"/>
          </a:xfrm>
          <a:prstGeom prst="rect">
            <a:avLst/>
          </a:prstGeom>
          <a:ln w="0">
            <a:noFill/>
          </a:ln>
        </p:spPr>
      </p:pic>
      <p:grpSp>
        <p:nvGrpSpPr>
          <p:cNvPr id="786" name="Group 41"/>
          <p:cNvGrpSpPr/>
          <p:nvPr/>
        </p:nvGrpSpPr>
        <p:grpSpPr>
          <a:xfrm>
            <a:off x="7243560" y="5181120"/>
            <a:ext cx="1143720" cy="1068120"/>
            <a:chOff x="7243560" y="5181120"/>
            <a:chExt cx="1143720" cy="1068120"/>
          </a:xfrm>
        </p:grpSpPr>
        <p:cxnSp>
          <p:nvCxnSpPr>
            <p:cNvPr id="787" name="Straight Connector 80"/>
            <p:cNvCxnSpPr/>
            <p:nvPr/>
          </p:nvCxnSpPr>
          <p:spPr>
            <a:xfrm flipH="1">
              <a:off x="7479720" y="5399280"/>
              <a:ext cx="767520" cy="72000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tailEnd len="med" type="triangle" w="med"/>
            </a:ln>
          </p:spPr>
        </p:cxnSp>
        <p:sp>
          <p:nvSpPr>
            <p:cNvPr id="788" name="Oval 155"/>
            <p:cNvSpPr/>
            <p:nvPr/>
          </p:nvSpPr>
          <p:spPr>
            <a:xfrm rot="5400000">
              <a:off x="7986960" y="5566320"/>
              <a:ext cx="208800" cy="37800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cxnSp>
          <p:nvCxnSpPr>
            <p:cNvPr id="789" name="Straight Connector 81"/>
            <p:cNvCxnSpPr/>
            <p:nvPr/>
          </p:nvCxnSpPr>
          <p:spPr>
            <a:xfrm>
              <a:off x="7895520" y="5359320"/>
              <a:ext cx="2520" cy="83448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790" name="Rectangle 113"/>
            <p:cNvSpPr/>
            <p:nvPr/>
          </p:nvSpPr>
          <p:spPr>
            <a:xfrm>
              <a:off x="7693560" y="5181120"/>
              <a:ext cx="49392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z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91" name="Rectangle 114"/>
            <p:cNvSpPr/>
            <p:nvPr/>
          </p:nvSpPr>
          <p:spPr>
            <a:xfrm>
              <a:off x="7309440" y="5854680"/>
              <a:ext cx="49428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x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792" name="Straight Connector 82"/>
            <p:cNvCxnSpPr/>
            <p:nvPr/>
          </p:nvCxnSpPr>
          <p:spPr>
            <a:xfrm>
              <a:off x="7374600" y="5749560"/>
              <a:ext cx="1013040" cy="2520"/>
            </a:xfrm>
            <a:prstGeom prst="straightConnector1">
              <a:avLst/>
            </a:prstGeom>
            <a:ln w="19080">
              <a:solidFill>
                <a:srgbClr val="000000"/>
              </a:solidFill>
              <a:miter/>
              <a:headEnd len="med" type="triangle" w="med"/>
            </a:ln>
          </p:spPr>
        </p:cxnSp>
        <p:sp>
          <p:nvSpPr>
            <p:cNvPr id="793" name="Rectangle 115"/>
            <p:cNvSpPr/>
            <p:nvPr/>
          </p:nvSpPr>
          <p:spPr>
            <a:xfrm>
              <a:off x="7243560" y="5470920"/>
              <a:ext cx="49392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1300320">
                <a:lnSpc>
                  <a:spcPct val="100000"/>
                </a:lnSpc>
              </a:pPr>
              <a:r>
                <a:rPr b="0" i="1" lang="en-US" sz="2000" spc="-1" strike="noStrike">
                  <a:solidFill>
                    <a:schemeClr val="dk1"/>
                  </a:solidFill>
                  <a:latin typeface="Helvetica Neue"/>
                  <a:ea typeface="Helvetica Neue"/>
                </a:rPr>
                <a:t>y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94" name="Oval 156"/>
            <p:cNvSpPr/>
            <p:nvPr/>
          </p:nvSpPr>
          <p:spPr>
            <a:xfrm rot="3849000">
              <a:off x="7891200" y="5342400"/>
              <a:ext cx="218160" cy="40464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795" name="Oval 157"/>
            <p:cNvSpPr/>
            <p:nvPr/>
          </p:nvSpPr>
          <p:spPr>
            <a:xfrm rot="5400000">
              <a:off x="7587000" y="5509080"/>
              <a:ext cx="209160" cy="377280"/>
            </a:xfrm>
            <a:prstGeom prst="ellipse">
              <a:avLst/>
            </a:prstGeom>
            <a:solidFill>
              <a:srgbClr val="ff000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  <p:sp>
          <p:nvSpPr>
            <p:cNvPr id="796" name="Oval 158"/>
            <p:cNvSpPr/>
            <p:nvPr/>
          </p:nvSpPr>
          <p:spPr>
            <a:xfrm rot="3859200">
              <a:off x="7612920" y="5612040"/>
              <a:ext cx="237960" cy="404640"/>
            </a:xfrm>
            <a:prstGeom prst="ellipse">
              <a:avLst/>
            </a:prstGeom>
            <a:solidFill>
              <a:srgbClr val="002060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38160" lIns="50760" rIns="50760" tIns="50760" bIns="50760" anchor="ctr">
              <a:spAutoFit/>
            </a:bodyPr>
            <a:p>
              <a:pPr>
                <a:lnSpc>
                  <a:spcPct val="100000"/>
                </a:lnSpc>
              </a:pPr>
              <a:endParaRPr b="0" lang="en-US" sz="2200" spc="-1" strike="noStrike">
                <a:solidFill>
                  <a:srgbClr val="ffffff"/>
                </a:solidFill>
                <a:latin typeface="Aptos"/>
                <a:ea typeface="DejaVu Sans"/>
              </a:endParaRPr>
            </a:p>
          </p:txBody>
        </p:sp>
      </p:grpSp>
      <p:pic>
        <p:nvPicPr>
          <p:cNvPr id="797" name="Picture 132" descr="Shape of p-orbitals in 3D"/>
          <p:cNvPicPr/>
          <p:nvPr/>
        </p:nvPicPr>
        <p:blipFill>
          <a:blip r:embed="rId8"/>
          <a:srcRect l="36786" t="-2752" r="31731" b="19105"/>
          <a:stretch/>
        </p:blipFill>
        <p:spPr>
          <a:xfrm>
            <a:off x="740880" y="4378320"/>
            <a:ext cx="790920" cy="1085400"/>
          </a:xfrm>
          <a:prstGeom prst="rect">
            <a:avLst/>
          </a:prstGeom>
          <a:ln w="0">
            <a:noFill/>
          </a:ln>
        </p:spPr>
      </p:pic>
      <p:pic>
        <p:nvPicPr>
          <p:cNvPr id="798" name="Picture 133" descr="Shape of p-orbitals in 3D"/>
          <p:cNvPicPr/>
          <p:nvPr/>
        </p:nvPicPr>
        <p:blipFill>
          <a:blip r:embed="rId9"/>
          <a:srcRect l="69483" t="-2752" r="-3794" b="19105"/>
          <a:stretch/>
        </p:blipFill>
        <p:spPr>
          <a:xfrm>
            <a:off x="716040" y="5241240"/>
            <a:ext cx="864000" cy="1087920"/>
          </a:xfrm>
          <a:prstGeom prst="rect">
            <a:avLst/>
          </a:prstGeom>
          <a:ln w="0">
            <a:noFill/>
          </a:ln>
        </p:spPr>
      </p:pic>
      <p:pic>
        <p:nvPicPr>
          <p:cNvPr id="799" name="Picture 134" descr="Shape of p-orbitals in 3D"/>
          <p:cNvPicPr/>
          <p:nvPr/>
        </p:nvPicPr>
        <p:blipFill>
          <a:blip r:embed="rId10"/>
          <a:srcRect l="0" t="0" r="69537" b="16361"/>
          <a:stretch/>
        </p:blipFill>
        <p:spPr>
          <a:xfrm>
            <a:off x="749520" y="3436560"/>
            <a:ext cx="738000" cy="1046880"/>
          </a:xfrm>
          <a:prstGeom prst="rect">
            <a:avLst/>
          </a:prstGeom>
          <a:ln w="0">
            <a:noFill/>
          </a:ln>
        </p:spPr>
      </p:pic>
      <p:pic>
        <p:nvPicPr>
          <p:cNvPr id="800" name="Picture 135" descr="Shape of p-orbitals in 3D"/>
          <p:cNvPicPr/>
          <p:nvPr/>
        </p:nvPicPr>
        <p:blipFill>
          <a:blip r:embed="rId11"/>
          <a:srcRect l="69483" t="-2752" r="-3794" b="19105"/>
          <a:stretch/>
        </p:blipFill>
        <p:spPr>
          <a:xfrm>
            <a:off x="3601080" y="3986640"/>
            <a:ext cx="1707120" cy="2148120"/>
          </a:xfrm>
          <a:prstGeom prst="rect">
            <a:avLst/>
          </a:prstGeom>
          <a:ln w="0">
            <a:noFill/>
          </a:ln>
        </p:spPr>
      </p:pic>
      <p:pic>
        <p:nvPicPr>
          <p:cNvPr id="801" name="Picture 136" descr="Shape of p-orbitals in 3D"/>
          <p:cNvPicPr/>
          <p:nvPr/>
        </p:nvPicPr>
        <p:blipFill>
          <a:blip r:embed="rId12"/>
          <a:srcRect l="69483" t="-2752" r="-3794" b="19105"/>
          <a:stretch/>
        </p:blipFill>
        <p:spPr>
          <a:xfrm>
            <a:off x="1920240" y="5168520"/>
            <a:ext cx="863640" cy="1087920"/>
          </a:xfrm>
          <a:prstGeom prst="rect">
            <a:avLst/>
          </a:prstGeom>
          <a:ln w="0">
            <a:noFill/>
          </a:ln>
        </p:spPr>
      </p:pic>
      <p:sp>
        <p:nvSpPr>
          <p:cNvPr id="802" name="TextBox 115"/>
          <p:cNvSpPr/>
          <p:nvPr/>
        </p:nvSpPr>
        <p:spPr>
          <a:xfrm>
            <a:off x="6134040" y="640080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803" name="Group 19"/>
          <p:cNvGrpSpPr/>
          <p:nvPr/>
        </p:nvGrpSpPr>
        <p:grpSpPr>
          <a:xfrm>
            <a:off x="1674720" y="1143000"/>
            <a:ext cx="5989320" cy="1423080"/>
            <a:chOff x="1674720" y="1143000"/>
            <a:chExt cx="5989320" cy="1423080"/>
          </a:xfrm>
        </p:grpSpPr>
        <p:sp>
          <p:nvSpPr>
            <p:cNvPr id="804" name="Oval 66"/>
            <p:cNvSpPr/>
            <p:nvPr/>
          </p:nvSpPr>
          <p:spPr>
            <a:xfrm>
              <a:off x="3783600" y="1402920"/>
              <a:ext cx="325800" cy="564480"/>
            </a:xfrm>
            <a:prstGeom prst="ellipse">
              <a:avLst/>
            </a:prstGeom>
            <a:gradFill rotWithShape="0">
              <a:gsLst>
                <a:gs pos="0">
                  <a:srgbClr val="ff9a99">
                    <a:alpha val="31000"/>
                  </a:srgbClr>
                </a:gs>
                <a:gs pos="100000">
                  <a:srgbClr val="d1403c">
                    <a:alpha val="31000"/>
                  </a:srgbClr>
                </a:gs>
              </a:gsLst>
              <a:lin ang="5400000"/>
            </a:gradFill>
            <a:ln w="9360">
              <a:solidFill>
                <a:srgbClr val="be4b48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sp>
          <p:nvSpPr>
            <p:cNvPr id="805" name="Oval 67"/>
            <p:cNvSpPr/>
            <p:nvPr/>
          </p:nvSpPr>
          <p:spPr>
            <a:xfrm>
              <a:off x="4595400" y="1425960"/>
              <a:ext cx="266400" cy="564480"/>
            </a:xfrm>
            <a:prstGeom prst="ellipse">
              <a:avLst/>
            </a:prstGeom>
            <a:gradFill rotWithShape="0">
              <a:gsLst>
                <a:gs pos="0">
                  <a:srgbClr val="9bc1ff">
                    <a:alpha val="31000"/>
                  </a:srgbClr>
                </a:gs>
                <a:gs pos="100000">
                  <a:srgbClr val="3f80cd">
                    <a:alpha val="31000"/>
                  </a:srgbClr>
                </a:gs>
              </a:gsLst>
              <a:lin ang="5400000"/>
            </a:gradFill>
            <a:ln w="9360">
              <a:solidFill>
                <a:srgbClr val="4a7ebb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sp>
          <p:nvSpPr>
            <p:cNvPr id="806" name="Oval 68"/>
            <p:cNvSpPr/>
            <p:nvPr/>
          </p:nvSpPr>
          <p:spPr>
            <a:xfrm>
              <a:off x="4112280" y="1425960"/>
              <a:ext cx="425160" cy="564480"/>
            </a:xfrm>
            <a:prstGeom prst="ellipse">
              <a:avLst/>
            </a:prstGeom>
            <a:gradFill rotWithShape="0">
              <a:gsLst>
                <a:gs pos="0">
                  <a:srgbClr val="dcffa0">
                    <a:alpha val="31000"/>
                  </a:srgbClr>
                </a:gs>
                <a:gs pos="100000">
                  <a:srgbClr val="a0ca4a">
                    <a:alpha val="31000"/>
                  </a:srgbClr>
                </a:gs>
              </a:gsLst>
              <a:lin ang="5400000"/>
            </a:gradFill>
            <a:ln w="9360">
              <a:solidFill>
                <a:srgbClr val="98b954"/>
              </a:solidFill>
              <a:round/>
            </a:ln>
            <a:effectLst>
              <a:outerShdw blurRad="39960" dir="5400000" dist="23040" rotWithShape="0">
                <a:srgbClr val="808080">
                  <a:alpha val="3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pic>
          <p:nvPicPr>
            <p:cNvPr id="807" name="Picture 61" descr="latex-image-1.pdf"/>
            <p:cNvPicPr/>
            <p:nvPr/>
          </p:nvPicPr>
          <p:blipFill>
            <a:blip r:embed="rId13"/>
            <a:stretch/>
          </p:blipFill>
          <p:spPr>
            <a:xfrm>
              <a:off x="1674720" y="1143000"/>
              <a:ext cx="5989320" cy="1423080"/>
            </a:xfrm>
            <a:prstGeom prst="rect">
              <a:avLst/>
            </a:prstGeom>
            <a:ln w="0">
              <a:noFill/>
            </a:ln>
          </p:spPr>
        </p:pic>
      </p:grpSp>
      <p:cxnSp>
        <p:nvCxnSpPr>
          <p:cNvPr id="808" name="Straight Arrow Connector 38"/>
          <p:cNvCxnSpPr/>
          <p:nvPr/>
        </p:nvCxnSpPr>
        <p:spPr>
          <a:xfrm>
            <a:off x="4216320" y="1835280"/>
            <a:ext cx="2520" cy="499680"/>
          </a:xfrm>
          <a:prstGeom prst="straightConnector1">
            <a:avLst/>
          </a:prstGeom>
          <a:ln cap="sq" w="44280">
            <a:solidFill>
              <a:srgbClr val="c2e97a"/>
            </a:solidFill>
            <a:round/>
            <a:tailEnd len="med" type="triangle" w="med"/>
          </a:ln>
        </p:spPr>
      </p:cxnSp>
      <p:cxnSp>
        <p:nvCxnSpPr>
          <p:cNvPr id="809" name="Straight Arrow Connector 45"/>
          <p:cNvCxnSpPr/>
          <p:nvPr/>
        </p:nvCxnSpPr>
        <p:spPr>
          <a:xfrm>
            <a:off x="4771800" y="1951920"/>
            <a:ext cx="982440" cy="493200"/>
          </a:xfrm>
          <a:prstGeom prst="straightConnector1">
            <a:avLst/>
          </a:prstGeom>
          <a:ln cap="sq" w="44280">
            <a:solidFill>
              <a:srgbClr val="71a2e8"/>
            </a:solidFill>
            <a:round/>
            <a:tailEnd len="med" type="triangle" w="med"/>
          </a:ln>
        </p:spPr>
      </p:cxnSp>
      <p:cxnSp>
        <p:nvCxnSpPr>
          <p:cNvPr id="810" name="Straight Arrow Connector 46"/>
          <p:cNvCxnSpPr/>
          <p:nvPr/>
        </p:nvCxnSpPr>
        <p:spPr>
          <a:xfrm flipH="1">
            <a:off x="2585160" y="1913760"/>
            <a:ext cx="1244520" cy="523440"/>
          </a:xfrm>
          <a:prstGeom prst="straightConnector1">
            <a:avLst/>
          </a:prstGeom>
          <a:ln cap="sq" w="44280">
            <a:solidFill>
              <a:srgbClr val="ff0000"/>
            </a:solidFill>
            <a:round/>
            <a:tailEnd len="med" type="triangle" w="med"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71" dur="indefinite" restart="never" nodeType="tmRoot">
          <p:childTnLst>
            <p:seq>
              <p:cTn id="472" dur="indefinite" nodeType="mainSeq">
                <p:childTnLst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7" fill="hold">
                      <p:stCondLst>
                        <p:cond delay="indefinite"/>
                      </p:stCondLst>
                      <p:childTnLst>
                        <p:par>
                          <p:cTn id="478" fill="hold">
                            <p:stCondLst>
                              <p:cond delay="0"/>
                            </p:stCondLst>
                            <p:childTnLst>
                              <p:par>
                                <p:cTn id="47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5" fill="hold">
                      <p:stCondLst>
                        <p:cond delay="indefinite"/>
                      </p:stCondLst>
                      <p:childTnLst>
                        <p:par>
                          <p:cTn id="486" fill="hold">
                            <p:stCondLst>
                              <p:cond delay="0"/>
                            </p:stCondLst>
                            <p:childTnLst>
                              <p:par>
                                <p:cTn id="48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PlaceHolder 1"/>
          <p:cNvSpPr>
            <a:spLocks noGrp="1"/>
          </p:cNvSpPr>
          <p:nvPr>
            <p:ph type="title"/>
          </p:nvPr>
        </p:nvSpPr>
        <p:spPr>
          <a:xfrm>
            <a:off x="650880" y="61992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70000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X-ray Linear Dichroism in D</a:t>
            </a:r>
            <a:r>
              <a:rPr b="0" lang="en-GB" sz="4400" spc="-1" strike="noStrike" baseline="-25000">
                <a:solidFill>
                  <a:schemeClr val="dk1"/>
                </a:solidFill>
                <a:latin typeface="Aptos Display"/>
              </a:rPr>
              <a:t>4h</a:t>
            </a: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 symmetry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2" name="Rounded Rectangle 53"/>
          <p:cNvSpPr/>
          <p:nvPr/>
        </p:nvSpPr>
        <p:spPr>
          <a:xfrm>
            <a:off x="218880" y="1439640"/>
            <a:ext cx="4230360" cy="49068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chemeClr val="dk1"/>
                </a:solidFill>
                <a:latin typeface="Arial"/>
                <a:ea typeface="DejaVu Sans"/>
              </a:rPr>
              <a:t>Quanty Calculation of L2,3 XAS of D</a:t>
            </a:r>
            <a:r>
              <a:rPr b="1" lang="en-US" sz="2000" spc="-1" strike="noStrike" baseline="-25000">
                <a:solidFill>
                  <a:schemeClr val="dk1"/>
                </a:solidFill>
                <a:latin typeface="Arial"/>
                <a:ea typeface="DejaVu Sans"/>
              </a:rPr>
              <a:t>4h</a:t>
            </a:r>
            <a:r>
              <a:rPr b="1" lang="en-US" sz="2000" spc="-1" strike="noStrike">
                <a:solidFill>
                  <a:schemeClr val="dk1"/>
                </a:solidFill>
                <a:latin typeface="Arial"/>
                <a:ea typeface="DejaVu Sans"/>
              </a:rPr>
              <a:t> Cu</a:t>
            </a:r>
            <a:r>
              <a:rPr b="1" lang="en-US" sz="2000" spc="-1" strike="noStrike" baseline="30000">
                <a:solidFill>
                  <a:schemeClr val="dk1"/>
                </a:solidFill>
                <a:latin typeface="Arial"/>
                <a:ea typeface="DejaVu Sans"/>
              </a:rPr>
              <a:t>2+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3" name="Rounded Rectangle 54"/>
          <p:cNvSpPr/>
          <p:nvPr/>
        </p:nvSpPr>
        <p:spPr>
          <a:xfrm>
            <a:off x="4862160" y="1376640"/>
            <a:ext cx="4168080" cy="56556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2000" spc="-1" strike="noStrike">
                <a:solidFill>
                  <a:schemeClr val="dk1"/>
                </a:solidFill>
                <a:latin typeface="Arial"/>
                <a:ea typeface="DejaVu Sans"/>
              </a:rPr>
              <a:t>Experimental results of L2,3 XAS of D</a:t>
            </a:r>
            <a:r>
              <a:rPr b="1" lang="en-US" sz="2000" spc="-1" strike="noStrike" baseline="-25000">
                <a:solidFill>
                  <a:schemeClr val="dk1"/>
                </a:solidFill>
                <a:latin typeface="Arial"/>
                <a:ea typeface="DejaVu Sans"/>
              </a:rPr>
              <a:t>4h</a:t>
            </a:r>
            <a:r>
              <a:rPr b="1" lang="en-US" sz="2000" spc="-1" strike="noStrike">
                <a:solidFill>
                  <a:schemeClr val="dk1"/>
                </a:solidFill>
                <a:latin typeface="Arial"/>
                <a:ea typeface="DejaVu Sans"/>
              </a:rPr>
              <a:t> Fe</a:t>
            </a:r>
            <a:r>
              <a:rPr b="1" lang="en-US" sz="2000" spc="-1" strike="noStrike" baseline="30000">
                <a:solidFill>
                  <a:schemeClr val="dk1"/>
                </a:solidFill>
                <a:latin typeface="Arial"/>
                <a:ea typeface="DejaVu Sans"/>
              </a:rPr>
              <a:t>2+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4" name="Rounded Rectangle 55"/>
          <p:cNvSpPr/>
          <p:nvPr/>
        </p:nvSpPr>
        <p:spPr>
          <a:xfrm>
            <a:off x="12600" y="4699080"/>
            <a:ext cx="5484240" cy="430920"/>
          </a:xfrm>
          <a:prstGeom prst="roundRect">
            <a:avLst>
              <a:gd name="adj" fmla="val 16667"/>
            </a:avLst>
          </a:prstGeom>
          <a:solidFill>
            <a:srgbClr val="fff4ea">
              <a:alpha val="31000"/>
            </a:srgbClr>
          </a:solid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2400" spc="-1" strike="noStrike">
                <a:solidFill>
                  <a:srgbClr val="c00000"/>
                </a:solidFill>
                <a:latin typeface="Arial"/>
                <a:ea typeface="Helvetica Neue"/>
              </a:rPr>
              <a:t>Dipole transition in lower symmetries give rise to X-ray Linear Dichroism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5" name="TextBox 66"/>
          <p:cNvSpPr/>
          <p:nvPr/>
        </p:nvSpPr>
        <p:spPr>
          <a:xfrm>
            <a:off x="-84960" y="5465520"/>
            <a:ext cx="518832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b="0" lang="en-GB" sz="2800" spc="-1" strike="noStrike">
                <a:solidFill>
                  <a:schemeClr val="dk1"/>
                </a:solidFill>
                <a:latin typeface="Arial"/>
                <a:ea typeface="DejaVu Sans"/>
              </a:rPr>
              <a:t>XLD tells us which holes are these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6" name="Rounded Rectangle 56"/>
          <p:cNvSpPr/>
          <p:nvPr/>
        </p:nvSpPr>
        <p:spPr>
          <a:xfrm>
            <a:off x="228600" y="5378400"/>
            <a:ext cx="4826520" cy="1037160"/>
          </a:xfrm>
          <a:prstGeom prst="roundRect">
            <a:avLst>
              <a:gd name="adj" fmla="val 16667"/>
            </a:avLst>
          </a:prstGeom>
          <a:noFill/>
          <a:ln w="22320">
            <a:solidFill>
              <a:srgbClr val="0d154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GB" sz="1800" spc="-1" strike="noStrike">
              <a:solidFill>
                <a:schemeClr val="lt1"/>
              </a:solidFill>
              <a:latin typeface="Aptos"/>
              <a:ea typeface="DejaVu Sans"/>
            </a:endParaRPr>
          </a:p>
        </p:txBody>
      </p:sp>
      <p:pic>
        <p:nvPicPr>
          <p:cNvPr id="817" name="Picture 63" descr=""/>
          <p:cNvPicPr/>
          <p:nvPr/>
        </p:nvPicPr>
        <p:blipFill>
          <a:blip r:embed="rId1"/>
          <a:stretch/>
        </p:blipFill>
        <p:spPr>
          <a:xfrm>
            <a:off x="1146960" y="1997280"/>
            <a:ext cx="2694600" cy="2444400"/>
          </a:xfrm>
          <a:prstGeom prst="rect">
            <a:avLst/>
          </a:prstGeom>
          <a:ln w="0">
            <a:noFill/>
          </a:ln>
        </p:spPr>
      </p:pic>
      <p:pic>
        <p:nvPicPr>
          <p:cNvPr id="818" name="Picture 64" descr=""/>
          <p:cNvPicPr/>
          <p:nvPr/>
        </p:nvPicPr>
        <p:blipFill>
          <a:blip r:embed="rId2"/>
          <a:stretch/>
        </p:blipFill>
        <p:spPr>
          <a:xfrm>
            <a:off x="5594040" y="1976760"/>
            <a:ext cx="2799360" cy="4267440"/>
          </a:xfrm>
          <a:prstGeom prst="rect">
            <a:avLst/>
          </a:prstGeom>
          <a:ln w="0">
            <a:noFill/>
          </a:ln>
        </p:spPr>
      </p:pic>
      <p:sp>
        <p:nvSpPr>
          <p:cNvPr id="819" name="TextBox 67"/>
          <p:cNvSpPr/>
          <p:nvPr/>
        </p:nvSpPr>
        <p:spPr>
          <a:xfrm>
            <a:off x="5715000" y="6132240"/>
            <a:ext cx="27774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Arial"/>
                <a:ea typeface="DejaVu Sans"/>
              </a:rPr>
              <a:t>Schofield</a:t>
            </a:r>
            <a:r>
              <a:rPr b="0" lang="en-NL" sz="1200" spc="-1" strike="noStrike">
                <a:solidFill>
                  <a:schemeClr val="dk1"/>
                </a:solidFill>
                <a:latin typeface="Arial"/>
                <a:ea typeface="DejaVu Sans"/>
              </a:rPr>
              <a:t> et. </a:t>
            </a:r>
            <a:r>
              <a:rPr b="0" lang="en-US" sz="1200" spc="-1" strike="noStrike">
                <a:solidFill>
                  <a:schemeClr val="dk1"/>
                </a:solidFill>
                <a:latin typeface="Arial"/>
                <a:ea typeface="DejaVu Sans"/>
              </a:rPr>
              <a:t>a</a:t>
            </a:r>
            <a:r>
              <a:rPr b="0" lang="en-NL" sz="1200" spc="-1" strike="noStrike">
                <a:solidFill>
                  <a:schemeClr val="dk1"/>
                </a:solidFill>
                <a:latin typeface="Arial"/>
                <a:ea typeface="DejaVu Sans"/>
              </a:rPr>
              <a:t>l</a:t>
            </a:r>
            <a:r>
              <a:rPr b="0" lang="en-US" sz="1200" spc="-1" strike="noStrike">
                <a:solidFill>
                  <a:schemeClr val="dk1"/>
                </a:solidFill>
                <a:latin typeface="Arial"/>
                <a:ea typeface="DejaVu Sans"/>
              </a:rPr>
              <a:t>., </a:t>
            </a:r>
            <a:r>
              <a:rPr b="0" lang="en-GB" sz="1200" spc="-1" strike="noStrike">
                <a:solidFill>
                  <a:schemeClr val="dk1"/>
                </a:solidFill>
                <a:latin typeface="Arial"/>
                <a:ea typeface="DejaVu Sans"/>
              </a:rPr>
              <a:t>Miner. B </a:t>
            </a:r>
            <a:r>
              <a:rPr b="1" lang="en-GB" sz="1200" spc="-1" strike="noStrike">
                <a:solidFill>
                  <a:schemeClr val="dk1"/>
                </a:solidFill>
                <a:latin typeface="Arial"/>
                <a:ea typeface="DejaVu Sans"/>
              </a:rPr>
              <a:t>62</a:t>
            </a:r>
            <a:r>
              <a:rPr b="0" lang="en-GB" sz="1200" spc="-1" strike="noStrike">
                <a:solidFill>
                  <a:schemeClr val="dk1"/>
                </a:solidFill>
                <a:latin typeface="Arial"/>
                <a:ea typeface="DejaVu Sans"/>
              </a:rPr>
              <a:t>, 65, 1998 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0" name="TextBox 116"/>
          <p:cNvSpPr/>
          <p:nvPr/>
        </p:nvSpPr>
        <p:spPr>
          <a:xfrm>
            <a:off x="3390840" y="649404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97" dur="indefinite" restart="never" nodeType="tmRoot">
          <p:childTnLst>
            <p:seq>
              <p:cTn id="498" dur="indefinite" nodeType="mainSeq">
                <p:childTnLst>
                  <p:par>
                    <p:cTn id="499" fill="hold">
                      <p:stCondLst>
                        <p:cond delay="indefinite"/>
                      </p:stCondLst>
                      <p:childTnLst>
                        <p:par>
                          <p:cTn id="500" fill="hold">
                            <p:stCondLst>
                              <p:cond delay="0"/>
                            </p:stCondLst>
                            <p:childTnLst>
                              <p:par>
                                <p:cTn id="50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5" fill="hold">
                      <p:stCondLst>
                        <p:cond delay="indefinite"/>
                      </p:stCondLst>
                      <p:childTnLst>
                        <p:par>
                          <p:cTn id="506" fill="hold">
                            <p:stCondLst>
                              <p:cond delay="0"/>
                            </p:stCondLst>
                            <p:childTnLst>
                              <p:par>
                                <p:cTn id="50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3" fill="hold">
                      <p:stCondLst>
                        <p:cond delay="indefinite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7" fill="hold">
                      <p:stCondLst>
                        <p:cond delay="indefinite"/>
                      </p:stCondLst>
                      <p:childTnLst>
                        <p:par>
                          <p:cTn id="518" fill="hold">
                            <p:stCondLst>
                              <p:cond delay="0"/>
                            </p:stCondLst>
                            <p:childTnLst>
                              <p:par>
                                <p:cTn id="51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PlaceHolder 1"/>
          <p:cNvSpPr>
            <a:spLocks noGrp="1"/>
          </p:cNvSpPr>
          <p:nvPr>
            <p:ph type="title"/>
          </p:nvPr>
        </p:nvSpPr>
        <p:spPr>
          <a:xfrm>
            <a:off x="457200" y="2741760"/>
            <a:ext cx="8226720" cy="205668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solidFill>
                  <a:srgbClr val="0a0955"/>
                </a:solidFill>
                <a:latin typeface="Arial"/>
              </a:rPr>
              <a:t>Xray Magnetic Circular Dichroism (XMCD)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2" name=""/>
          <p:cNvSpPr/>
          <p:nvPr/>
        </p:nvSpPr>
        <p:spPr>
          <a:xfrm>
            <a:off x="3744000" y="6580800"/>
            <a:ext cx="365544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  <a:ea typeface="DejaVu Sans"/>
              </a:rPr>
              <a:t>https://en.wikipedia.org/wiki/Rubber_duck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PlaceHolder 1"/>
          <p:cNvSpPr>
            <a:spLocks noGrp="1"/>
          </p:cNvSpPr>
          <p:nvPr>
            <p:ph type="title"/>
          </p:nvPr>
        </p:nvSpPr>
        <p:spPr>
          <a:xfrm>
            <a:off x="794880" y="54792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64999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X-ray Magnetic Circular Dichroism (XMCD)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24" name="Content Placeholder 1" descr=""/>
          <p:cNvPicPr/>
          <p:nvPr/>
        </p:nvPicPr>
        <p:blipFill>
          <a:blip r:embed="rId1"/>
          <a:stretch/>
        </p:blipFill>
        <p:spPr>
          <a:xfrm>
            <a:off x="3293280" y="1930320"/>
            <a:ext cx="4815000" cy="2066040"/>
          </a:xfrm>
          <a:prstGeom prst="rect">
            <a:avLst/>
          </a:prstGeom>
          <a:ln w="0">
            <a:noFill/>
          </a:ln>
        </p:spPr>
      </p:pic>
      <p:pic>
        <p:nvPicPr>
          <p:cNvPr id="825" name="Picture 65" descr="Diagram&#10;&#10;Description automatically generated"/>
          <p:cNvPicPr/>
          <p:nvPr/>
        </p:nvPicPr>
        <p:blipFill>
          <a:blip r:embed="rId2"/>
          <a:stretch/>
        </p:blipFill>
        <p:spPr>
          <a:xfrm>
            <a:off x="605160" y="1420200"/>
            <a:ext cx="1678680" cy="4278600"/>
          </a:xfrm>
          <a:prstGeom prst="rect">
            <a:avLst/>
          </a:prstGeom>
          <a:ln w="0">
            <a:noFill/>
          </a:ln>
        </p:spPr>
      </p:pic>
      <p:sp>
        <p:nvSpPr>
          <p:cNvPr id="826" name="TextBox 74"/>
          <p:cNvSpPr/>
          <p:nvPr/>
        </p:nvSpPr>
        <p:spPr>
          <a:xfrm>
            <a:off x="228600" y="5943600"/>
            <a:ext cx="21524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NL" sz="1200" spc="-1" strike="noStrike">
                <a:solidFill>
                  <a:schemeClr val="dk1"/>
                </a:solidFill>
                <a:latin typeface="Aptos Display"/>
                <a:ea typeface="DejaVu Sans"/>
              </a:rPr>
              <a:t>Thole et. al., </a:t>
            </a:r>
            <a:r>
              <a:rPr b="0" lang="en-GB" sz="1200" spc="-1" strike="noStrike">
                <a:solidFill>
                  <a:schemeClr val="dk1"/>
                </a:solidFill>
                <a:latin typeface="Aptos Display"/>
                <a:ea typeface="DejaVu Sans"/>
              </a:rPr>
              <a:t>Phys. Rev. lett. (1992). 68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827" name="Straight Arrow Connector 43"/>
          <p:cNvCxnSpPr/>
          <p:nvPr/>
        </p:nvCxnSpPr>
        <p:spPr>
          <a:xfrm>
            <a:off x="3876480" y="2392560"/>
            <a:ext cx="1293480" cy="2520"/>
          </a:xfrm>
          <a:prstGeom prst="straightConnector1">
            <a:avLst/>
          </a:prstGeom>
          <a:ln w="25560">
            <a:solidFill>
              <a:srgbClr val="ff0000"/>
            </a:solidFill>
            <a:miter/>
            <a:tailEnd len="med" type="triangle" w="med"/>
          </a:ln>
        </p:spPr>
      </p:cxnSp>
      <p:sp>
        <p:nvSpPr>
          <p:cNvPr id="828" name="TextBox 75"/>
          <p:cNvSpPr/>
          <p:nvPr/>
        </p:nvSpPr>
        <p:spPr>
          <a:xfrm>
            <a:off x="4633560" y="2384280"/>
            <a:ext cx="2379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0000"/>
                </a:solidFill>
                <a:latin typeface="Aptos"/>
                <a:ea typeface="DejaVu Sans"/>
              </a:rPr>
              <a:t>B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829" name="Straight Arrow Connector 44"/>
          <p:cNvCxnSpPr/>
          <p:nvPr/>
        </p:nvCxnSpPr>
        <p:spPr>
          <a:xfrm>
            <a:off x="7086600" y="2379240"/>
            <a:ext cx="1293480" cy="2520"/>
          </a:xfrm>
          <a:prstGeom prst="straightConnector1">
            <a:avLst/>
          </a:prstGeom>
          <a:ln w="25560">
            <a:solidFill>
              <a:srgbClr val="ff0000"/>
            </a:solidFill>
            <a:miter/>
            <a:tailEnd len="med" type="triangle" w="med"/>
          </a:ln>
        </p:spPr>
      </p:cxnSp>
      <p:sp>
        <p:nvSpPr>
          <p:cNvPr id="830" name="TextBox 76"/>
          <p:cNvSpPr/>
          <p:nvPr/>
        </p:nvSpPr>
        <p:spPr>
          <a:xfrm>
            <a:off x="7278480" y="2415240"/>
            <a:ext cx="2379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0000"/>
                </a:solidFill>
                <a:latin typeface="Aptos"/>
                <a:ea typeface="DejaVu Sans"/>
              </a:rPr>
              <a:t>B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1" name="Rounded Rectangle 62"/>
          <p:cNvSpPr/>
          <p:nvPr/>
        </p:nvSpPr>
        <p:spPr>
          <a:xfrm>
            <a:off x="3141000" y="1371600"/>
            <a:ext cx="4859280" cy="51660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2400" spc="-1" strike="noStrike">
                <a:solidFill>
                  <a:srgbClr val="c00000"/>
                </a:solidFill>
                <a:latin typeface="Arial"/>
                <a:ea typeface="DejaVu Sans"/>
              </a:rPr>
              <a:t>For ferro/ferri-magnetic materials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2" name="TextBox 77"/>
          <p:cNvSpPr/>
          <p:nvPr/>
        </p:nvSpPr>
        <p:spPr>
          <a:xfrm>
            <a:off x="2971800" y="4006800"/>
            <a:ext cx="5941440" cy="277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GB" sz="2200" spc="-1" strike="noStrike">
                <a:solidFill>
                  <a:schemeClr val="dk1"/>
                </a:solidFill>
                <a:latin typeface="Arial"/>
                <a:ea typeface="DejaVu Sans"/>
              </a:rPr>
              <a:t>At L</a:t>
            </a:r>
            <a:r>
              <a:rPr b="1" lang="en-GB" sz="2200" spc="-1" strike="noStrike" baseline="-8000">
                <a:solidFill>
                  <a:schemeClr val="dk1"/>
                </a:solidFill>
                <a:latin typeface="Arial"/>
                <a:ea typeface="DejaVu Sans"/>
              </a:rPr>
              <a:t>3,2</a:t>
            </a:r>
            <a:r>
              <a:rPr b="1" lang="en-GB" sz="2200" spc="-1" strike="noStrike">
                <a:solidFill>
                  <a:schemeClr val="dk1"/>
                </a:solidFill>
                <a:latin typeface="Arial"/>
                <a:ea typeface="DejaVu Sans"/>
              </a:rPr>
              <a:t> edges: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en-GB" sz="2200" spc="-1" strike="noStrike">
                <a:solidFill>
                  <a:schemeClr val="dk1"/>
                </a:solidFill>
                <a:latin typeface="Arial"/>
                <a:ea typeface="DejaVu Sans"/>
              </a:rPr>
              <a:t>Valence band has a spin-imbalance due to the magnetic ordering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en-GB" sz="2200" spc="-1" strike="noStrike">
                <a:solidFill>
                  <a:schemeClr val="dk1"/>
                </a:solidFill>
                <a:latin typeface="Arial"/>
                <a:ea typeface="DejaVu Sans"/>
              </a:rPr>
              <a:t>Right- and left-circularly polarized photons carry opposite momentum (+1, -1)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en-GB" sz="2200" spc="-1" strike="noStrike">
                <a:solidFill>
                  <a:schemeClr val="dk1"/>
                </a:solidFill>
                <a:latin typeface="Arial"/>
                <a:ea typeface="DejaVu Sans"/>
              </a:rPr>
              <a:t>Angular momentum of the photon interacts with the spin of the electron by means of the SOC 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3" name="TextBox 117"/>
          <p:cNvSpPr/>
          <p:nvPr/>
        </p:nvSpPr>
        <p:spPr>
          <a:xfrm>
            <a:off x="6450840" y="645804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23" dur="indefinite" restart="never" nodeType="tmRoot">
          <p:childTnLst>
            <p:seq>
              <p:cTn id="524" dur="indefinite" nodeType="mainSeq">
                <p:childTnLst>
                  <p:par>
                    <p:cTn id="525" fill="hold">
                      <p:stCondLst>
                        <p:cond delay="indefinite"/>
                      </p:stCondLst>
                      <p:childTnLst>
                        <p:par>
                          <p:cTn id="526" fill="hold">
                            <p:stCondLst>
                              <p:cond delay="0"/>
                            </p:stCondLst>
                            <p:childTnLst>
                              <p:par>
                                <p:cTn id="52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9" fill="hold">
                      <p:stCondLst>
                        <p:cond delay="indefinite"/>
                      </p:stCondLst>
                      <p:childTnLst>
                        <p:par>
                          <p:cTn id="530" fill="hold">
                            <p:stCondLst>
                              <p:cond delay="0"/>
                            </p:stCondLst>
                            <p:childTnLst>
                              <p:par>
                                <p:cTn id="53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3" fill="hold">
                      <p:stCondLst>
                        <p:cond delay="indefinite"/>
                      </p:stCondLst>
                      <p:childTnLst>
                        <p:par>
                          <p:cTn id="534" fill="hold">
                            <p:stCondLst>
                              <p:cond delay="0"/>
                            </p:stCondLst>
                            <p:childTnLst>
                              <p:par>
                                <p:cTn id="53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7" fill="hold">
                      <p:stCondLst>
                        <p:cond delay="indefinite"/>
                      </p:stCondLst>
                      <p:childTnLst>
                        <p:par>
                          <p:cTn id="538" fill="hold">
                            <p:stCondLst>
                              <p:cond delay="0"/>
                            </p:stCondLst>
                            <p:childTnLst>
                              <p:par>
                                <p:cTn id="53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PlaceHolder 1"/>
          <p:cNvSpPr>
            <a:spLocks noGrp="1"/>
          </p:cNvSpPr>
          <p:nvPr>
            <p:ph type="title"/>
          </p:nvPr>
        </p:nvSpPr>
        <p:spPr>
          <a:xfrm>
            <a:off x="362880" y="61992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85555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XMCD in CoFe</a:t>
            </a:r>
            <a:r>
              <a:rPr b="0" lang="en-GB" sz="4400" spc="-1" strike="noStrike" baseline="-25000">
                <a:solidFill>
                  <a:schemeClr val="dk1"/>
                </a:solidFill>
                <a:latin typeface="Aptos Display"/>
              </a:rPr>
              <a:t>2</a:t>
            </a: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O</a:t>
            </a:r>
            <a:r>
              <a:rPr b="0" lang="en-GB" sz="4400" spc="-1" strike="noStrike" baseline="-25000">
                <a:solidFill>
                  <a:schemeClr val="dk1"/>
                </a:solidFill>
                <a:latin typeface="Aptos Display"/>
              </a:rPr>
              <a:t>4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35" name="Content Placeholder 4" descr=""/>
          <p:cNvPicPr/>
          <p:nvPr/>
        </p:nvPicPr>
        <p:blipFill>
          <a:blip r:embed="rId1"/>
          <a:stretch/>
        </p:blipFill>
        <p:spPr>
          <a:xfrm>
            <a:off x="195480" y="1600200"/>
            <a:ext cx="5747400" cy="4688280"/>
          </a:xfrm>
          <a:prstGeom prst="rect">
            <a:avLst/>
          </a:prstGeom>
          <a:ln w="0">
            <a:noFill/>
          </a:ln>
        </p:spPr>
      </p:pic>
      <p:sp>
        <p:nvSpPr>
          <p:cNvPr id="836" name="Rounded Rectangle 61"/>
          <p:cNvSpPr/>
          <p:nvPr/>
        </p:nvSpPr>
        <p:spPr>
          <a:xfrm>
            <a:off x="5848200" y="2962080"/>
            <a:ext cx="2998440" cy="2371680"/>
          </a:xfrm>
          <a:prstGeom prst="roundRect">
            <a:avLst>
              <a:gd name="adj" fmla="val 16667"/>
            </a:avLst>
          </a:prstGeom>
          <a:solidFill>
            <a:srgbClr val="fff4ea">
              <a:alpha val="31000"/>
            </a:srgbClr>
          </a:solid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GB" sz="2400" spc="-1" strike="noStrike">
                <a:solidFill>
                  <a:schemeClr val="dk1"/>
                </a:solidFill>
                <a:latin typeface="Arial"/>
                <a:ea typeface="DejaVu Sans"/>
              </a:rPr>
              <a:t>Sum rules: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GB" sz="2400" spc="-1" strike="noStrike">
                <a:solidFill>
                  <a:schemeClr val="dk1"/>
                </a:solidFill>
                <a:latin typeface="Arial"/>
                <a:ea typeface="DejaVu Sans"/>
              </a:rPr>
              <a:t>Relate dichroism to the average ground state magnetic moment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GB" sz="2400" spc="-1" strike="noStrike">
                <a:solidFill>
                  <a:schemeClr val="dk1"/>
                </a:solidFill>
                <a:latin typeface="Arial"/>
                <a:ea typeface="DejaVu Sans"/>
              </a:rPr>
              <a:t>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7" name="Rounded Rectangle 64"/>
          <p:cNvSpPr/>
          <p:nvPr/>
        </p:nvSpPr>
        <p:spPr>
          <a:xfrm>
            <a:off x="551160" y="1293840"/>
            <a:ext cx="4724280" cy="56556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  <a:ea typeface="DejaVu Sans"/>
              </a:rPr>
              <a:t>Experimental results of Fe L</a:t>
            </a:r>
            <a:r>
              <a:rPr b="0" lang="en-US" sz="2000" spc="-1" strike="noStrike" baseline="-8000">
                <a:solidFill>
                  <a:schemeClr val="dk1"/>
                </a:solidFill>
                <a:latin typeface="Arial"/>
                <a:ea typeface="DejaVu Sans"/>
              </a:rPr>
              <a:t>2,3</a:t>
            </a:r>
            <a:r>
              <a:rPr b="0" lang="en-US" sz="2000" spc="-1" strike="noStrike">
                <a:solidFill>
                  <a:schemeClr val="dk1"/>
                </a:solidFill>
                <a:latin typeface="Arial"/>
                <a:ea typeface="DejaVu Sans"/>
              </a:rPr>
              <a:t> XMCD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8" name="TextBox 118"/>
          <p:cNvSpPr/>
          <p:nvPr/>
        </p:nvSpPr>
        <p:spPr>
          <a:xfrm>
            <a:off x="6198840" y="635004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41" dur="indefinite" restart="never" nodeType="tmRoot">
          <p:childTnLst>
            <p:seq>
              <p:cTn id="542" dur="indefinite" nodeType="mainSeq">
                <p:childTnLst>
                  <p:par>
                    <p:cTn id="543" fill="hold">
                      <p:stCondLst>
                        <p:cond delay="indefinite"/>
                      </p:stCondLst>
                      <p:childTnLst>
                        <p:par>
                          <p:cTn id="544" fill="hold">
                            <p:stCondLst>
                              <p:cond delay="0"/>
                            </p:stCondLst>
                            <p:childTnLst>
                              <p:par>
                                <p:cTn id="54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PlaceHolder 1"/>
          <p:cNvSpPr>
            <a:spLocks noGrp="1"/>
          </p:cNvSpPr>
          <p:nvPr>
            <p:ph type="title"/>
          </p:nvPr>
        </p:nvSpPr>
        <p:spPr>
          <a:xfrm>
            <a:off x="457200" y="2741760"/>
            <a:ext cx="8226720" cy="205668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solidFill>
                  <a:srgbClr val="0a0955"/>
                </a:solidFill>
                <a:latin typeface="Arial"/>
              </a:rPr>
              <a:t>The XAS conductivity tensor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0" name=""/>
          <p:cNvSpPr/>
          <p:nvPr/>
        </p:nvSpPr>
        <p:spPr>
          <a:xfrm>
            <a:off x="3744000" y="6580800"/>
            <a:ext cx="365544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  <a:ea typeface="DejaVu Sans"/>
              </a:rPr>
              <a:t>https://en.wikipedia.org/wiki/Rubber_duck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PlaceHolder 1"/>
          <p:cNvSpPr>
            <a:spLocks noGrp="1"/>
          </p:cNvSpPr>
          <p:nvPr>
            <p:ph type="title"/>
          </p:nvPr>
        </p:nvSpPr>
        <p:spPr>
          <a:xfrm>
            <a:off x="686880" y="87192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93333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Gen</a:t>
            </a: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eral </a:t>
            </a: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expr</a:t>
            </a: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essi</a:t>
            </a: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on </a:t>
            </a: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of </a:t>
            </a: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the </a:t>
            </a: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XAS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42" name="" descr="28§display§I_{XAS}\propto \sum_f [\langle i |T^{\dagger}| f \rangle \langle f |T| i \rangle]\frac{i/\pi}{\omega-H+i \Gamma/2}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058760" y="1760400"/>
            <a:ext cx="6453000" cy="1005840"/>
          </a:xfrm>
          <a:prstGeom prst="rect">
            <a:avLst/>
          </a:prstGeom>
          <a:ln w="0">
            <a:noFill/>
          </a:ln>
        </p:spPr>
      </p:pic>
      <p:pic>
        <p:nvPicPr>
          <p:cNvPr id="843" name="" descr="28§display§I_{XAS}\propto -Im[\langle i | T^{\dagger} }\underbrace{\frac{1}{\omega-H+i\Gamma/2}}_{G(\omega)}\underbrace{T}_{\propto \epsilon \cdot r}|i\rangle]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1094760" y="2989440"/>
            <a:ext cx="6374520" cy="1392840"/>
          </a:xfrm>
          <a:prstGeom prst="rect">
            <a:avLst/>
          </a:prstGeom>
          <a:ln w="0">
            <a:noFill/>
          </a:ln>
        </p:spPr>
      </p:pic>
      <p:pic>
        <p:nvPicPr>
          <p:cNvPr id="844" name="" descr="28§display§I_{XAS}\propto -Im[\epsilon^{\dagger}.\sigma(\omega).\epsilon]=-Im[\sum_{i,j\in\{x,y,z\}}\epsilon^{*}_i\sigma(\omega)_{ij}\epsilon_j]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687960" y="4592520"/>
            <a:ext cx="8085960" cy="861840"/>
          </a:xfrm>
          <a:prstGeom prst="rect">
            <a:avLst/>
          </a:prstGeom>
          <a:ln w="0">
            <a:noFill/>
          </a:ln>
        </p:spPr>
      </p:pic>
      <p:pic>
        <p:nvPicPr>
          <p:cNvPr id="845" name="" descr="28§display§\sigma(\omega)_{ij}=\langle i |(r^{\dagger})_i | G(\omega)|r_j |i\rangle §svg§600§TRUE§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2158560" y="5684400"/>
            <a:ext cx="4136760" cy="448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47" dur="indefinite" restart="never" nodeType="tmRoot">
          <p:childTnLst>
            <p:seq>
              <p:cTn id="548" dur="indefinite" nodeType="mainSeq">
                <p:childTnLst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3" fill="hold">
                      <p:stCondLst>
                        <p:cond delay="indefinite"/>
                      </p:stCondLst>
                      <p:childTnLst>
                        <p:par>
                          <p:cTn id="554" fill="hold">
                            <p:stCondLst>
                              <p:cond delay="0"/>
                            </p:stCondLst>
                            <p:childTnLst>
                              <p:par>
                                <p:cTn id="55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7" fill="hold">
                      <p:stCondLst>
                        <p:cond delay="indefinite"/>
                      </p:stCondLst>
                      <p:childTnLst>
                        <p:par>
                          <p:cTn id="558" fill="hold">
                            <p:stCondLst>
                              <p:cond delay="0"/>
                            </p:stCondLst>
                            <p:childTnLst>
                              <p:par>
                                <p:cTn id="55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PlaceHolder 1"/>
          <p:cNvSpPr>
            <a:spLocks noGrp="1"/>
          </p:cNvSpPr>
          <p:nvPr>
            <p:ph type="title"/>
          </p:nvPr>
        </p:nvSpPr>
        <p:spPr>
          <a:xfrm>
            <a:off x="756360" y="69192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93333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General expression of the XAS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7" name="Rectangle 46"/>
          <p:cNvSpPr/>
          <p:nvPr/>
        </p:nvSpPr>
        <p:spPr>
          <a:xfrm>
            <a:off x="3869280" y="1576800"/>
            <a:ext cx="385920" cy="612360"/>
          </a:xfrm>
          <a:prstGeom prst="rect">
            <a:avLst/>
          </a:prstGeom>
          <a:solidFill>
            <a:srgbClr val="ffd6fe">
              <a:alpha val="48000"/>
            </a:srgb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848" name="Rectangle 47"/>
          <p:cNvSpPr/>
          <p:nvPr/>
        </p:nvSpPr>
        <p:spPr>
          <a:xfrm>
            <a:off x="5776920" y="1576800"/>
            <a:ext cx="386280" cy="612360"/>
          </a:xfrm>
          <a:prstGeom prst="rect">
            <a:avLst/>
          </a:prstGeom>
          <a:solidFill>
            <a:srgbClr val="ffd6fe">
              <a:alpha val="48000"/>
            </a:srgb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849" name="Rounded Rectangle 45"/>
          <p:cNvSpPr/>
          <p:nvPr/>
        </p:nvSpPr>
        <p:spPr>
          <a:xfrm>
            <a:off x="2089440" y="5715000"/>
            <a:ext cx="7196400" cy="68364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NL" sz="1800" spc="-1" strike="noStrike">
                <a:solidFill>
                  <a:schemeClr val="dk1"/>
                </a:solidFill>
                <a:latin typeface="Bradley Hand"/>
                <a:ea typeface="DejaVu Sans"/>
              </a:rPr>
              <a:t>Off-diagonal: -&gt;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NL" sz="1800" spc="-1" strike="noStrike">
                <a:solidFill>
                  <a:schemeClr val="dk1"/>
                </a:solidFill>
                <a:latin typeface="Aptos Display"/>
                <a:ea typeface="DejaVu Sans"/>
              </a:rPr>
              <a:t>y polarized light is changed by the system to an x polarized</a:t>
            </a:r>
            <a:r>
              <a:rPr b="1" lang="en-US" sz="1800" spc="-1" strike="noStrike">
                <a:solidFill>
                  <a:schemeClr val="dk1"/>
                </a:solidFill>
                <a:latin typeface="Aptos Display"/>
                <a:ea typeface="DejaVu Sans"/>
              </a:rPr>
              <a:t>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rgbClr val="c00000"/>
                </a:solidFill>
                <a:latin typeface="Aptos Display"/>
                <a:ea typeface="DejaVu Sans"/>
              </a:rPr>
              <a:t>Low symmetry system or magnetic system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0" name="Rectangle 48"/>
          <p:cNvSpPr/>
          <p:nvPr/>
        </p:nvSpPr>
        <p:spPr>
          <a:xfrm>
            <a:off x="1325160" y="3460680"/>
            <a:ext cx="2217600" cy="672480"/>
          </a:xfrm>
          <a:prstGeom prst="rect">
            <a:avLst/>
          </a:prstGeom>
          <a:solidFill>
            <a:srgbClr val="ffd6fe">
              <a:alpha val="48000"/>
            </a:srgb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851" name="Rectangle 49"/>
          <p:cNvSpPr/>
          <p:nvPr/>
        </p:nvSpPr>
        <p:spPr>
          <a:xfrm>
            <a:off x="3558240" y="4161600"/>
            <a:ext cx="2217600" cy="621000"/>
          </a:xfrm>
          <a:prstGeom prst="rect">
            <a:avLst/>
          </a:prstGeom>
          <a:solidFill>
            <a:srgbClr val="ffd6fe">
              <a:alpha val="48000"/>
            </a:srgb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852" name="Rectangle 50"/>
          <p:cNvSpPr/>
          <p:nvPr/>
        </p:nvSpPr>
        <p:spPr>
          <a:xfrm>
            <a:off x="5767920" y="4822560"/>
            <a:ext cx="2217600" cy="621000"/>
          </a:xfrm>
          <a:prstGeom prst="rect">
            <a:avLst/>
          </a:prstGeom>
          <a:solidFill>
            <a:srgbClr val="ffd6fe">
              <a:alpha val="48000"/>
            </a:srgb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pic>
        <p:nvPicPr>
          <p:cNvPr id="853" name="Picture 51" descr=""/>
          <p:cNvPicPr/>
          <p:nvPr/>
        </p:nvPicPr>
        <p:blipFill>
          <a:blip r:embed="rId1"/>
          <a:srcRect l="0" t="0" r="0" b="36917"/>
          <a:stretch/>
        </p:blipFill>
        <p:spPr>
          <a:xfrm>
            <a:off x="110880" y="4231440"/>
            <a:ext cx="1153440" cy="1482480"/>
          </a:xfrm>
          <a:prstGeom prst="rect">
            <a:avLst/>
          </a:prstGeom>
          <a:ln w="0">
            <a:noFill/>
          </a:ln>
        </p:spPr>
      </p:pic>
      <p:sp>
        <p:nvSpPr>
          <p:cNvPr id="854" name="TextBox 53"/>
          <p:cNvSpPr/>
          <p:nvPr/>
        </p:nvSpPr>
        <p:spPr>
          <a:xfrm>
            <a:off x="3422520" y="2548440"/>
            <a:ext cx="3456720" cy="327240"/>
          </a:xfrm>
          <a:prstGeom prst="rect">
            <a:avLst/>
          </a:prstGeom>
          <a:blipFill rotWithShape="0">
            <a:blip r:embed="rId2">
              <a:alphaModFix amt="31000"/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855" name="Straight Arrow Connector 30"/>
          <p:cNvCxnSpPr/>
          <p:nvPr/>
        </p:nvCxnSpPr>
        <p:spPr>
          <a:xfrm flipH="1">
            <a:off x="3849840" y="2112120"/>
            <a:ext cx="306360" cy="444960"/>
          </a:xfrm>
          <a:prstGeom prst="straightConnector1">
            <a:avLst/>
          </a:prstGeom>
          <a:ln w="19080">
            <a:solidFill>
              <a:srgbClr val="ff0000"/>
            </a:solidFill>
            <a:miter/>
            <a:tailEnd len="med" type="triangle" w="med"/>
          </a:ln>
        </p:spPr>
      </p:cxnSp>
      <p:cxnSp>
        <p:nvCxnSpPr>
          <p:cNvPr id="856" name="Straight Arrow Connector 31"/>
          <p:cNvCxnSpPr/>
          <p:nvPr/>
        </p:nvCxnSpPr>
        <p:spPr>
          <a:xfrm>
            <a:off x="5861520" y="2112120"/>
            <a:ext cx="333000" cy="474840"/>
          </a:xfrm>
          <a:prstGeom prst="straightConnector1">
            <a:avLst/>
          </a:prstGeom>
          <a:ln w="19080">
            <a:solidFill>
              <a:srgbClr val="ff0000"/>
            </a:solidFill>
            <a:miter/>
            <a:tailEnd len="med" type="triangle" w="med"/>
          </a:ln>
        </p:spPr>
      </p:cxnSp>
      <p:sp>
        <p:nvSpPr>
          <p:cNvPr id="857" name="TextBox 54"/>
          <p:cNvSpPr/>
          <p:nvPr/>
        </p:nvSpPr>
        <p:spPr>
          <a:xfrm>
            <a:off x="685800" y="2890440"/>
            <a:ext cx="468756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400" spc="-1" strike="noStrike">
                <a:solidFill>
                  <a:srgbClr val="c00000"/>
                </a:solidFill>
                <a:latin typeface="Arial"/>
                <a:ea typeface="DejaVu Sans"/>
              </a:rPr>
              <a:t>Rank 2,  dim. 3 tensor: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8" name="Rectangle 51"/>
          <p:cNvSpPr/>
          <p:nvPr/>
        </p:nvSpPr>
        <p:spPr>
          <a:xfrm>
            <a:off x="3551400" y="3460680"/>
            <a:ext cx="2217600" cy="672480"/>
          </a:xfrm>
          <a:prstGeom prst="rect">
            <a:avLst/>
          </a:prstGeom>
          <a:solidFill>
            <a:schemeClr val="dk2">
              <a:lumMod val="25000"/>
              <a:lumOff val="75000"/>
              <a:alpha val="48000"/>
            </a:scheme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859" name="Rectangle 52"/>
          <p:cNvSpPr/>
          <p:nvPr/>
        </p:nvSpPr>
        <p:spPr>
          <a:xfrm>
            <a:off x="1337760" y="4136040"/>
            <a:ext cx="2217600" cy="672480"/>
          </a:xfrm>
          <a:prstGeom prst="rect">
            <a:avLst/>
          </a:prstGeom>
          <a:solidFill>
            <a:schemeClr val="dk2">
              <a:lumMod val="25000"/>
              <a:lumOff val="75000"/>
              <a:alpha val="48000"/>
            </a:scheme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860" name="Rectangle 53"/>
          <p:cNvSpPr/>
          <p:nvPr/>
        </p:nvSpPr>
        <p:spPr>
          <a:xfrm>
            <a:off x="3516120" y="4787280"/>
            <a:ext cx="2217600" cy="672480"/>
          </a:xfrm>
          <a:prstGeom prst="rect">
            <a:avLst/>
          </a:prstGeom>
          <a:solidFill>
            <a:schemeClr val="accent3">
              <a:lumMod val="40000"/>
              <a:lumOff val="60000"/>
              <a:alpha val="48000"/>
            </a:scheme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861" name="Rectangle 54"/>
          <p:cNvSpPr/>
          <p:nvPr/>
        </p:nvSpPr>
        <p:spPr>
          <a:xfrm>
            <a:off x="5777640" y="4156920"/>
            <a:ext cx="2217600" cy="672480"/>
          </a:xfrm>
          <a:prstGeom prst="rect">
            <a:avLst/>
          </a:prstGeom>
          <a:solidFill>
            <a:schemeClr val="accent3">
              <a:lumMod val="40000"/>
              <a:lumOff val="60000"/>
              <a:alpha val="48000"/>
            </a:scheme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862" name="Rectangle 55"/>
          <p:cNvSpPr/>
          <p:nvPr/>
        </p:nvSpPr>
        <p:spPr>
          <a:xfrm>
            <a:off x="5749200" y="3461040"/>
            <a:ext cx="2217600" cy="672480"/>
          </a:xfrm>
          <a:prstGeom prst="rect">
            <a:avLst/>
          </a:prstGeom>
          <a:solidFill>
            <a:schemeClr val="accent2">
              <a:lumMod val="40000"/>
              <a:lumOff val="60000"/>
              <a:alpha val="48000"/>
            </a:scheme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863" name="Rectangle 56"/>
          <p:cNvSpPr/>
          <p:nvPr/>
        </p:nvSpPr>
        <p:spPr>
          <a:xfrm>
            <a:off x="1320840" y="4788360"/>
            <a:ext cx="2217600" cy="672480"/>
          </a:xfrm>
          <a:prstGeom prst="rect">
            <a:avLst/>
          </a:prstGeom>
          <a:solidFill>
            <a:schemeClr val="accent2">
              <a:lumMod val="40000"/>
              <a:lumOff val="60000"/>
              <a:alpha val="48000"/>
            </a:scheme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graphicFrame>
        <p:nvGraphicFramePr>
          <p:cNvPr id="864" name="Table 4"/>
          <p:cNvGraphicFramePr/>
          <p:nvPr/>
        </p:nvGraphicFramePr>
        <p:xfrm>
          <a:off x="1329480" y="3463200"/>
          <a:ext cx="6646680" cy="2020680"/>
        </p:xfrm>
        <a:graphic>
          <a:graphicData uri="http://schemas.openxmlformats.org/drawingml/2006/table">
            <a:tbl>
              <a:tblPr/>
              <a:tblGrid>
                <a:gridCol w="2215800"/>
                <a:gridCol w="2215800"/>
                <a:gridCol w="2215440"/>
              </a:tblGrid>
              <a:tr h="67356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X</a:t>
                      </a: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Gr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X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X</a:t>
                      </a: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Gr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y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X</a:t>
                      </a: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Gr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z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67356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Y</a:t>
                      </a: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Gr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X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y</a:t>
                      </a: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Gr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y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y</a:t>
                      </a: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Gr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z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67356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z</a:t>
                      </a: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Gr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X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z</a:t>
                      </a: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Gr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y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z</a:t>
                      </a: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Gr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z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65" name="" descr="28§display§\sigma(\omega)_{ij}=\langle i |(r^{\dagger})_i | \frac{1}{\omega-H}|r_j |i\rangle 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052720" y="1500120"/>
            <a:ext cx="4397760" cy="719640"/>
          </a:xfrm>
          <a:prstGeom prst="rect">
            <a:avLst/>
          </a:prstGeom>
          <a:ln w="0">
            <a:noFill/>
          </a:ln>
        </p:spPr>
      </p:pic>
      <p:pic>
        <p:nvPicPr>
          <p:cNvPr id="866" name="" descr="28§display§I_{XAS}\propto -Im[\sum_{i,j}\epsilon^{*}_i\sigma(\omega)_{ij}\epsilon_j]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6400800" y="2995920"/>
            <a:ext cx="2342520" cy="430920"/>
          </a:xfrm>
          <a:prstGeom prst="rect">
            <a:avLst/>
          </a:prstGeom>
          <a:ln w="0">
            <a:noFill/>
          </a:ln>
        </p:spPr>
      </p:pic>
      <p:sp>
        <p:nvSpPr>
          <p:cNvPr id="867" name="TextBox 129"/>
          <p:cNvSpPr/>
          <p:nvPr/>
        </p:nvSpPr>
        <p:spPr>
          <a:xfrm>
            <a:off x="191160" y="617220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61" dur="indefinite" restart="never" nodeType="tmRoot">
          <p:childTnLst>
            <p:seq>
              <p:cTn id="562" dur="indefinite" nodeType="mainSeq">
                <p:childTnLst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1" fill="hold">
                      <p:stCondLst>
                        <p:cond delay="indefinite"/>
                      </p:stCondLst>
                      <p:childTnLst>
                        <p:par>
                          <p:cTn id="572" fill="hold">
                            <p:stCondLst>
                              <p:cond delay="0"/>
                            </p:stCondLst>
                            <p:childTnLst>
                              <p:par>
                                <p:cTn id="57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7" fill="hold">
                      <p:stCondLst>
                        <p:cond delay="indefinite"/>
                      </p:stCondLst>
                      <p:childTnLst>
                        <p:par>
                          <p:cTn id="578" fill="hold">
                            <p:stCondLst>
                              <p:cond delay="0"/>
                            </p:stCondLst>
                            <p:childTnLst>
                              <p:par>
                                <p:cTn id="57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5" fill="hold">
                      <p:stCondLst>
                        <p:cond delay="indefinite"/>
                      </p:stCondLst>
                      <p:childTnLst>
                        <p:par>
                          <p:cTn id="586" fill="hold">
                            <p:stCondLst>
                              <p:cond delay="0"/>
                            </p:stCondLst>
                            <p:childTnLst>
                              <p:par>
                                <p:cTn id="58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3" fill="hold">
                      <p:stCondLst>
                        <p:cond delay="indefinite"/>
                      </p:stCondLst>
                      <p:childTnLst>
                        <p:par>
                          <p:cTn id="604" fill="hold">
                            <p:stCondLst>
                              <p:cond delay="0"/>
                            </p:stCondLst>
                            <p:childTnLst>
                              <p:par>
                                <p:cTn id="60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PlaceHolder 1"/>
          <p:cNvSpPr>
            <a:spLocks noGrp="1"/>
          </p:cNvSpPr>
          <p:nvPr>
            <p:ph type="title"/>
          </p:nvPr>
        </p:nvSpPr>
        <p:spPr>
          <a:xfrm>
            <a:off x="792360" y="61380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96666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Application of group theory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9" name="Rectangle 57"/>
          <p:cNvSpPr/>
          <p:nvPr/>
        </p:nvSpPr>
        <p:spPr>
          <a:xfrm>
            <a:off x="1325160" y="3460680"/>
            <a:ext cx="2217600" cy="672480"/>
          </a:xfrm>
          <a:prstGeom prst="rect">
            <a:avLst/>
          </a:prstGeom>
          <a:solidFill>
            <a:srgbClr val="ffd6fe">
              <a:alpha val="48000"/>
            </a:srgb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870" name="Rectangle 59"/>
          <p:cNvSpPr/>
          <p:nvPr/>
        </p:nvSpPr>
        <p:spPr>
          <a:xfrm>
            <a:off x="3558240" y="4161600"/>
            <a:ext cx="2217600" cy="621000"/>
          </a:xfrm>
          <a:prstGeom prst="rect">
            <a:avLst/>
          </a:prstGeom>
          <a:solidFill>
            <a:srgbClr val="ffd6fe">
              <a:alpha val="48000"/>
            </a:srgb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871" name="Rectangle 60"/>
          <p:cNvSpPr/>
          <p:nvPr/>
        </p:nvSpPr>
        <p:spPr>
          <a:xfrm>
            <a:off x="5767920" y="4822560"/>
            <a:ext cx="2217600" cy="621000"/>
          </a:xfrm>
          <a:prstGeom prst="rect">
            <a:avLst/>
          </a:prstGeom>
          <a:solidFill>
            <a:srgbClr val="ffd6fe">
              <a:alpha val="48000"/>
            </a:srgb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pic>
        <p:nvPicPr>
          <p:cNvPr id="872" name="Picture 40" descr=""/>
          <p:cNvPicPr/>
          <p:nvPr/>
        </p:nvPicPr>
        <p:blipFill>
          <a:blip r:embed="rId1"/>
          <a:srcRect l="0" t="0" r="0" b="36917"/>
          <a:stretch/>
        </p:blipFill>
        <p:spPr>
          <a:xfrm>
            <a:off x="110880" y="4231440"/>
            <a:ext cx="1153440" cy="1482480"/>
          </a:xfrm>
          <a:prstGeom prst="rect">
            <a:avLst/>
          </a:prstGeom>
          <a:ln w="0">
            <a:noFill/>
          </a:ln>
        </p:spPr>
      </p:pic>
      <p:sp>
        <p:nvSpPr>
          <p:cNvPr id="873" name="TextBox 56"/>
          <p:cNvSpPr/>
          <p:nvPr/>
        </p:nvSpPr>
        <p:spPr>
          <a:xfrm>
            <a:off x="685800" y="2890440"/>
            <a:ext cx="468756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400" spc="-1" strike="noStrike">
                <a:solidFill>
                  <a:srgbClr val="c00000"/>
                </a:solidFill>
                <a:latin typeface="Arial"/>
                <a:ea typeface="DejaVu Sans"/>
              </a:rPr>
              <a:t>Rank 2,  dim. 3 tensor: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4" name="Rectangle 61"/>
          <p:cNvSpPr/>
          <p:nvPr/>
        </p:nvSpPr>
        <p:spPr>
          <a:xfrm>
            <a:off x="3551400" y="3460680"/>
            <a:ext cx="2217600" cy="672480"/>
          </a:xfrm>
          <a:prstGeom prst="rect">
            <a:avLst/>
          </a:prstGeom>
          <a:solidFill>
            <a:schemeClr val="dk2">
              <a:lumMod val="25000"/>
              <a:lumOff val="75000"/>
              <a:alpha val="48000"/>
            </a:scheme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875" name="Rectangle 62"/>
          <p:cNvSpPr/>
          <p:nvPr/>
        </p:nvSpPr>
        <p:spPr>
          <a:xfrm>
            <a:off x="1337760" y="4136040"/>
            <a:ext cx="2217600" cy="672480"/>
          </a:xfrm>
          <a:prstGeom prst="rect">
            <a:avLst/>
          </a:prstGeom>
          <a:solidFill>
            <a:schemeClr val="dk2">
              <a:lumMod val="25000"/>
              <a:lumOff val="75000"/>
              <a:alpha val="48000"/>
            </a:scheme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876" name="Rectangle 75"/>
          <p:cNvSpPr/>
          <p:nvPr/>
        </p:nvSpPr>
        <p:spPr>
          <a:xfrm>
            <a:off x="3516120" y="4787280"/>
            <a:ext cx="2217600" cy="672480"/>
          </a:xfrm>
          <a:prstGeom prst="rect">
            <a:avLst/>
          </a:prstGeom>
          <a:solidFill>
            <a:schemeClr val="accent3">
              <a:lumMod val="40000"/>
              <a:lumOff val="60000"/>
              <a:alpha val="48000"/>
            </a:scheme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877" name="Rectangle 76"/>
          <p:cNvSpPr/>
          <p:nvPr/>
        </p:nvSpPr>
        <p:spPr>
          <a:xfrm>
            <a:off x="5777640" y="4156920"/>
            <a:ext cx="2217600" cy="672480"/>
          </a:xfrm>
          <a:prstGeom prst="rect">
            <a:avLst/>
          </a:prstGeom>
          <a:solidFill>
            <a:schemeClr val="accent3">
              <a:lumMod val="40000"/>
              <a:lumOff val="60000"/>
              <a:alpha val="48000"/>
            </a:scheme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878" name="Rectangle 77"/>
          <p:cNvSpPr/>
          <p:nvPr/>
        </p:nvSpPr>
        <p:spPr>
          <a:xfrm>
            <a:off x="5749200" y="3461040"/>
            <a:ext cx="2217600" cy="672480"/>
          </a:xfrm>
          <a:prstGeom prst="rect">
            <a:avLst/>
          </a:prstGeom>
          <a:solidFill>
            <a:schemeClr val="accent2">
              <a:lumMod val="40000"/>
              <a:lumOff val="60000"/>
              <a:alpha val="48000"/>
            </a:scheme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879" name="Rectangle 78"/>
          <p:cNvSpPr/>
          <p:nvPr/>
        </p:nvSpPr>
        <p:spPr>
          <a:xfrm>
            <a:off x="1320840" y="4788360"/>
            <a:ext cx="2217600" cy="672480"/>
          </a:xfrm>
          <a:prstGeom prst="rect">
            <a:avLst/>
          </a:prstGeom>
          <a:solidFill>
            <a:schemeClr val="accent2">
              <a:lumMod val="40000"/>
              <a:lumOff val="60000"/>
              <a:alpha val="48000"/>
            </a:scheme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graphicFrame>
        <p:nvGraphicFramePr>
          <p:cNvPr id="880" name="Table 5"/>
          <p:cNvGraphicFramePr/>
          <p:nvPr/>
        </p:nvGraphicFramePr>
        <p:xfrm>
          <a:off x="1329480" y="3463200"/>
          <a:ext cx="6646680" cy="2020680"/>
        </p:xfrm>
        <a:graphic>
          <a:graphicData uri="http://schemas.openxmlformats.org/drawingml/2006/table">
            <a:tbl>
              <a:tblPr/>
              <a:tblGrid>
                <a:gridCol w="2215800"/>
                <a:gridCol w="2215800"/>
                <a:gridCol w="2215440"/>
              </a:tblGrid>
              <a:tr h="67356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X</a:t>
                      </a: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Gr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X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X</a:t>
                      </a: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Gr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y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X</a:t>
                      </a: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Gr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z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67356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Y</a:t>
                      </a: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Gr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X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y</a:t>
                      </a: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Gr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y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y</a:t>
                      </a: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Gr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z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67356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z</a:t>
                      </a: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Gr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X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z</a:t>
                      </a: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Gr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y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z</a:t>
                      </a:r>
                      <a:r>
                        <a:rPr b="1" lang="en-GB" sz="3200" spc="-1" strike="noStrike">
                          <a:solidFill>
                            <a:srgbClr val="c00000"/>
                          </a:solidFill>
                          <a:latin typeface="Aptos"/>
                        </a:rPr>
                        <a:t>Gr</a:t>
                      </a:r>
                      <a:r>
                        <a:rPr b="1" lang="en-GB" sz="3200" spc="-1" strike="noStrike" baseline="-25000">
                          <a:solidFill>
                            <a:srgbClr val="c00000"/>
                          </a:solidFill>
                          <a:latin typeface="Aptos"/>
                        </a:rPr>
                        <a:t>z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81" name="" descr="28§display§I_{XAS}\propto -Im[\sum_{i,j}\epsilon^{*}_i\sigma(\omega)_{ij}\epsilon_j]§svg§600§TRUE§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5617800" y="3001320"/>
            <a:ext cx="2342520" cy="430920"/>
          </a:xfrm>
          <a:prstGeom prst="rect">
            <a:avLst/>
          </a:prstGeom>
          <a:ln w="0">
            <a:noFill/>
          </a:ln>
        </p:spPr>
      </p:pic>
      <p:sp>
        <p:nvSpPr>
          <p:cNvPr id="882" name=""/>
          <p:cNvSpPr/>
          <p:nvPr/>
        </p:nvSpPr>
        <p:spPr>
          <a:xfrm>
            <a:off x="1143000" y="1033560"/>
            <a:ext cx="6398640" cy="157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The tensor reflects the local symmetry of the probed atomic position. Group theory gives compact rules to predict its form.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For dipole interactions, each photon couples an angular momentum l=1 to the sample.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3" name=""/>
          <p:cNvSpPr txBox="1"/>
          <p:nvPr/>
        </p:nvSpPr>
        <p:spPr>
          <a:xfrm>
            <a:off x="1371600" y="5715000"/>
            <a:ext cx="6629400" cy="685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If the system is time reversal symmetric, the XAS tensor is symmetric!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07" dur="indefinite" restart="never" nodeType="tmRoot">
          <p:childTnLst>
            <p:seq>
              <p:cTn id="608" dur="indefinite" nodeType="mainSeq">
                <p:childTnLst>
                  <p:par>
                    <p:cTn id="609" fill="hold">
                      <p:stCondLst>
                        <p:cond delay="indefinite"/>
                      </p:stCondLst>
                      <p:childTnLst>
                        <p:par>
                          <p:cTn id="610" fill="hold">
                            <p:stCondLst>
                              <p:cond delay="0"/>
                            </p:stCondLst>
                            <p:childTnLst>
                              <p:par>
                                <p:cTn id="6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5" fill="hold">
                      <p:stCondLst>
                        <p:cond delay="indefinite"/>
                      </p:stCondLst>
                      <p:childTnLst>
                        <p:par>
                          <p:cTn id="616" fill="hold">
                            <p:stCondLst>
                              <p:cond delay="0"/>
                            </p:stCondLst>
                            <p:childTnLst>
                              <p:par>
                                <p:cTn id="6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3" fill="hold">
                      <p:stCondLst>
                        <p:cond delay="indefinite"/>
                      </p:stCondLst>
                      <p:childTnLst>
                        <p:par>
                          <p:cTn id="624" fill="hold">
                            <p:stCondLst>
                              <p:cond delay="0"/>
                            </p:stCondLst>
                            <p:childTnLst>
                              <p:par>
                                <p:cTn id="62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9" fill="hold">
                      <p:stCondLst>
                        <p:cond delay="indefinite"/>
                      </p:stCondLst>
                      <p:childTnLst>
                        <p:par>
                          <p:cTn id="640" fill="hold">
                            <p:stCondLst>
                              <p:cond delay="0"/>
                            </p:stCondLst>
                            <p:childTnLst>
                              <p:par>
                                <p:cTn id="6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TextBox 65"/>
          <p:cNvSpPr/>
          <p:nvPr/>
        </p:nvSpPr>
        <p:spPr>
          <a:xfrm>
            <a:off x="852120" y="5141520"/>
            <a:ext cx="68364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2800" spc="-1" strike="noStrike">
                <a:solidFill>
                  <a:schemeClr val="dk1"/>
                </a:solidFill>
                <a:latin typeface="Arial"/>
                <a:ea typeface="DejaVu Sans"/>
              </a:rPr>
              <a:t>O</a:t>
            </a:r>
            <a:r>
              <a:rPr b="0" lang="en-GB" sz="2800" spc="-1" strike="noStrike" baseline="-8000">
                <a:solidFill>
                  <a:schemeClr val="dk1"/>
                </a:solidFill>
                <a:latin typeface="Arial"/>
                <a:ea typeface="DejaVu Sans"/>
              </a:rPr>
              <a:t>h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5" name="PlaceHolder 1"/>
          <p:cNvSpPr>
            <a:spLocks noGrp="1"/>
          </p:cNvSpPr>
          <p:nvPr>
            <p:ph type="title"/>
          </p:nvPr>
        </p:nvSpPr>
        <p:spPr>
          <a:xfrm>
            <a:off x="938880" y="69192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96666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X-ray Linear Dichroism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886" name=""/>
          <p:cNvGraphicFramePr/>
          <p:nvPr/>
        </p:nvGraphicFramePr>
        <p:xfrm>
          <a:off x="2283480" y="1861200"/>
          <a:ext cx="5075280" cy="729360"/>
        </p:xfrm>
        <a:graphic>
          <a:graphicData uri="http://schemas.openxmlformats.org/drawingml/2006/table">
            <a:tbl>
              <a:tblPr/>
              <a:tblGrid>
                <a:gridCol w="1268640"/>
                <a:gridCol w="1268640"/>
                <a:gridCol w="1268640"/>
                <a:gridCol w="1269720"/>
              </a:tblGrid>
              <a:tr h="36468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Symmetry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x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z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6468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O</a:t>
                      </a:r>
                      <a:r>
                        <a:rPr b="0" lang="en-US" sz="1800" spc="-1" strike="noStrike" baseline="-8000">
                          <a:solidFill>
                            <a:srgbClr val="000000"/>
                          </a:solidFill>
                          <a:latin typeface="Arial"/>
                        </a:rPr>
                        <a:t>h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t</a:t>
                      </a:r>
                      <a:r>
                        <a:rPr b="0" lang="en-US" sz="1800" spc="-1" strike="noStrike" baseline="-8000">
                          <a:solidFill>
                            <a:srgbClr val="000000"/>
                          </a:solidFill>
                          <a:latin typeface="Arial"/>
                        </a:rPr>
                        <a:t>1g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t</a:t>
                      </a:r>
                      <a:r>
                        <a:rPr b="0" lang="en-US" sz="1800" spc="-1" strike="noStrike" baseline="-8000">
                          <a:solidFill>
                            <a:srgbClr val="000000"/>
                          </a:solidFill>
                          <a:latin typeface="Arial"/>
                        </a:rPr>
                        <a:t>1g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t</a:t>
                      </a:r>
                      <a:r>
                        <a:rPr b="0" lang="en-US" sz="1800" spc="-1" strike="noStrike" baseline="-8000">
                          <a:solidFill>
                            <a:srgbClr val="000000"/>
                          </a:solidFill>
                          <a:latin typeface="Arial"/>
                        </a:rPr>
                        <a:t>1g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87" name="" descr=""/>
          <p:cNvPicPr/>
          <p:nvPr/>
        </p:nvPicPr>
        <p:blipFill>
          <a:blip r:embed="rId1"/>
          <a:stretch/>
        </p:blipFill>
        <p:spPr>
          <a:xfrm>
            <a:off x="2213280" y="2858400"/>
            <a:ext cx="5238360" cy="3426480"/>
          </a:xfrm>
          <a:prstGeom prst="rect">
            <a:avLst/>
          </a:prstGeom>
          <a:ln w="0">
            <a:noFill/>
          </a:ln>
        </p:spPr>
      </p:pic>
      <p:pic>
        <p:nvPicPr>
          <p:cNvPr id="888" name="" descr=""/>
          <p:cNvPicPr/>
          <p:nvPr/>
        </p:nvPicPr>
        <p:blipFill>
          <a:blip r:embed="rId2"/>
          <a:stretch/>
        </p:blipFill>
        <p:spPr>
          <a:xfrm>
            <a:off x="228600" y="3657600"/>
            <a:ext cx="1682640" cy="1456560"/>
          </a:xfrm>
          <a:prstGeom prst="rect">
            <a:avLst/>
          </a:prstGeom>
          <a:ln w="0">
            <a:noFill/>
          </a:ln>
        </p:spPr>
      </p:pic>
      <p:sp>
        <p:nvSpPr>
          <p:cNvPr id="889" name=""/>
          <p:cNvSpPr/>
          <p:nvPr/>
        </p:nvSpPr>
        <p:spPr>
          <a:xfrm>
            <a:off x="2286000" y="2971800"/>
            <a:ext cx="1826640" cy="1140840"/>
          </a:xfrm>
          <a:prstGeom prst="rect">
            <a:avLst/>
          </a:prstGeom>
          <a:solidFill>
            <a:srgbClr val="ff3838">
              <a:alpha val="31000"/>
            </a:srgbClr>
          </a:solidFill>
          <a:ln w="0"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90" name=""/>
          <p:cNvSpPr/>
          <p:nvPr/>
        </p:nvSpPr>
        <p:spPr>
          <a:xfrm>
            <a:off x="963000" y="3115800"/>
            <a:ext cx="455040" cy="34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ε</a:t>
            </a:r>
            <a:r>
              <a:rPr b="0" lang="en-US" sz="1800" spc="-1" strike="noStrike" baseline="-8000">
                <a:solidFill>
                  <a:srgbClr val="000000"/>
                </a:solidFill>
                <a:latin typeface="Arial"/>
                <a:ea typeface="Arial"/>
              </a:rPr>
              <a:t>x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1" name=""/>
          <p:cNvSpPr/>
          <p:nvPr/>
        </p:nvSpPr>
        <p:spPr>
          <a:xfrm>
            <a:off x="855000" y="3626640"/>
            <a:ext cx="539640" cy="360"/>
          </a:xfrm>
          <a:prstGeom prst="line">
            <a:avLst/>
          </a:prstGeom>
          <a:ln w="0">
            <a:solidFill>
              <a:srgbClr val="ff0000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5000" bIns="-45000" anchor="ctr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892" name="TextBox 119"/>
          <p:cNvSpPr/>
          <p:nvPr/>
        </p:nvSpPr>
        <p:spPr>
          <a:xfrm>
            <a:off x="4343400" y="6400800"/>
            <a:ext cx="31370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Images: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M. W. Haverkort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43" dur="indefinite" restart="never" nodeType="tmRoot">
          <p:childTnLst>
            <p:seq>
              <p:cTn id="644" dur="indefinite" nodeType="mainSeq">
                <p:childTnLst>
                  <p:par>
                    <p:cTn id="645" fill="hold">
                      <p:stCondLst>
                        <p:cond delay="indefinite"/>
                      </p:stCondLst>
                      <p:childTnLst>
                        <p:par>
                          <p:cTn id="646" fill="hold">
                            <p:stCondLst>
                              <p:cond delay="0"/>
                            </p:stCondLst>
                            <p:childTnLst>
                              <p:par>
                                <p:cTn id="64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TextBox 57"/>
          <p:cNvSpPr/>
          <p:nvPr/>
        </p:nvSpPr>
        <p:spPr>
          <a:xfrm>
            <a:off x="937800" y="4540680"/>
            <a:ext cx="68364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2800" spc="-1" strike="noStrike">
                <a:solidFill>
                  <a:schemeClr val="dk1"/>
                </a:solidFill>
                <a:latin typeface="Arial"/>
                <a:ea typeface="DejaVu Sans"/>
              </a:rPr>
              <a:t>O</a:t>
            </a:r>
            <a:r>
              <a:rPr b="0" lang="en-GB" sz="2800" spc="-1" strike="noStrike" baseline="-8000">
                <a:solidFill>
                  <a:schemeClr val="dk1"/>
                </a:solidFill>
                <a:latin typeface="Arial"/>
                <a:ea typeface="DejaVu Sans"/>
              </a:rPr>
              <a:t>h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4" name="PlaceHolder 1"/>
          <p:cNvSpPr>
            <a:spLocks noGrp="1"/>
          </p:cNvSpPr>
          <p:nvPr>
            <p:ph type="title"/>
          </p:nvPr>
        </p:nvSpPr>
        <p:spPr>
          <a:xfrm>
            <a:off x="938880" y="69192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96666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X-ray Linear Dichroism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895" name=""/>
          <p:cNvGraphicFramePr/>
          <p:nvPr/>
        </p:nvGraphicFramePr>
        <p:xfrm>
          <a:off x="2281320" y="1692720"/>
          <a:ext cx="5075280" cy="729360"/>
        </p:xfrm>
        <a:graphic>
          <a:graphicData uri="http://schemas.openxmlformats.org/drawingml/2006/table">
            <a:tbl>
              <a:tblPr/>
              <a:tblGrid>
                <a:gridCol w="1268640"/>
                <a:gridCol w="1268640"/>
                <a:gridCol w="1268640"/>
                <a:gridCol w="1269720"/>
              </a:tblGrid>
              <a:tr h="36468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Symmetry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x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z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6468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O</a:t>
                      </a:r>
                      <a:r>
                        <a:rPr b="0" lang="en-US" sz="1800" spc="-1" strike="noStrike" baseline="-8000">
                          <a:solidFill>
                            <a:srgbClr val="000000"/>
                          </a:solidFill>
                          <a:latin typeface="Arial"/>
                        </a:rPr>
                        <a:t>h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gridSpan="3"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t</a:t>
                      </a:r>
                      <a:r>
                        <a:rPr b="0" lang="en-US" sz="1800" spc="-1" strike="noStrike" baseline="-8000">
                          <a:solidFill>
                            <a:srgbClr val="000000"/>
                          </a:solidFill>
                          <a:latin typeface="Arial"/>
                        </a:rPr>
                        <a:t>1g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</a:tbl>
          </a:graphicData>
        </a:graphic>
      </p:graphicFrame>
      <p:pic>
        <p:nvPicPr>
          <p:cNvPr id="896" name="" descr=""/>
          <p:cNvPicPr/>
          <p:nvPr/>
        </p:nvPicPr>
        <p:blipFill>
          <a:blip r:embed="rId1"/>
          <a:stretch/>
        </p:blipFill>
        <p:spPr>
          <a:xfrm>
            <a:off x="2177280" y="2570400"/>
            <a:ext cx="5238360" cy="3426480"/>
          </a:xfrm>
          <a:prstGeom prst="rect">
            <a:avLst/>
          </a:prstGeom>
          <a:ln w="0">
            <a:noFill/>
          </a:ln>
        </p:spPr>
      </p:pic>
      <p:pic>
        <p:nvPicPr>
          <p:cNvPr id="897" name="" descr=""/>
          <p:cNvPicPr/>
          <p:nvPr/>
        </p:nvPicPr>
        <p:blipFill>
          <a:blip r:embed="rId2"/>
          <a:stretch/>
        </p:blipFill>
        <p:spPr>
          <a:xfrm>
            <a:off x="300600" y="3117600"/>
            <a:ext cx="1682640" cy="1456560"/>
          </a:xfrm>
          <a:prstGeom prst="rect">
            <a:avLst/>
          </a:prstGeom>
          <a:ln w="0">
            <a:noFill/>
          </a:ln>
        </p:spPr>
      </p:pic>
      <p:sp>
        <p:nvSpPr>
          <p:cNvPr id="898" name=""/>
          <p:cNvSpPr/>
          <p:nvPr/>
        </p:nvSpPr>
        <p:spPr>
          <a:xfrm>
            <a:off x="5625000" y="4856040"/>
            <a:ext cx="1826640" cy="1140840"/>
          </a:xfrm>
          <a:prstGeom prst="rect">
            <a:avLst/>
          </a:prstGeom>
          <a:solidFill>
            <a:srgbClr val="ff3838">
              <a:alpha val="31000"/>
            </a:srgbClr>
          </a:solidFill>
          <a:ln w="0"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99" name=""/>
          <p:cNvSpPr/>
          <p:nvPr/>
        </p:nvSpPr>
        <p:spPr>
          <a:xfrm>
            <a:off x="529200" y="2889000"/>
            <a:ext cx="455040" cy="34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ε</a:t>
            </a:r>
            <a:r>
              <a:rPr b="0" lang="en-US" sz="1800" spc="-1" strike="noStrike" baseline="-8000">
                <a:solidFill>
                  <a:srgbClr val="000000"/>
                </a:solidFill>
                <a:latin typeface="Arial"/>
                <a:ea typeface="Arial"/>
              </a:rPr>
              <a:t>z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00" name="" descr="28§display§I_{XLD}=\sigma_{xx}-\sigma_{zz}=0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540320" y="6231600"/>
            <a:ext cx="3437280" cy="294120"/>
          </a:xfrm>
          <a:prstGeom prst="rect">
            <a:avLst/>
          </a:prstGeom>
          <a:ln w="0">
            <a:noFill/>
          </a:ln>
        </p:spPr>
      </p:pic>
      <p:sp>
        <p:nvSpPr>
          <p:cNvPr id="901" name=""/>
          <p:cNvSpPr/>
          <p:nvPr/>
        </p:nvSpPr>
        <p:spPr>
          <a:xfrm flipH="1" flipV="1">
            <a:off x="440280" y="3032640"/>
            <a:ext cx="1440" cy="539640"/>
          </a:xfrm>
          <a:prstGeom prst="line">
            <a:avLst/>
          </a:prstGeom>
          <a:ln w="0">
            <a:solidFill>
              <a:srgbClr val="ff0000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902" name="TextBox 55"/>
          <p:cNvSpPr/>
          <p:nvPr/>
        </p:nvSpPr>
        <p:spPr>
          <a:xfrm>
            <a:off x="62640" y="6073200"/>
            <a:ext cx="31370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Images: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M. W. Haverkort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49" dur="indefinite" restart="never" nodeType="tmRoot">
          <p:childTnLst>
            <p:seq>
              <p:cTn id="650" dur="indefinite" nodeType="mainSeq">
                <p:childTnLst>
                  <p:par>
                    <p:cTn id="651" fill="hold">
                      <p:stCondLst>
                        <p:cond delay="indefinite"/>
                      </p:stCondLst>
                      <p:childTnLst>
                        <p:par>
                          <p:cTn id="652" fill="hold">
                            <p:stCondLst>
                              <p:cond delay="0"/>
                            </p:stCondLst>
                            <p:childTnLst>
                              <p:par>
                                <p:cTn id="65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TextBox 94"/>
          <p:cNvSpPr/>
          <p:nvPr/>
        </p:nvSpPr>
        <p:spPr>
          <a:xfrm>
            <a:off x="937800" y="4540680"/>
            <a:ext cx="68364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2800" spc="-1" strike="noStrike">
                <a:solidFill>
                  <a:schemeClr val="dk1"/>
                </a:solidFill>
                <a:latin typeface="Arial"/>
                <a:ea typeface="DejaVu Sans"/>
              </a:rPr>
              <a:t>O</a:t>
            </a:r>
            <a:r>
              <a:rPr b="0" lang="en-GB" sz="2800" spc="-1" strike="noStrike" baseline="-8000">
                <a:solidFill>
                  <a:schemeClr val="dk1"/>
                </a:solidFill>
                <a:latin typeface="Arial"/>
                <a:ea typeface="DejaVu Sans"/>
              </a:rPr>
              <a:t>h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4" name="PlaceHolder 1"/>
          <p:cNvSpPr>
            <a:spLocks noGrp="1"/>
          </p:cNvSpPr>
          <p:nvPr>
            <p:ph type="title"/>
          </p:nvPr>
        </p:nvSpPr>
        <p:spPr>
          <a:xfrm>
            <a:off x="938880" y="69192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96666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X-ray Linear Dichroism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05" name=""/>
          <p:cNvGraphicFramePr/>
          <p:nvPr/>
        </p:nvGraphicFramePr>
        <p:xfrm>
          <a:off x="2281320" y="1692720"/>
          <a:ext cx="5075280" cy="729360"/>
        </p:xfrm>
        <a:graphic>
          <a:graphicData uri="http://schemas.openxmlformats.org/drawingml/2006/table">
            <a:tbl>
              <a:tblPr/>
              <a:tblGrid>
                <a:gridCol w="1268640"/>
                <a:gridCol w="1268640"/>
                <a:gridCol w="1268640"/>
                <a:gridCol w="1269720"/>
              </a:tblGrid>
              <a:tr h="36468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Symmetry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x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z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6468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O</a:t>
                      </a:r>
                      <a:r>
                        <a:rPr b="0" lang="en-US" sz="1800" spc="-1" strike="noStrike" baseline="-8000">
                          <a:solidFill>
                            <a:srgbClr val="000000"/>
                          </a:solidFill>
                          <a:latin typeface="Arial"/>
                        </a:rPr>
                        <a:t>h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gridSpan="3"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t</a:t>
                      </a:r>
                      <a:r>
                        <a:rPr b="0" lang="en-US" sz="1800" spc="-1" strike="noStrike" baseline="-8000">
                          <a:solidFill>
                            <a:srgbClr val="000000"/>
                          </a:solidFill>
                          <a:latin typeface="Arial"/>
                        </a:rPr>
                        <a:t>1g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</a:tbl>
          </a:graphicData>
        </a:graphic>
      </p:graphicFrame>
      <p:pic>
        <p:nvPicPr>
          <p:cNvPr id="906" name="" descr=""/>
          <p:cNvPicPr/>
          <p:nvPr/>
        </p:nvPicPr>
        <p:blipFill>
          <a:blip r:embed="rId1"/>
          <a:stretch/>
        </p:blipFill>
        <p:spPr>
          <a:xfrm>
            <a:off x="2177280" y="2570400"/>
            <a:ext cx="5238360" cy="3426480"/>
          </a:xfrm>
          <a:prstGeom prst="rect">
            <a:avLst/>
          </a:prstGeom>
          <a:ln w="0">
            <a:noFill/>
          </a:ln>
        </p:spPr>
      </p:pic>
      <p:pic>
        <p:nvPicPr>
          <p:cNvPr id="907" name="" descr=""/>
          <p:cNvPicPr/>
          <p:nvPr/>
        </p:nvPicPr>
        <p:blipFill>
          <a:blip r:embed="rId2"/>
          <a:stretch/>
        </p:blipFill>
        <p:spPr>
          <a:xfrm>
            <a:off x="300600" y="3117600"/>
            <a:ext cx="1682640" cy="1456560"/>
          </a:xfrm>
          <a:prstGeom prst="rect">
            <a:avLst/>
          </a:prstGeom>
          <a:ln w="0">
            <a:noFill/>
          </a:ln>
        </p:spPr>
      </p:pic>
      <p:sp>
        <p:nvSpPr>
          <p:cNvPr id="908" name=""/>
          <p:cNvSpPr/>
          <p:nvPr/>
        </p:nvSpPr>
        <p:spPr>
          <a:xfrm>
            <a:off x="803520" y="2784240"/>
            <a:ext cx="927720" cy="34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ε= x+y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9" name=""/>
          <p:cNvSpPr/>
          <p:nvPr/>
        </p:nvSpPr>
        <p:spPr>
          <a:xfrm flipV="1">
            <a:off x="950400" y="3313080"/>
            <a:ext cx="527040" cy="115920"/>
          </a:xfrm>
          <a:prstGeom prst="line">
            <a:avLst/>
          </a:prstGeom>
          <a:ln w="0">
            <a:solidFill>
              <a:srgbClr val="ff0000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910" name="TextBox 101"/>
          <p:cNvSpPr/>
          <p:nvPr/>
        </p:nvSpPr>
        <p:spPr>
          <a:xfrm>
            <a:off x="62640" y="6073200"/>
            <a:ext cx="31370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Images: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M. W. Haverkort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1" name=""/>
          <p:cNvSpPr/>
          <p:nvPr/>
        </p:nvSpPr>
        <p:spPr>
          <a:xfrm>
            <a:off x="2395440" y="3814200"/>
            <a:ext cx="1562040" cy="979200"/>
          </a:xfrm>
          <a:prstGeom prst="rect">
            <a:avLst/>
          </a:prstGeom>
          <a:solidFill>
            <a:srgbClr val="ff3838">
              <a:alpha val="31000"/>
            </a:srgbClr>
          </a:solidFill>
          <a:ln w="0"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pic>
        <p:nvPicPr>
          <p:cNvPr id="912" name="" descr="28§display§I(\frac{1}{\sqrt{2}}(x+y)) = \frac{1}{2}[\sigma_{xx}+\sigma_{yy}+\sigma_{xy}+\sigma_{yx}]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995200" y="6092640"/>
            <a:ext cx="5942880" cy="764640"/>
          </a:xfrm>
          <a:prstGeom prst="rect">
            <a:avLst/>
          </a:prstGeom>
          <a:ln w="0">
            <a:noFill/>
          </a:ln>
        </p:spPr>
      </p:pic>
      <p:sp>
        <p:nvSpPr>
          <p:cNvPr id="913" name=""/>
          <p:cNvSpPr/>
          <p:nvPr/>
        </p:nvSpPr>
        <p:spPr>
          <a:xfrm>
            <a:off x="4087440" y="3814200"/>
            <a:ext cx="1562040" cy="979200"/>
          </a:xfrm>
          <a:prstGeom prst="rect">
            <a:avLst/>
          </a:prstGeom>
          <a:solidFill>
            <a:srgbClr val="ff3838">
              <a:alpha val="31000"/>
            </a:srgbClr>
          </a:solidFill>
          <a:ln w="0"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914" name=""/>
          <p:cNvSpPr/>
          <p:nvPr/>
        </p:nvSpPr>
        <p:spPr>
          <a:xfrm>
            <a:off x="2395440" y="2734200"/>
            <a:ext cx="1562040" cy="979200"/>
          </a:xfrm>
          <a:prstGeom prst="rect">
            <a:avLst/>
          </a:prstGeom>
          <a:solidFill>
            <a:srgbClr val="ff3838">
              <a:alpha val="31000"/>
            </a:srgbClr>
          </a:solidFill>
          <a:ln w="0"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915" name=""/>
          <p:cNvSpPr/>
          <p:nvPr/>
        </p:nvSpPr>
        <p:spPr>
          <a:xfrm>
            <a:off x="4087440" y="2734200"/>
            <a:ext cx="1562040" cy="979200"/>
          </a:xfrm>
          <a:prstGeom prst="rect">
            <a:avLst/>
          </a:prstGeom>
          <a:solidFill>
            <a:srgbClr val="ff3838">
              <a:alpha val="31000"/>
            </a:srgbClr>
          </a:solidFill>
          <a:ln w="0"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55" dur="indefinite" restart="never" nodeType="tmRoot">
          <p:childTnLst>
            <p:seq>
              <p:cTn id="656" dur="indefinite" nodeType="mainSeq">
                <p:childTnLst>
                  <p:par>
                    <p:cTn id="657" fill="hold">
                      <p:stCondLst>
                        <p:cond delay="indefinite"/>
                      </p:stCondLst>
                      <p:childTnLst>
                        <p:par>
                          <p:cTn id="658" fill="hold">
                            <p:stCondLst>
                              <p:cond delay="0"/>
                            </p:stCondLst>
                            <p:childTnLst>
                              <p:par>
                                <p:cTn id="65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PlaceHolder 1"/>
          <p:cNvSpPr>
            <a:spLocks noGrp="1"/>
          </p:cNvSpPr>
          <p:nvPr>
            <p:ph type="title"/>
          </p:nvPr>
        </p:nvSpPr>
        <p:spPr>
          <a:xfrm>
            <a:off x="900360" y="57780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96666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X-ray Linear Dichroism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17" name="Picture 83" descr="Haverkort x-ray spectroscopy 03A mod (dragged).pdf"/>
          <p:cNvPicPr/>
          <p:nvPr/>
        </p:nvPicPr>
        <p:blipFill>
          <a:blip r:embed="rId1"/>
          <a:srcRect l="20574" t="32682" r="8279" b="0"/>
          <a:stretch/>
        </p:blipFill>
        <p:spPr>
          <a:xfrm>
            <a:off x="2935800" y="2273400"/>
            <a:ext cx="4256640" cy="3438000"/>
          </a:xfrm>
          <a:prstGeom prst="rect">
            <a:avLst/>
          </a:prstGeom>
          <a:ln w="0">
            <a:noFill/>
          </a:ln>
        </p:spPr>
      </p:pic>
      <p:sp>
        <p:nvSpPr>
          <p:cNvPr id="918" name="TextBox 82"/>
          <p:cNvSpPr/>
          <p:nvPr/>
        </p:nvSpPr>
        <p:spPr>
          <a:xfrm>
            <a:off x="62640" y="6145200"/>
            <a:ext cx="31370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Images: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M. W. Haverkort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19" name="Picture 84" descr=""/>
          <p:cNvPicPr/>
          <p:nvPr/>
        </p:nvPicPr>
        <p:blipFill>
          <a:blip r:embed="rId2"/>
          <a:srcRect l="5820" t="7923" r="11473" b="6919"/>
          <a:stretch/>
        </p:blipFill>
        <p:spPr>
          <a:xfrm>
            <a:off x="866880" y="2627280"/>
            <a:ext cx="1571760" cy="2433960"/>
          </a:xfrm>
          <a:prstGeom prst="rect">
            <a:avLst/>
          </a:prstGeom>
          <a:ln w="0">
            <a:noFill/>
          </a:ln>
        </p:spPr>
      </p:pic>
      <p:sp>
        <p:nvSpPr>
          <p:cNvPr id="920" name="TextBox 83"/>
          <p:cNvSpPr/>
          <p:nvPr/>
        </p:nvSpPr>
        <p:spPr>
          <a:xfrm>
            <a:off x="408600" y="2368800"/>
            <a:ext cx="18198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2800" spc="-1" strike="noStrike">
                <a:solidFill>
                  <a:schemeClr val="dk1"/>
                </a:solidFill>
                <a:latin typeface="Arial"/>
                <a:ea typeface="DejaVu Sans"/>
              </a:rPr>
              <a:t>D</a:t>
            </a:r>
            <a:r>
              <a:rPr b="0" lang="en-GB" sz="2800" spc="-1" strike="noStrike" baseline="-8000">
                <a:solidFill>
                  <a:schemeClr val="dk1"/>
                </a:solidFill>
                <a:latin typeface="Arial"/>
                <a:ea typeface="DejaVu Sans"/>
              </a:rPr>
              <a:t>4h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21" name=""/>
          <p:cNvGraphicFramePr/>
          <p:nvPr/>
        </p:nvGraphicFramePr>
        <p:xfrm>
          <a:off x="2175840" y="1465560"/>
          <a:ext cx="5075280" cy="732240"/>
        </p:xfrm>
        <a:graphic>
          <a:graphicData uri="http://schemas.openxmlformats.org/drawingml/2006/table">
            <a:tbl>
              <a:tblPr/>
              <a:tblGrid>
                <a:gridCol w="1268640"/>
                <a:gridCol w="1268640"/>
                <a:gridCol w="1268640"/>
                <a:gridCol w="1269720"/>
              </a:tblGrid>
              <a:tr h="36468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Symmetry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x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z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6468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D</a:t>
                      </a:r>
                      <a:r>
                        <a:rPr b="0" lang="en-US" sz="1800" spc="-1" strike="noStrike" baseline="-8000">
                          <a:solidFill>
                            <a:srgbClr val="000000"/>
                          </a:solidFill>
                          <a:latin typeface="Arial"/>
                        </a:rPr>
                        <a:t>4h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e</a:t>
                      </a:r>
                      <a:r>
                        <a:rPr b="0" lang="en-US" sz="1800" spc="-1" strike="noStrike" baseline="-8000">
                          <a:solidFill>
                            <a:srgbClr val="000000"/>
                          </a:solidFill>
                          <a:latin typeface="Arial"/>
                        </a:rPr>
                        <a:t>g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  <a:r>
                        <a:rPr b="0" lang="en-US" sz="1800" spc="-1" strike="noStrike" baseline="-8000">
                          <a:solidFill>
                            <a:srgbClr val="000000"/>
                          </a:solidFill>
                          <a:latin typeface="Arial"/>
                        </a:rPr>
                        <a:t>2g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922" name="" descr="28§display§I_{XLD}=\sigma_{xx}-\sigma_{zz}\neq0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072320" y="5871960"/>
            <a:ext cx="3463200" cy="353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61" dur="indefinite" restart="never" nodeType="tmRoot">
          <p:childTnLst>
            <p:seq>
              <p:cTn id="662" dur="indefinite" nodeType="mainSeq">
                <p:childTnLst>
                  <p:par>
                    <p:cTn id="663" fill="hold">
                      <p:stCondLst>
                        <p:cond delay="indefinite"/>
                      </p:stCondLst>
                      <p:childTnLst>
                        <p:par>
                          <p:cTn id="664" fill="hold">
                            <p:stCondLst>
                              <p:cond delay="0"/>
                            </p:stCondLst>
                            <p:childTnLst>
                              <p:par>
                                <p:cTn id="66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PlaceHolder 1"/>
          <p:cNvSpPr>
            <a:spLocks noGrp="1"/>
          </p:cNvSpPr>
          <p:nvPr>
            <p:ph type="title"/>
          </p:nvPr>
        </p:nvSpPr>
        <p:spPr>
          <a:xfrm>
            <a:off x="1692360" y="64980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96666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X-ray Linear Dichroism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4" name="TextBox 71"/>
          <p:cNvSpPr/>
          <p:nvPr/>
        </p:nvSpPr>
        <p:spPr>
          <a:xfrm>
            <a:off x="62640" y="6073200"/>
            <a:ext cx="46094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Images: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A. Juhin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5" name="TextBox 79"/>
          <p:cNvSpPr/>
          <p:nvPr/>
        </p:nvSpPr>
        <p:spPr>
          <a:xfrm>
            <a:off x="577800" y="2875680"/>
            <a:ext cx="187596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GB" sz="2800" spc="-1" strike="noStrike">
                <a:solidFill>
                  <a:schemeClr val="dk1"/>
                </a:solidFill>
                <a:latin typeface="Arial"/>
                <a:ea typeface="DejaVu Sans"/>
              </a:rPr>
              <a:t>Monoclinic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26" name=""/>
          <p:cNvGraphicFramePr/>
          <p:nvPr/>
        </p:nvGraphicFramePr>
        <p:xfrm>
          <a:off x="2175840" y="1465560"/>
          <a:ext cx="5075280" cy="732240"/>
        </p:xfrm>
        <a:graphic>
          <a:graphicData uri="http://schemas.openxmlformats.org/drawingml/2006/table">
            <a:tbl>
              <a:tblPr/>
              <a:tblGrid>
                <a:gridCol w="1268640"/>
                <a:gridCol w="1268640"/>
                <a:gridCol w="1268640"/>
                <a:gridCol w="1269720"/>
              </a:tblGrid>
              <a:tr h="36468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Symmetry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x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y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z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12240">
                      <a:noFill/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64680"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c</a:t>
                      </a:r>
                      <a:r>
                        <a:rPr b="0" lang="en-US" sz="1800" spc="-1" strike="noStrike" baseline="-800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b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b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0000" marR="900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12240">
                      <a:noFill/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927" name="" descr="28§display§I_{XLD}=\sigma_{xx}-\sigma_{zz}\neq0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4072320" y="6303960"/>
            <a:ext cx="3463200" cy="353520"/>
          </a:xfrm>
          <a:prstGeom prst="rect">
            <a:avLst/>
          </a:prstGeom>
          <a:ln w="0">
            <a:noFill/>
          </a:ln>
        </p:spPr>
      </p:pic>
      <p:pic>
        <p:nvPicPr>
          <p:cNvPr id="928" name="" descr=""/>
          <p:cNvPicPr/>
          <p:nvPr/>
        </p:nvPicPr>
        <p:blipFill>
          <a:blip r:embed="rId3"/>
          <a:stretch/>
        </p:blipFill>
        <p:spPr>
          <a:xfrm>
            <a:off x="2514600" y="2261160"/>
            <a:ext cx="6034680" cy="3813120"/>
          </a:xfrm>
          <a:prstGeom prst="rect">
            <a:avLst/>
          </a:prstGeom>
          <a:ln w="0">
            <a:noFill/>
          </a:ln>
        </p:spPr>
      </p:pic>
      <p:pic>
        <p:nvPicPr>
          <p:cNvPr id="929" name="" descr=""/>
          <p:cNvPicPr/>
          <p:nvPr/>
        </p:nvPicPr>
        <p:blipFill>
          <a:blip r:embed="rId4"/>
          <a:stretch/>
        </p:blipFill>
        <p:spPr>
          <a:xfrm>
            <a:off x="568440" y="3418200"/>
            <a:ext cx="1875600" cy="1852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67" dur="indefinite" restart="never" nodeType="tmRoot">
          <p:childTnLst>
            <p:seq>
              <p:cTn id="668" dur="indefinite" nodeType="mainSeq">
                <p:childTnLst>
                  <p:par>
                    <p:cTn id="669" fill="hold">
                      <p:stCondLst>
                        <p:cond delay="indefinite"/>
                      </p:stCondLst>
                      <p:childTnLst>
                        <p:par>
                          <p:cTn id="670" fill="hold">
                            <p:stCondLst>
                              <p:cond delay="0"/>
                            </p:stCondLst>
                            <p:childTnLst>
                              <p:par>
                                <p:cTn id="67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PlaceHolder 1"/>
          <p:cNvSpPr>
            <a:spLocks noGrp="1"/>
          </p:cNvSpPr>
          <p:nvPr>
            <p:ph type="title"/>
          </p:nvPr>
        </p:nvSpPr>
        <p:spPr>
          <a:xfrm>
            <a:off x="110880" y="58392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81111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X-ray Magnetic Circular Dichroism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31" name="Picture 47" descr="Haverkort x-ray spectroscopy 03A mod (dragged).pdf"/>
          <p:cNvPicPr/>
          <p:nvPr/>
        </p:nvPicPr>
        <p:blipFill>
          <a:blip r:embed="rId1"/>
          <a:srcRect l="76665" t="8571" r="3408" b="67523"/>
          <a:stretch/>
        </p:blipFill>
        <p:spPr>
          <a:xfrm>
            <a:off x="6390000" y="1149480"/>
            <a:ext cx="1533960" cy="1734120"/>
          </a:xfrm>
          <a:prstGeom prst="rect">
            <a:avLst/>
          </a:prstGeom>
          <a:ln w="0">
            <a:noFill/>
          </a:ln>
        </p:spPr>
      </p:pic>
      <p:pic>
        <p:nvPicPr>
          <p:cNvPr id="932" name="Picture 48" descr="Haverkort x-ray spectroscopy 03A mod (dragged).pdf"/>
          <p:cNvPicPr/>
          <p:nvPr/>
        </p:nvPicPr>
        <p:blipFill>
          <a:blip r:embed="rId2"/>
          <a:srcRect l="20698" t="33340" r="7636" b="0"/>
          <a:stretch/>
        </p:blipFill>
        <p:spPr>
          <a:xfrm>
            <a:off x="185400" y="1365480"/>
            <a:ext cx="5708160" cy="5002560"/>
          </a:xfrm>
          <a:prstGeom prst="rect">
            <a:avLst/>
          </a:prstGeom>
          <a:ln w="0">
            <a:noFill/>
          </a:ln>
        </p:spPr>
      </p:pic>
      <p:sp>
        <p:nvSpPr>
          <p:cNvPr id="933" name="Rectangle 38"/>
          <p:cNvSpPr/>
          <p:nvPr/>
        </p:nvSpPr>
        <p:spPr>
          <a:xfrm>
            <a:off x="267840" y="1329480"/>
            <a:ext cx="1888920" cy="1509480"/>
          </a:xfrm>
          <a:prstGeom prst="rect">
            <a:avLst/>
          </a:prstGeom>
          <a:solidFill>
            <a:srgbClr val="ffd6fe">
              <a:alpha val="48000"/>
            </a:srgb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934" name="Rectangle 45"/>
          <p:cNvSpPr/>
          <p:nvPr/>
        </p:nvSpPr>
        <p:spPr>
          <a:xfrm>
            <a:off x="2077200" y="2827440"/>
            <a:ext cx="1882440" cy="1546560"/>
          </a:xfrm>
          <a:prstGeom prst="rect">
            <a:avLst/>
          </a:prstGeom>
          <a:solidFill>
            <a:srgbClr val="ffd6fe">
              <a:alpha val="48000"/>
            </a:srgb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935" name="Rectangle 65"/>
          <p:cNvSpPr/>
          <p:nvPr/>
        </p:nvSpPr>
        <p:spPr>
          <a:xfrm>
            <a:off x="3977280" y="4260240"/>
            <a:ext cx="1791720" cy="1546560"/>
          </a:xfrm>
          <a:prstGeom prst="rect">
            <a:avLst/>
          </a:prstGeom>
          <a:solidFill>
            <a:srgbClr val="ffd6fe">
              <a:alpha val="48000"/>
            </a:srgb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936" name="Rectangle 66"/>
          <p:cNvSpPr/>
          <p:nvPr/>
        </p:nvSpPr>
        <p:spPr>
          <a:xfrm>
            <a:off x="2109960" y="1323000"/>
            <a:ext cx="1843560" cy="1428840"/>
          </a:xfrm>
          <a:prstGeom prst="rect">
            <a:avLst/>
          </a:prstGeom>
          <a:solidFill>
            <a:schemeClr val="dk2">
              <a:lumMod val="25000"/>
              <a:lumOff val="75000"/>
              <a:alpha val="48000"/>
            </a:scheme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937" name="Rectangle 67"/>
          <p:cNvSpPr/>
          <p:nvPr/>
        </p:nvSpPr>
        <p:spPr>
          <a:xfrm>
            <a:off x="290880" y="2833200"/>
            <a:ext cx="1843560" cy="1503720"/>
          </a:xfrm>
          <a:prstGeom prst="rect">
            <a:avLst/>
          </a:prstGeom>
          <a:solidFill>
            <a:schemeClr val="dk2">
              <a:lumMod val="25000"/>
              <a:lumOff val="75000"/>
              <a:alpha val="48000"/>
            </a:scheme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938" name="TextBox 70"/>
          <p:cNvSpPr/>
          <p:nvPr/>
        </p:nvSpPr>
        <p:spPr>
          <a:xfrm>
            <a:off x="5929560" y="3295440"/>
            <a:ext cx="3213720" cy="264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en-US" sz="2400" spc="-1" strike="noStrike">
                <a:solidFill>
                  <a:schemeClr val="dk1"/>
                </a:solidFill>
                <a:latin typeface="Arial"/>
                <a:ea typeface="DejaVu Sans"/>
              </a:rPr>
              <a:t>Magnetism breaks time reversal symmetry of &lt;r</a:t>
            </a:r>
            <a:r>
              <a:rPr b="0" lang="en-US" sz="2400" spc="-1" strike="noStrike" baseline="-8000">
                <a:solidFill>
                  <a:schemeClr val="dk1"/>
                </a:solidFill>
                <a:latin typeface="Arial"/>
                <a:ea typeface="DejaVu Sans"/>
              </a:rPr>
              <a:t>i</a:t>
            </a:r>
            <a:r>
              <a:rPr b="0" lang="en-US" sz="2400" spc="-1" strike="noStrike">
                <a:solidFill>
                  <a:schemeClr val="dk1"/>
                </a:solidFill>
                <a:latin typeface="Arial"/>
                <a:ea typeface="DejaVu Sans"/>
              </a:rPr>
              <a:t>Gr</a:t>
            </a:r>
            <a:r>
              <a:rPr b="0" lang="en-US" sz="2400" spc="-1" strike="noStrike" baseline="-8000">
                <a:solidFill>
                  <a:schemeClr val="dk1"/>
                </a:solidFill>
                <a:latin typeface="Arial"/>
                <a:ea typeface="DejaVu Sans"/>
              </a:rPr>
              <a:t>j</a:t>
            </a:r>
            <a:r>
              <a:rPr b="0" lang="en-US" sz="2400" spc="-1" strike="noStrike">
                <a:solidFill>
                  <a:schemeClr val="dk1"/>
                </a:solidFill>
                <a:latin typeface="Arial"/>
                <a:ea typeface="DejaVu Sans"/>
              </a:rPr>
              <a:t>&gt;.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en-US" sz="2400" spc="-1" strike="noStrike">
                <a:solidFill>
                  <a:schemeClr val="dk1"/>
                </a:solidFill>
                <a:latin typeface="Arial"/>
                <a:ea typeface="DejaVu Sans"/>
              </a:rPr>
              <a:t>This results in the asymmetry of the off-diagonal elements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9" name="TextBox 68"/>
          <p:cNvSpPr/>
          <p:nvPr/>
        </p:nvSpPr>
        <p:spPr>
          <a:xfrm>
            <a:off x="6414840" y="642204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73" dur="indefinite" restart="never" nodeType="tmRoot">
          <p:childTnLst>
            <p:seq>
              <p:cTn id="674" dur="indefinite" nodeType="mainSeq">
                <p:childTnLst>
                  <p:par>
                    <p:cTn id="675" fill="hold">
                      <p:stCondLst>
                        <p:cond delay="indefinite"/>
                      </p:stCondLst>
                      <p:childTnLst>
                        <p:par>
                          <p:cTn id="676" fill="hold">
                            <p:stCondLst>
                              <p:cond delay="0"/>
                            </p:stCondLst>
                            <p:childTnLst>
                              <p:par>
                                <p:cTn id="67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3" fill="hold">
                      <p:stCondLst>
                        <p:cond delay="indefinite"/>
                      </p:stCondLst>
                      <p:childTnLst>
                        <p:par>
                          <p:cTn id="684" fill="hold">
                            <p:stCondLst>
                              <p:cond delay="0"/>
                            </p:stCondLst>
                            <p:childTnLst>
                              <p:par>
                                <p:cTn id="68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PlaceHolder 1"/>
          <p:cNvSpPr>
            <a:spLocks noGrp="1"/>
          </p:cNvSpPr>
          <p:nvPr>
            <p:ph type="title"/>
          </p:nvPr>
        </p:nvSpPr>
        <p:spPr>
          <a:xfrm>
            <a:off x="649800" y="56520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81111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X-ray Magnetic Circular Dichroism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41" name="Picture 49" descr="Haverkort x-ray spectroscopy 03A mod (dragged).pdf"/>
          <p:cNvPicPr/>
          <p:nvPr/>
        </p:nvPicPr>
        <p:blipFill>
          <a:blip r:embed="rId1"/>
          <a:srcRect l="76665" t="8571" r="3408" b="67523"/>
          <a:stretch/>
        </p:blipFill>
        <p:spPr>
          <a:xfrm>
            <a:off x="6390000" y="1149480"/>
            <a:ext cx="1533960" cy="1734120"/>
          </a:xfrm>
          <a:prstGeom prst="rect">
            <a:avLst/>
          </a:prstGeom>
          <a:ln w="0">
            <a:noFill/>
          </a:ln>
        </p:spPr>
      </p:pic>
      <p:pic>
        <p:nvPicPr>
          <p:cNvPr id="942" name="Picture 50" descr="Haverkort x-ray spectroscopy 03A mod (dragged).pdf"/>
          <p:cNvPicPr/>
          <p:nvPr/>
        </p:nvPicPr>
        <p:blipFill>
          <a:blip r:embed="rId2"/>
          <a:srcRect l="20698" t="33340" r="7636" b="0"/>
          <a:stretch/>
        </p:blipFill>
        <p:spPr>
          <a:xfrm>
            <a:off x="684000" y="1276200"/>
            <a:ext cx="4799160" cy="4205880"/>
          </a:xfrm>
          <a:prstGeom prst="rect">
            <a:avLst/>
          </a:prstGeom>
          <a:ln w="0">
            <a:noFill/>
          </a:ln>
        </p:spPr>
      </p:pic>
      <p:sp>
        <p:nvSpPr>
          <p:cNvPr id="943" name="Rectangle 79"/>
          <p:cNvSpPr/>
          <p:nvPr/>
        </p:nvSpPr>
        <p:spPr>
          <a:xfrm>
            <a:off x="771840" y="1256760"/>
            <a:ext cx="1580760" cy="1307520"/>
          </a:xfrm>
          <a:prstGeom prst="rect">
            <a:avLst/>
          </a:prstGeom>
          <a:solidFill>
            <a:srgbClr val="ffd6fe">
              <a:alpha val="48000"/>
            </a:srgb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944" name="Rectangle 80"/>
          <p:cNvSpPr/>
          <p:nvPr/>
        </p:nvSpPr>
        <p:spPr>
          <a:xfrm>
            <a:off x="2322000" y="2554560"/>
            <a:ext cx="1575000" cy="1339920"/>
          </a:xfrm>
          <a:prstGeom prst="rect">
            <a:avLst/>
          </a:prstGeom>
          <a:solidFill>
            <a:srgbClr val="ffd6fe">
              <a:alpha val="48000"/>
            </a:srgb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945" name="Rectangle 82"/>
          <p:cNvSpPr/>
          <p:nvPr/>
        </p:nvSpPr>
        <p:spPr>
          <a:xfrm>
            <a:off x="2349360" y="1251000"/>
            <a:ext cx="1542600" cy="1237680"/>
          </a:xfrm>
          <a:prstGeom prst="rect">
            <a:avLst/>
          </a:prstGeom>
          <a:solidFill>
            <a:schemeClr val="dk2">
              <a:lumMod val="25000"/>
              <a:lumOff val="75000"/>
              <a:alpha val="48000"/>
            </a:scheme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946" name="Rectangle 83"/>
          <p:cNvSpPr/>
          <p:nvPr/>
        </p:nvSpPr>
        <p:spPr>
          <a:xfrm>
            <a:off x="755280" y="2559600"/>
            <a:ext cx="1542240" cy="1302480"/>
          </a:xfrm>
          <a:prstGeom prst="rect">
            <a:avLst/>
          </a:prstGeom>
          <a:solidFill>
            <a:schemeClr val="dk2">
              <a:lumMod val="25000"/>
              <a:lumOff val="75000"/>
              <a:alpha val="48000"/>
            </a:scheme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pic>
        <p:nvPicPr>
          <p:cNvPr id="947" name="" descr=""/>
          <p:cNvPicPr/>
          <p:nvPr/>
        </p:nvPicPr>
        <p:blipFill>
          <a:blip r:embed="rId3"/>
          <a:stretch/>
        </p:blipFill>
        <p:spPr>
          <a:xfrm>
            <a:off x="6386400" y="2912400"/>
            <a:ext cx="1675080" cy="2295360"/>
          </a:xfrm>
          <a:prstGeom prst="rect">
            <a:avLst/>
          </a:prstGeom>
          <a:ln w="0">
            <a:noFill/>
          </a:ln>
        </p:spPr>
      </p:pic>
      <p:pic>
        <p:nvPicPr>
          <p:cNvPr id="948" name="" descr="28§display§I_{+1}=I(\frac{1}{\sqrt{2}}(x-iy))=\frac{1}{2}[\sigma_{xx}+\sigma_{yy}+i(\sigma_{yx}-\sigma_{xy})]§svg§600§TRUE§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686160" y="5258520"/>
            <a:ext cx="7971840" cy="829080"/>
          </a:xfrm>
          <a:prstGeom prst="rect">
            <a:avLst/>
          </a:prstGeom>
          <a:ln w="0">
            <a:noFill/>
          </a:ln>
        </p:spPr>
      </p:pic>
      <p:sp>
        <p:nvSpPr>
          <p:cNvPr id="949" name="TextBox 69"/>
          <p:cNvSpPr/>
          <p:nvPr/>
        </p:nvSpPr>
        <p:spPr>
          <a:xfrm>
            <a:off x="5715000" y="6314040"/>
            <a:ext cx="29710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Images: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93" dur="indefinite" restart="never" nodeType="tmRoot">
          <p:childTnLst>
            <p:seq>
              <p:cTn id="694" dur="indefinite" nodeType="mainSeq">
                <p:childTnLst>
                  <p:par>
                    <p:cTn id="695" fill="hold">
                      <p:stCondLst>
                        <p:cond delay="indefinite"/>
                      </p:stCondLst>
                      <p:childTnLst>
                        <p:par>
                          <p:cTn id="696" fill="hold">
                            <p:stCondLst>
                              <p:cond delay="0"/>
                            </p:stCondLst>
                            <p:childTnLst>
                              <p:par>
                                <p:cTn id="69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PlaceHolder 1"/>
          <p:cNvSpPr>
            <a:spLocks noGrp="1"/>
          </p:cNvSpPr>
          <p:nvPr>
            <p:ph type="title"/>
          </p:nvPr>
        </p:nvSpPr>
        <p:spPr>
          <a:xfrm>
            <a:off x="685800" y="601200"/>
            <a:ext cx="755568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81111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X-ray Magnetic Circular Dichroism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51" name="Picture 52" descr="Haverkort x-ray spectroscopy 03A mod (dragged).pdf"/>
          <p:cNvPicPr/>
          <p:nvPr/>
        </p:nvPicPr>
        <p:blipFill>
          <a:blip r:embed="rId1"/>
          <a:srcRect l="76665" t="8571" r="3408" b="67523"/>
          <a:stretch/>
        </p:blipFill>
        <p:spPr>
          <a:xfrm>
            <a:off x="6390000" y="1221480"/>
            <a:ext cx="1533960" cy="1734120"/>
          </a:xfrm>
          <a:prstGeom prst="rect">
            <a:avLst/>
          </a:prstGeom>
          <a:ln w="0">
            <a:noFill/>
          </a:ln>
        </p:spPr>
      </p:pic>
      <p:pic>
        <p:nvPicPr>
          <p:cNvPr id="952" name="Picture 53" descr="Haverkort x-ray spectroscopy 03A mod (dragged).pdf"/>
          <p:cNvPicPr/>
          <p:nvPr/>
        </p:nvPicPr>
        <p:blipFill>
          <a:blip r:embed="rId2"/>
          <a:srcRect l="20698" t="33340" r="7636" b="0"/>
          <a:stretch/>
        </p:blipFill>
        <p:spPr>
          <a:xfrm>
            <a:off x="684000" y="1276200"/>
            <a:ext cx="4799160" cy="4205880"/>
          </a:xfrm>
          <a:prstGeom prst="rect">
            <a:avLst/>
          </a:prstGeom>
          <a:ln w="0">
            <a:noFill/>
          </a:ln>
        </p:spPr>
      </p:pic>
      <p:sp>
        <p:nvSpPr>
          <p:cNvPr id="953" name="Rectangle 84"/>
          <p:cNvSpPr/>
          <p:nvPr/>
        </p:nvSpPr>
        <p:spPr>
          <a:xfrm>
            <a:off x="771840" y="1256760"/>
            <a:ext cx="1580760" cy="1307520"/>
          </a:xfrm>
          <a:prstGeom prst="rect">
            <a:avLst/>
          </a:prstGeom>
          <a:solidFill>
            <a:srgbClr val="ffd6fe">
              <a:alpha val="48000"/>
            </a:srgb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954" name="Rectangle 85"/>
          <p:cNvSpPr/>
          <p:nvPr/>
        </p:nvSpPr>
        <p:spPr>
          <a:xfrm>
            <a:off x="2322000" y="2554560"/>
            <a:ext cx="1575000" cy="1339920"/>
          </a:xfrm>
          <a:prstGeom prst="rect">
            <a:avLst/>
          </a:prstGeom>
          <a:solidFill>
            <a:srgbClr val="ffd6fe">
              <a:alpha val="48000"/>
            </a:srgb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955" name="Rectangle 87"/>
          <p:cNvSpPr/>
          <p:nvPr/>
        </p:nvSpPr>
        <p:spPr>
          <a:xfrm>
            <a:off x="2349360" y="1251000"/>
            <a:ext cx="1542600" cy="1237680"/>
          </a:xfrm>
          <a:prstGeom prst="rect">
            <a:avLst/>
          </a:prstGeom>
          <a:solidFill>
            <a:schemeClr val="dk2">
              <a:lumMod val="25000"/>
              <a:lumOff val="75000"/>
              <a:alpha val="48000"/>
            </a:scheme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956" name="Rectangle 88"/>
          <p:cNvSpPr/>
          <p:nvPr/>
        </p:nvSpPr>
        <p:spPr>
          <a:xfrm>
            <a:off x="755280" y="2559600"/>
            <a:ext cx="1542240" cy="1302480"/>
          </a:xfrm>
          <a:prstGeom prst="rect">
            <a:avLst/>
          </a:prstGeom>
          <a:solidFill>
            <a:schemeClr val="dk2">
              <a:lumMod val="25000"/>
              <a:lumOff val="75000"/>
              <a:alpha val="48000"/>
            </a:scheme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pic>
        <p:nvPicPr>
          <p:cNvPr id="957" name="" descr="28§display§I_{-1}=I(\frac{1}{\sqrt{2}}(x+iy))=\frac{1}{2}[\sigma_{xx}+\sigma_{yy}-i(\sigma_{yx}-\sigma_{xy})]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85800" y="5186880"/>
            <a:ext cx="7975800" cy="829080"/>
          </a:xfrm>
          <a:prstGeom prst="rect">
            <a:avLst/>
          </a:prstGeom>
          <a:ln w="0">
            <a:noFill/>
          </a:ln>
        </p:spPr>
      </p:pic>
      <p:pic>
        <p:nvPicPr>
          <p:cNvPr id="958" name="" descr=""/>
          <p:cNvPicPr/>
          <p:nvPr/>
        </p:nvPicPr>
        <p:blipFill>
          <a:blip r:embed="rId5"/>
          <a:stretch/>
        </p:blipFill>
        <p:spPr>
          <a:xfrm>
            <a:off x="6373800" y="3014640"/>
            <a:ext cx="1625760" cy="2089440"/>
          </a:xfrm>
          <a:prstGeom prst="rect">
            <a:avLst/>
          </a:prstGeom>
          <a:ln w="0">
            <a:noFill/>
          </a:ln>
        </p:spPr>
      </p:pic>
      <p:pic>
        <p:nvPicPr>
          <p:cNvPr id="959" name="" descr="28§display§\rightarrow I_{XMCD}=i[\sigma_{yx}-\sigma_{xy}]§svg§600§TRUE§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3629160" y="6087600"/>
            <a:ext cx="3888360" cy="393840"/>
          </a:xfrm>
          <a:prstGeom prst="rect">
            <a:avLst/>
          </a:prstGeom>
          <a:ln w="0">
            <a:noFill/>
          </a:ln>
        </p:spPr>
      </p:pic>
      <p:sp>
        <p:nvSpPr>
          <p:cNvPr id="960" name="TextBox 120"/>
          <p:cNvSpPr/>
          <p:nvPr/>
        </p:nvSpPr>
        <p:spPr>
          <a:xfrm>
            <a:off x="6723000" y="6494040"/>
            <a:ext cx="29710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Images: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99" dur="indefinite" restart="never" nodeType="tmRoot">
          <p:childTnLst>
            <p:seq>
              <p:cTn id="700" dur="indefinite" nodeType="mainSeq">
                <p:childTnLst>
                  <p:par>
                    <p:cTn id="701" fill="hold">
                      <p:stCondLst>
                        <p:cond delay="indefinite"/>
                      </p:stCondLst>
                      <p:childTnLst>
                        <p:par>
                          <p:cTn id="702" fill="hold">
                            <p:stCondLst>
                              <p:cond delay="0"/>
                            </p:stCondLst>
                            <p:childTnLst>
                              <p:par>
                                <p:cTn id="70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PlaceHolder 1"/>
          <p:cNvSpPr>
            <a:spLocks noGrp="1"/>
          </p:cNvSpPr>
          <p:nvPr>
            <p:ph type="title"/>
          </p:nvPr>
        </p:nvSpPr>
        <p:spPr>
          <a:xfrm>
            <a:off x="3241800" y="673200"/>
            <a:ext cx="205956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75000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Rotations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62" name="" descr=""/>
          <p:cNvPicPr/>
          <p:nvPr/>
        </p:nvPicPr>
        <p:blipFill>
          <a:blip r:embed="rId1"/>
          <a:stretch/>
        </p:blipFill>
        <p:spPr>
          <a:xfrm>
            <a:off x="1911600" y="3058200"/>
            <a:ext cx="5467680" cy="3377160"/>
          </a:xfrm>
          <a:prstGeom prst="rect">
            <a:avLst/>
          </a:prstGeom>
          <a:ln w="0">
            <a:noFill/>
          </a:ln>
        </p:spPr>
      </p:pic>
      <p:sp>
        <p:nvSpPr>
          <p:cNvPr id="963" name=""/>
          <p:cNvSpPr/>
          <p:nvPr/>
        </p:nvSpPr>
        <p:spPr>
          <a:xfrm>
            <a:off x="305640" y="3768480"/>
            <a:ext cx="1521720" cy="34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e.g, rotate O</a:t>
            </a:r>
            <a:r>
              <a:rPr b="0" lang="en-US" sz="1800" spc="-1" strike="noStrike" baseline="-8000">
                <a:solidFill>
                  <a:srgbClr val="000000"/>
                </a:solidFill>
                <a:latin typeface="Arial"/>
                <a:ea typeface="DejaVu Sans"/>
              </a:rPr>
              <a:t>h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64" name="" descr="28§display§\sigma(\phi,\theta,\Psi)=R^{\dagger}(\phi,\theta,\psi) \sigma R(\phi,\theta,\Psi)§svg§600§TRUE§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600200" y="1600560"/>
            <a:ext cx="5270400" cy="406800"/>
          </a:xfrm>
          <a:prstGeom prst="rect">
            <a:avLst/>
          </a:prstGeom>
          <a:ln w="0">
            <a:noFill/>
          </a:ln>
        </p:spPr>
      </p:pic>
      <p:pic>
        <p:nvPicPr>
          <p:cNvPr id="965" name="" descr="28§display§R_{\mathrm{ZYZ}}(\phi,\theta,\psi)&#10;=&#10;R_z(\phi)\,R_y(\theta)\,R_z(\psi)\\§svg§600§TRUE§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1600200" y="2286360"/>
            <a:ext cx="5386320" cy="393840"/>
          </a:xfrm>
          <a:prstGeom prst="rect">
            <a:avLst/>
          </a:prstGeom>
          <a:ln w="0">
            <a:noFill/>
          </a:ln>
        </p:spPr>
      </p:pic>
      <p:sp>
        <p:nvSpPr>
          <p:cNvPr id="966" name="TextBox 121"/>
          <p:cNvSpPr/>
          <p:nvPr/>
        </p:nvSpPr>
        <p:spPr>
          <a:xfrm>
            <a:off x="6172200" y="6400800"/>
            <a:ext cx="24512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Images: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A. Juhin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07" dur="indefinite" restart="never" nodeType="tmRoot">
          <p:childTnLst>
            <p:seq>
              <p:cTn id="708" dur="indefinite" nodeType="mainSeq">
                <p:childTnLst>
                  <p:par>
                    <p:cTn id="709" fill="hold">
                      <p:stCondLst>
                        <p:cond delay="indefinite"/>
                      </p:stCondLst>
                      <p:childTnLst>
                        <p:par>
                          <p:cTn id="710" fill="hold">
                            <p:stCondLst>
                              <p:cond delay="0"/>
                            </p:stCondLst>
                            <p:childTnLst>
                              <p:par>
                                <p:cTn id="7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7" name="" descr="28§display§\overline{\sigma}=\frac{1}{8\pi^2}\int_{0}^{2\pi} d\psi\int_{0}^{\pi}sin(\theta) d\theta \int_{0}^{2\pi}d \phi R^{\dagger}(\phi,\theta,\psi) \sigma R(\phi,\theta,\Psi)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412560" y="1720080"/>
            <a:ext cx="8596800" cy="837360"/>
          </a:xfrm>
          <a:prstGeom prst="rect">
            <a:avLst/>
          </a:prstGeom>
          <a:ln w="0">
            <a:noFill/>
          </a:ln>
        </p:spPr>
      </p:pic>
      <p:pic>
        <p:nvPicPr>
          <p:cNvPr id="968" name="" descr=""/>
          <p:cNvPicPr/>
          <p:nvPr/>
        </p:nvPicPr>
        <p:blipFill>
          <a:blip r:embed="rId3"/>
          <a:stretch/>
        </p:blipFill>
        <p:spPr>
          <a:xfrm>
            <a:off x="5486760" y="4898880"/>
            <a:ext cx="2430360" cy="1500840"/>
          </a:xfrm>
          <a:prstGeom prst="rect">
            <a:avLst/>
          </a:prstGeom>
          <a:ln w="0">
            <a:noFill/>
          </a:ln>
        </p:spPr>
      </p:pic>
      <p:pic>
        <p:nvPicPr>
          <p:cNvPr id="969" name="" descr="28§display§\overline{\sigma}=\[&#10;\begin{pmatrix}&#10;\overline{\sigma}^{(1)} &amp; 0 &amp; 0 \\&#10;0 &amp; \overline{\sigma}^{(1)} &amp; 0 \\&#10;0 &amp; 0 &amp; \overline{\sigma}^{(1)}&#10;\end{pmatrix}&#10;\]§svg§600§TRUE§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2129760" y="3178080"/>
            <a:ext cx="3723120" cy="1335240"/>
          </a:xfrm>
          <a:prstGeom prst="rect">
            <a:avLst/>
          </a:prstGeom>
          <a:ln w="0">
            <a:noFill/>
          </a:ln>
        </p:spPr>
      </p:pic>
      <p:sp>
        <p:nvSpPr>
          <p:cNvPr id="970" name=""/>
          <p:cNvSpPr/>
          <p:nvPr/>
        </p:nvSpPr>
        <p:spPr>
          <a:xfrm>
            <a:off x="5607360" y="4934880"/>
            <a:ext cx="684360" cy="455760"/>
          </a:xfrm>
          <a:prstGeom prst="rect">
            <a:avLst/>
          </a:prstGeom>
          <a:solidFill>
            <a:srgbClr val="bf0041">
              <a:alpha val="50000"/>
            </a:srgbClr>
          </a:solidFill>
          <a:ln w="0">
            <a:solidFill>
              <a:srgbClr val="d62e4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1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971" name=""/>
          <p:cNvSpPr/>
          <p:nvPr/>
        </p:nvSpPr>
        <p:spPr>
          <a:xfrm>
            <a:off x="6435360" y="5402880"/>
            <a:ext cx="684360" cy="455760"/>
          </a:xfrm>
          <a:prstGeom prst="rect">
            <a:avLst/>
          </a:prstGeom>
          <a:solidFill>
            <a:srgbClr val="bf0041">
              <a:alpha val="50000"/>
            </a:srgbClr>
          </a:solidFill>
          <a:ln w="0">
            <a:solidFill>
              <a:srgbClr val="d62e4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1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972" name=""/>
          <p:cNvSpPr/>
          <p:nvPr/>
        </p:nvSpPr>
        <p:spPr>
          <a:xfrm>
            <a:off x="7191360" y="5870880"/>
            <a:ext cx="684360" cy="455760"/>
          </a:xfrm>
          <a:prstGeom prst="rect">
            <a:avLst/>
          </a:prstGeom>
          <a:solidFill>
            <a:srgbClr val="bf0041">
              <a:alpha val="50000"/>
            </a:srgbClr>
          </a:solidFill>
          <a:ln w="0">
            <a:solidFill>
              <a:srgbClr val="d62e4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1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pic>
        <p:nvPicPr>
          <p:cNvPr id="973" name="" descr="28§display§\sigma^{(1)}=\frac{1}{3}[\sigma_{xx}+\sigma_{yy}+\sigma_{zz}]§svg§600§TRUE§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1240920" y="5213160"/>
            <a:ext cx="3939840" cy="750600"/>
          </a:xfrm>
          <a:prstGeom prst="rect">
            <a:avLst/>
          </a:prstGeom>
          <a:ln w="0">
            <a:noFill/>
          </a:ln>
        </p:spPr>
      </p:pic>
      <p:sp>
        <p:nvSpPr>
          <p:cNvPr id="974" name="PlaceHolder 6"/>
          <p:cNvSpPr/>
          <p:nvPr/>
        </p:nvSpPr>
        <p:spPr>
          <a:xfrm>
            <a:off x="1802160" y="745200"/>
            <a:ext cx="5234760" cy="67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83888"/>
          </a:bodyPr>
          <a:p>
            <a:pPr defTabSz="914400">
              <a:lnSpc>
                <a:spcPct val="90000"/>
              </a:lnSpc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  <a:ea typeface="DejaVu Sans"/>
              </a:rPr>
              <a:t>Solutions and Powders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15" dur="indefinite" restart="never" nodeType="tmRoot">
          <p:childTnLst>
            <p:seq>
              <p:cTn id="716" dur="indefinite" nodeType="mainSeq">
                <p:childTnLst>
                  <p:par>
                    <p:cTn id="717" fill="hold">
                      <p:stCondLst>
                        <p:cond delay="indefinite"/>
                      </p:stCondLst>
                      <p:childTnLst>
                        <p:par>
                          <p:cTn id="718" fill="hold">
                            <p:stCondLst>
                              <p:cond delay="0"/>
                            </p:stCondLst>
                            <p:childTnLst>
                              <p:par>
                                <p:cTn id="71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5" name="Afbeelding 3" descr=""/>
          <p:cNvPicPr/>
          <p:nvPr/>
        </p:nvPicPr>
        <p:blipFill>
          <a:blip r:embed="rId1"/>
          <a:stretch/>
        </p:blipFill>
        <p:spPr>
          <a:xfrm>
            <a:off x="3120480" y="2060280"/>
            <a:ext cx="3351240" cy="1021680"/>
          </a:xfrm>
          <a:prstGeom prst="rect">
            <a:avLst/>
          </a:prstGeom>
          <a:ln w="0">
            <a:noFill/>
          </a:ln>
        </p:spPr>
      </p:pic>
      <p:pic>
        <p:nvPicPr>
          <p:cNvPr id="976" name="Afbeelding 4" descr=""/>
          <p:cNvPicPr/>
          <p:nvPr/>
        </p:nvPicPr>
        <p:blipFill>
          <a:blip r:embed="rId2"/>
          <a:stretch/>
        </p:blipFill>
        <p:spPr>
          <a:xfrm>
            <a:off x="3368520" y="3389040"/>
            <a:ext cx="3067560" cy="1412280"/>
          </a:xfrm>
          <a:prstGeom prst="rect">
            <a:avLst/>
          </a:prstGeom>
          <a:ln w="0">
            <a:noFill/>
          </a:ln>
        </p:spPr>
      </p:pic>
      <p:sp>
        <p:nvSpPr>
          <p:cNvPr id="977" name="Rectangle 58"/>
          <p:cNvSpPr/>
          <p:nvPr/>
        </p:nvSpPr>
        <p:spPr>
          <a:xfrm>
            <a:off x="513000" y="1371600"/>
            <a:ext cx="8253000" cy="1517760"/>
          </a:xfrm>
          <a:prstGeom prst="rect">
            <a:avLst/>
          </a:prstGeom>
          <a:noFill/>
          <a:ln cap="sq" w="4140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978" name="Rectangle 63"/>
          <p:cNvSpPr/>
          <p:nvPr/>
        </p:nvSpPr>
        <p:spPr>
          <a:xfrm>
            <a:off x="498600" y="2946960"/>
            <a:ext cx="8253000" cy="1742400"/>
          </a:xfrm>
          <a:prstGeom prst="rect">
            <a:avLst/>
          </a:prstGeom>
          <a:noFill/>
          <a:ln cap="sq" w="4140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979" name="Rectangle 64"/>
          <p:cNvSpPr/>
          <p:nvPr/>
        </p:nvSpPr>
        <p:spPr>
          <a:xfrm>
            <a:off x="513000" y="4771080"/>
            <a:ext cx="8253000" cy="1628640"/>
          </a:xfrm>
          <a:prstGeom prst="rect">
            <a:avLst/>
          </a:prstGeom>
          <a:noFill/>
          <a:ln cap="sq" w="4140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pic>
        <p:nvPicPr>
          <p:cNvPr id="980" name="Picture 69" descr="Haverkort x-ray spectroscopy 03A (dragged).pdf"/>
          <p:cNvPicPr/>
          <p:nvPr/>
        </p:nvPicPr>
        <p:blipFill>
          <a:blip r:embed="rId3"/>
          <a:srcRect l="78728" t="48422" r="0" b="45429"/>
          <a:stretch/>
        </p:blipFill>
        <p:spPr>
          <a:xfrm>
            <a:off x="5513040" y="5626440"/>
            <a:ext cx="2336760" cy="635040"/>
          </a:xfrm>
          <a:prstGeom prst="rect">
            <a:avLst/>
          </a:prstGeom>
          <a:ln w="0">
            <a:noFill/>
          </a:ln>
        </p:spPr>
      </p:pic>
      <p:sp>
        <p:nvSpPr>
          <p:cNvPr id="981" name="Rounded Rectangle 63"/>
          <p:cNvSpPr/>
          <p:nvPr/>
        </p:nvSpPr>
        <p:spPr>
          <a:xfrm>
            <a:off x="411840" y="2971800"/>
            <a:ext cx="8502480" cy="67968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NL" sz="3200" spc="-1" strike="noStrike">
                <a:solidFill>
                  <a:srgbClr val="c00000"/>
                </a:solidFill>
                <a:latin typeface="Arial"/>
                <a:ea typeface="DejaVu Sans"/>
              </a:rPr>
              <a:t>XMCD ∼ </a:t>
            </a:r>
            <a:r>
              <a:rPr b="1" lang="en-US" sz="3200" spc="-1" strike="noStrike">
                <a:solidFill>
                  <a:srgbClr val="c00000"/>
                </a:solidFill>
                <a:latin typeface="Arial"/>
                <a:ea typeface="DejaVu Sans"/>
              </a:rPr>
              <a:t>avg </a:t>
            </a:r>
            <a:r>
              <a:rPr b="1" lang="en-NL" sz="3200" spc="-1" strike="noStrike">
                <a:solidFill>
                  <a:srgbClr val="c00000"/>
                </a:solidFill>
                <a:latin typeface="Arial"/>
                <a:ea typeface="DejaVu Sans"/>
              </a:rPr>
              <a:t>orbital </a:t>
            </a:r>
            <a:r>
              <a:rPr b="1" lang="en-US" sz="3200" spc="-1" strike="noStrike">
                <a:solidFill>
                  <a:srgbClr val="c00000"/>
                </a:solidFill>
                <a:latin typeface="Arial"/>
                <a:ea typeface="DejaVu Sans"/>
              </a:rPr>
              <a:t>magnetic </a:t>
            </a:r>
            <a:r>
              <a:rPr b="1" lang="en-NL" sz="3200" spc="-1" strike="noStrike">
                <a:solidFill>
                  <a:srgbClr val="c00000"/>
                </a:solidFill>
                <a:latin typeface="Arial"/>
                <a:ea typeface="DejaVu Sans"/>
              </a:rPr>
              <a:t>moment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2" name="Rounded Rectangle 67"/>
          <p:cNvSpPr/>
          <p:nvPr/>
        </p:nvSpPr>
        <p:spPr>
          <a:xfrm>
            <a:off x="520560" y="1279800"/>
            <a:ext cx="8579520" cy="90180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NL" sz="3200" spc="-1" strike="noStrike">
                <a:solidFill>
                  <a:srgbClr val="c00000"/>
                </a:solidFill>
                <a:latin typeface="Arial"/>
                <a:ea typeface="DejaVu Sans"/>
              </a:rPr>
              <a:t>Isotropic ∼ number of holes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3" name="Rounded Rectangle 68"/>
          <p:cNvSpPr/>
          <p:nvPr/>
        </p:nvSpPr>
        <p:spPr>
          <a:xfrm>
            <a:off x="448200" y="4957200"/>
            <a:ext cx="8455320" cy="46800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NL" sz="3200" spc="-1" strike="noStrike">
                <a:solidFill>
                  <a:srgbClr val="c00000"/>
                </a:solidFill>
                <a:latin typeface="Arial"/>
                <a:ea typeface="DejaVu Sans"/>
              </a:rPr>
              <a:t>XMCD ∼ </a:t>
            </a:r>
            <a:r>
              <a:rPr b="1" lang="en-US" sz="3200" spc="-1" strike="noStrike">
                <a:solidFill>
                  <a:srgbClr val="c00000"/>
                </a:solidFill>
                <a:latin typeface="Arial"/>
                <a:ea typeface="DejaVu Sans"/>
              </a:rPr>
              <a:t>avg </a:t>
            </a:r>
            <a:r>
              <a:rPr b="1" lang="en-NL" sz="3200" spc="-1" strike="noStrike">
                <a:solidFill>
                  <a:srgbClr val="c00000"/>
                </a:solidFill>
                <a:latin typeface="Arial"/>
                <a:ea typeface="DejaVu Sans"/>
              </a:rPr>
              <a:t>spin </a:t>
            </a:r>
            <a:r>
              <a:rPr b="1" lang="en-US" sz="3200" spc="-1" strike="noStrike">
                <a:solidFill>
                  <a:srgbClr val="c00000"/>
                </a:solidFill>
                <a:latin typeface="Arial"/>
                <a:ea typeface="DejaVu Sans"/>
              </a:rPr>
              <a:t>magnetic </a:t>
            </a:r>
            <a:r>
              <a:rPr b="1" lang="en-NL" sz="3200" spc="-1" strike="noStrike">
                <a:solidFill>
                  <a:srgbClr val="c00000"/>
                </a:solidFill>
                <a:latin typeface="Arial"/>
                <a:ea typeface="DejaVu Sans"/>
              </a:rPr>
              <a:t>moment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4" name="TextBox 72"/>
          <p:cNvSpPr/>
          <p:nvPr/>
        </p:nvSpPr>
        <p:spPr>
          <a:xfrm>
            <a:off x="5715000" y="821880"/>
            <a:ext cx="297072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NL" sz="1200" spc="-1" strike="noStrike">
                <a:solidFill>
                  <a:schemeClr val="dk1"/>
                </a:solidFill>
                <a:latin typeface="Aptos Display"/>
                <a:ea typeface="DejaVu Sans"/>
              </a:rPr>
              <a:t>Thole et. al., </a:t>
            </a:r>
            <a:r>
              <a:rPr b="0" lang="en-GB" sz="1200" spc="-1" strike="noStrike">
                <a:solidFill>
                  <a:schemeClr val="dk1"/>
                </a:solidFill>
                <a:latin typeface="Aptos Display"/>
                <a:ea typeface="DejaVu Sans"/>
              </a:rPr>
              <a:t>Phys. Rev. lett, 68, 1992 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5" name="PlaceHolder 1"/>
          <p:cNvSpPr>
            <a:spLocks noGrp="1"/>
          </p:cNvSpPr>
          <p:nvPr>
            <p:ph type="title"/>
          </p:nvPr>
        </p:nvSpPr>
        <p:spPr>
          <a:xfrm>
            <a:off x="542880" y="660600"/>
            <a:ext cx="6060240" cy="594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87222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Sum Rules for XMCD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86" name="Picture 70" descr=""/>
          <p:cNvPicPr/>
          <p:nvPr/>
        </p:nvPicPr>
        <p:blipFill>
          <a:blip r:embed="rId4"/>
          <a:srcRect l="2669" t="11295" r="38716" b="0"/>
          <a:stretch/>
        </p:blipFill>
        <p:spPr>
          <a:xfrm>
            <a:off x="2074680" y="5652000"/>
            <a:ext cx="3414240" cy="635040"/>
          </a:xfrm>
          <a:prstGeom prst="rect">
            <a:avLst/>
          </a:prstGeom>
          <a:ln w="0">
            <a:noFill/>
          </a:ln>
        </p:spPr>
      </p:pic>
      <p:pic>
        <p:nvPicPr>
          <p:cNvPr id="987" name="" descr=""/>
          <p:cNvPicPr/>
          <p:nvPr/>
        </p:nvPicPr>
        <p:blipFill>
          <a:blip r:embed="rId5"/>
          <a:stretch/>
        </p:blipFill>
        <p:spPr>
          <a:xfrm>
            <a:off x="577800" y="1584000"/>
            <a:ext cx="1478520" cy="1158120"/>
          </a:xfrm>
          <a:prstGeom prst="rect">
            <a:avLst/>
          </a:prstGeom>
          <a:ln w="0">
            <a:noFill/>
          </a:ln>
        </p:spPr>
      </p:pic>
      <p:pic>
        <p:nvPicPr>
          <p:cNvPr id="988" name="" descr=""/>
          <p:cNvPicPr/>
          <p:nvPr/>
        </p:nvPicPr>
        <p:blipFill>
          <a:blip r:embed="rId6"/>
          <a:stretch/>
        </p:blipFill>
        <p:spPr>
          <a:xfrm>
            <a:off x="6629400" y="3552840"/>
            <a:ext cx="1452240" cy="1018080"/>
          </a:xfrm>
          <a:prstGeom prst="rect">
            <a:avLst/>
          </a:prstGeom>
          <a:ln w="0">
            <a:noFill/>
          </a:ln>
        </p:spPr>
      </p:pic>
      <p:sp>
        <p:nvSpPr>
          <p:cNvPr id="989" name="TextBox 122"/>
          <p:cNvSpPr/>
          <p:nvPr/>
        </p:nvSpPr>
        <p:spPr>
          <a:xfrm>
            <a:off x="6414840" y="642204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Rectangle 70"/>
          <p:cNvSpPr/>
          <p:nvPr/>
        </p:nvSpPr>
        <p:spPr>
          <a:xfrm>
            <a:off x="513000" y="1495080"/>
            <a:ext cx="8253000" cy="1628640"/>
          </a:xfrm>
          <a:prstGeom prst="rect">
            <a:avLst/>
          </a:prstGeom>
          <a:noFill/>
          <a:ln cap="sq" w="4140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pic>
        <p:nvPicPr>
          <p:cNvPr id="991" name="Picture 58" descr="Haverkort x-ray spectroscopy 03A (dragged).pdf"/>
          <p:cNvPicPr/>
          <p:nvPr/>
        </p:nvPicPr>
        <p:blipFill>
          <a:blip r:embed="rId1"/>
          <a:srcRect l="78728" t="48422" r="0" b="45429"/>
          <a:stretch/>
        </p:blipFill>
        <p:spPr>
          <a:xfrm>
            <a:off x="5513040" y="2350440"/>
            <a:ext cx="2336760" cy="635040"/>
          </a:xfrm>
          <a:prstGeom prst="rect">
            <a:avLst/>
          </a:prstGeom>
          <a:ln w="0">
            <a:noFill/>
          </a:ln>
        </p:spPr>
      </p:pic>
      <p:sp>
        <p:nvSpPr>
          <p:cNvPr id="992" name="Rounded Rectangle 50"/>
          <p:cNvSpPr/>
          <p:nvPr/>
        </p:nvSpPr>
        <p:spPr>
          <a:xfrm>
            <a:off x="448200" y="1681200"/>
            <a:ext cx="8455320" cy="46800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NL" sz="3200" spc="-1" strike="noStrike">
                <a:solidFill>
                  <a:srgbClr val="c00000"/>
                </a:solidFill>
                <a:latin typeface="Arial"/>
                <a:ea typeface="DejaVu Sans"/>
              </a:rPr>
              <a:t>XMCD ∼ </a:t>
            </a:r>
            <a:r>
              <a:rPr b="1" lang="en-US" sz="3200" spc="-1" strike="noStrike">
                <a:solidFill>
                  <a:srgbClr val="c00000"/>
                </a:solidFill>
                <a:latin typeface="Arial"/>
                <a:ea typeface="DejaVu Sans"/>
              </a:rPr>
              <a:t>avg </a:t>
            </a:r>
            <a:r>
              <a:rPr b="1" lang="en-NL" sz="3200" spc="-1" strike="noStrike">
                <a:solidFill>
                  <a:srgbClr val="c00000"/>
                </a:solidFill>
                <a:latin typeface="Arial"/>
                <a:ea typeface="DejaVu Sans"/>
              </a:rPr>
              <a:t>spin </a:t>
            </a:r>
            <a:r>
              <a:rPr b="1" lang="en-US" sz="3200" spc="-1" strike="noStrike">
                <a:solidFill>
                  <a:srgbClr val="c00000"/>
                </a:solidFill>
                <a:latin typeface="Arial"/>
                <a:ea typeface="DejaVu Sans"/>
              </a:rPr>
              <a:t>magnetic </a:t>
            </a:r>
            <a:r>
              <a:rPr b="1" lang="en-NL" sz="3200" spc="-1" strike="noStrike">
                <a:solidFill>
                  <a:srgbClr val="c00000"/>
                </a:solidFill>
                <a:latin typeface="Arial"/>
                <a:ea typeface="DejaVu Sans"/>
              </a:rPr>
              <a:t>moment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3" name="TextBox 84"/>
          <p:cNvSpPr/>
          <p:nvPr/>
        </p:nvSpPr>
        <p:spPr>
          <a:xfrm>
            <a:off x="5715000" y="821880"/>
            <a:ext cx="297072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NL" sz="1200" spc="-1" strike="noStrike">
                <a:solidFill>
                  <a:schemeClr val="dk1"/>
                </a:solidFill>
                <a:latin typeface="Aptos Display"/>
                <a:ea typeface="DejaVu Sans"/>
              </a:rPr>
              <a:t>Thole et. al., </a:t>
            </a:r>
            <a:r>
              <a:rPr b="0" lang="en-GB" sz="1200" spc="-1" strike="noStrike">
                <a:solidFill>
                  <a:schemeClr val="dk1"/>
                </a:solidFill>
                <a:latin typeface="Aptos Display"/>
                <a:ea typeface="DejaVu Sans"/>
              </a:rPr>
              <a:t>Phys. Rev. lett, 68, 1992 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4" name="PlaceHolder 1"/>
          <p:cNvSpPr>
            <a:spLocks noGrp="1"/>
          </p:cNvSpPr>
          <p:nvPr>
            <p:ph type="title"/>
          </p:nvPr>
        </p:nvSpPr>
        <p:spPr>
          <a:xfrm>
            <a:off x="542880" y="660600"/>
            <a:ext cx="6060240" cy="594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87222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Sum Rules for XMCD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95" name="Picture 59" descr=""/>
          <p:cNvPicPr/>
          <p:nvPr/>
        </p:nvPicPr>
        <p:blipFill>
          <a:blip r:embed="rId2"/>
          <a:srcRect l="2669" t="11295" r="38716" b="0"/>
          <a:stretch/>
        </p:blipFill>
        <p:spPr>
          <a:xfrm>
            <a:off x="2074680" y="2376000"/>
            <a:ext cx="3414240" cy="635040"/>
          </a:xfrm>
          <a:prstGeom prst="rect">
            <a:avLst/>
          </a:prstGeom>
          <a:ln w="0">
            <a:noFill/>
          </a:ln>
        </p:spPr>
      </p:pic>
      <p:pic>
        <p:nvPicPr>
          <p:cNvPr id="996" name="" descr=""/>
          <p:cNvPicPr/>
          <p:nvPr/>
        </p:nvPicPr>
        <p:blipFill>
          <a:blip r:embed="rId3"/>
          <a:stretch/>
        </p:blipFill>
        <p:spPr>
          <a:xfrm>
            <a:off x="2860920" y="3346200"/>
            <a:ext cx="3767400" cy="3510720"/>
          </a:xfrm>
          <a:prstGeom prst="rect">
            <a:avLst/>
          </a:prstGeom>
          <a:ln w="0">
            <a:noFill/>
          </a:ln>
        </p:spPr>
      </p:pic>
      <p:sp>
        <p:nvSpPr>
          <p:cNvPr id="997" name=""/>
          <p:cNvSpPr/>
          <p:nvPr/>
        </p:nvSpPr>
        <p:spPr>
          <a:xfrm>
            <a:off x="5486400" y="3657600"/>
            <a:ext cx="114192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b="0" lang="en-US" sz="1800" spc="-1" strike="noStrike" baseline="33000">
                <a:solidFill>
                  <a:srgbClr val="000000"/>
                </a:solidFill>
                <a:latin typeface="Arial"/>
                <a:ea typeface="DejaVu Sans"/>
              </a:rPr>
              <a:t>1/2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(L</a:t>
            </a:r>
            <a:r>
              <a:rPr b="0" lang="en-US" sz="1800" spc="-1" strike="noStrike" baseline="-8000">
                <a:solidFill>
                  <a:srgbClr val="000000"/>
                </a:solidFill>
                <a:latin typeface="Arial"/>
                <a:ea typeface="DejaVu Sans"/>
              </a:rPr>
              <a:t>2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8" name=""/>
          <p:cNvSpPr/>
          <p:nvPr/>
        </p:nvSpPr>
        <p:spPr>
          <a:xfrm>
            <a:off x="3758760" y="3801600"/>
            <a:ext cx="114192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b="0" lang="en-US" sz="1800" spc="-1" strike="noStrike" baseline="33000">
                <a:solidFill>
                  <a:srgbClr val="000000"/>
                </a:solidFill>
                <a:latin typeface="Arial"/>
                <a:ea typeface="DejaVu Sans"/>
              </a:rPr>
              <a:t>3/2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(L</a:t>
            </a:r>
            <a:r>
              <a:rPr b="0" lang="en-US" sz="1800" spc="-1" strike="noStrike" baseline="-8000">
                <a:solidFill>
                  <a:srgbClr val="000000"/>
                </a:solidFill>
                <a:latin typeface="Arial"/>
                <a:ea typeface="DejaVu Sans"/>
              </a:rPr>
              <a:t>3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9" name=""/>
          <p:cNvSpPr/>
          <p:nvPr/>
        </p:nvSpPr>
        <p:spPr>
          <a:xfrm>
            <a:off x="6858000" y="4343400"/>
            <a:ext cx="2284920" cy="114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l is the angular momentum of the valence shell, here l=2.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0" name="TextBox 123"/>
          <p:cNvSpPr/>
          <p:nvPr/>
        </p:nvSpPr>
        <p:spPr>
          <a:xfrm>
            <a:off x="6414840" y="6422040"/>
            <a:ext cx="2499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Images: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PlaceHolder 1"/>
          <p:cNvSpPr>
            <a:spLocks noGrp="1"/>
          </p:cNvSpPr>
          <p:nvPr>
            <p:ph type="title"/>
          </p:nvPr>
        </p:nvSpPr>
        <p:spPr>
          <a:xfrm>
            <a:off x="2921400" y="457200"/>
            <a:ext cx="3561120" cy="67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96666"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Aptos Display"/>
              </a:rPr>
              <a:t>However …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2" name="Rounded Rectangle 65"/>
          <p:cNvSpPr/>
          <p:nvPr/>
        </p:nvSpPr>
        <p:spPr>
          <a:xfrm>
            <a:off x="352800" y="995400"/>
            <a:ext cx="3156840" cy="117792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2800" spc="-1" strike="noStrike">
                <a:solidFill>
                  <a:schemeClr val="dk1"/>
                </a:solidFill>
                <a:latin typeface="Arial"/>
                <a:ea typeface="DejaVu Sans"/>
              </a:rPr>
              <a:t>Issues to consider: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3" name="Rounded Rectangle 66"/>
          <p:cNvSpPr/>
          <p:nvPr/>
        </p:nvSpPr>
        <p:spPr>
          <a:xfrm>
            <a:off x="110880" y="2179080"/>
            <a:ext cx="4972320" cy="1995120"/>
          </a:xfrm>
          <a:prstGeom prst="roundRect">
            <a:avLst>
              <a:gd name="adj" fmla="val 16667"/>
            </a:avLst>
          </a:prstGeom>
          <a:noFill/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marL="457200" indent="-457200" algn="ctr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b="0" lang="en-US" sz="2800" spc="-1" strike="noStrike">
                <a:solidFill>
                  <a:schemeClr val="dk1"/>
                </a:solidFill>
                <a:latin typeface="Arial"/>
                <a:ea typeface="DejaVu Sans"/>
              </a:rPr>
              <a:t>Background removal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2800" spc="-1" strike="noStrike">
                <a:solidFill>
                  <a:schemeClr val="dk1"/>
                </a:solidFill>
                <a:latin typeface="Arial"/>
                <a:ea typeface="DejaVu Sans"/>
              </a:rPr>
              <a:t>(edge position, mixing of edges, detection mode “FY?”)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4" name="TextBox 73"/>
          <p:cNvSpPr/>
          <p:nvPr/>
        </p:nvSpPr>
        <p:spPr>
          <a:xfrm>
            <a:off x="2379240" y="5790600"/>
            <a:ext cx="293112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ff0000"/>
                </a:solidFill>
                <a:latin typeface="Arial"/>
                <a:ea typeface="DejaVu Sans"/>
              </a:rPr>
              <a:t>Can be calculated by Quanty!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05" name="Picture 81" descr=""/>
          <p:cNvPicPr/>
          <p:nvPr/>
        </p:nvPicPr>
        <p:blipFill>
          <a:blip r:embed="rId1"/>
          <a:stretch/>
        </p:blipFill>
        <p:spPr>
          <a:xfrm>
            <a:off x="5730120" y="1453680"/>
            <a:ext cx="2838240" cy="4703760"/>
          </a:xfrm>
          <a:prstGeom prst="rect">
            <a:avLst/>
          </a:prstGeom>
          <a:ln w="0">
            <a:noFill/>
          </a:ln>
        </p:spPr>
      </p:pic>
      <p:sp>
        <p:nvSpPr>
          <p:cNvPr id="1006" name="TextBox 78"/>
          <p:cNvSpPr/>
          <p:nvPr/>
        </p:nvSpPr>
        <p:spPr>
          <a:xfrm>
            <a:off x="97920" y="4307040"/>
            <a:ext cx="461448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457200" indent="-457200" algn="ctr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b="0" lang="en-US" sz="2800" spc="-1" strike="noStrike">
                <a:solidFill>
                  <a:schemeClr val="dk1"/>
                </a:solidFill>
                <a:latin typeface="Arial"/>
                <a:ea typeface="DejaVu Sans"/>
              </a:rPr>
              <a:t>Magnetic dipole term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07" name="Picture 82" descr=""/>
          <p:cNvPicPr/>
          <p:nvPr/>
        </p:nvPicPr>
        <p:blipFill>
          <a:blip r:embed="rId2"/>
          <a:stretch/>
        </p:blipFill>
        <p:spPr>
          <a:xfrm>
            <a:off x="752760" y="4763880"/>
            <a:ext cx="4376520" cy="929520"/>
          </a:xfrm>
          <a:prstGeom prst="rect">
            <a:avLst/>
          </a:prstGeom>
          <a:ln w="0">
            <a:noFill/>
          </a:ln>
        </p:spPr>
      </p:pic>
      <p:sp>
        <p:nvSpPr>
          <p:cNvPr id="1008" name="TextBox 124"/>
          <p:cNvSpPr/>
          <p:nvPr/>
        </p:nvSpPr>
        <p:spPr>
          <a:xfrm>
            <a:off x="6414840" y="642204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31" dur="indefinite" restart="never" nodeType="tmRoot">
          <p:childTnLst>
            <p:seq>
              <p:cTn id="732" dur="indefinite" nodeType="mainSeq">
                <p:childTnLst>
                  <p:par>
                    <p:cTn id="733" fill="hold">
                      <p:stCondLst>
                        <p:cond delay="indefinite"/>
                      </p:stCondLst>
                      <p:childTnLst>
                        <p:par>
                          <p:cTn id="734" fill="hold">
                            <p:stCondLst>
                              <p:cond delay="0"/>
                            </p:stCondLst>
                            <p:childTnLst>
                              <p:par>
                                <p:cTn id="73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9" fill="hold">
                      <p:stCondLst>
                        <p:cond delay="indefinite"/>
                      </p:stCondLst>
                      <p:childTnLst>
                        <p:par>
                          <p:cTn id="740" fill="hold">
                            <p:stCondLst>
                              <p:cond delay="0"/>
                            </p:stCondLst>
                            <p:childTnLst>
                              <p:par>
                                <p:cTn id="7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3" fill="hold">
                      <p:stCondLst>
                        <p:cond delay="indefinite"/>
                      </p:stCondLst>
                      <p:childTnLst>
                        <p:par>
                          <p:cTn id="744" fill="hold">
                            <p:stCondLst>
                              <p:cond delay="0"/>
                            </p:stCondLst>
                            <p:childTnLst>
                              <p:par>
                                <p:cTn id="74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7" fill="hold">
                      <p:stCondLst>
                        <p:cond delay="indefinite"/>
                      </p:stCondLst>
                      <p:childTnLst>
                        <p:par>
                          <p:cTn id="748" fill="hold">
                            <p:stCondLst>
                              <p:cond delay="0"/>
                            </p:stCondLst>
                            <p:childTnLst>
                              <p:par>
                                <p:cTn id="74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9" name="Picture 3" descr=""/>
          <p:cNvPicPr/>
          <p:nvPr/>
        </p:nvPicPr>
        <p:blipFill>
          <a:blip r:embed="rId1"/>
          <a:srcRect l="0" t="24743" r="0" b="0"/>
          <a:stretch/>
        </p:blipFill>
        <p:spPr>
          <a:xfrm>
            <a:off x="2429280" y="1295280"/>
            <a:ext cx="3859200" cy="4904280"/>
          </a:xfrm>
          <a:prstGeom prst="rect">
            <a:avLst/>
          </a:prstGeom>
          <a:ln w="0">
            <a:noFill/>
          </a:ln>
        </p:spPr>
      </p:pic>
      <p:pic>
        <p:nvPicPr>
          <p:cNvPr id="1010" name="Picture 57" descr=""/>
          <p:cNvPicPr/>
          <p:nvPr/>
        </p:nvPicPr>
        <p:blipFill>
          <a:blip r:embed="rId2"/>
          <a:srcRect l="36518" t="0" r="34004" b="75257"/>
          <a:stretch/>
        </p:blipFill>
        <p:spPr>
          <a:xfrm>
            <a:off x="270000" y="1094760"/>
            <a:ext cx="1571400" cy="2227680"/>
          </a:xfrm>
          <a:prstGeom prst="rect">
            <a:avLst/>
          </a:prstGeom>
          <a:ln w="0">
            <a:noFill/>
          </a:ln>
        </p:spPr>
      </p:pic>
      <p:sp>
        <p:nvSpPr>
          <p:cNvPr id="1011" name="TextBox 130"/>
          <p:cNvSpPr/>
          <p:nvPr/>
        </p:nvSpPr>
        <p:spPr>
          <a:xfrm>
            <a:off x="1968480" y="6183000"/>
            <a:ext cx="623628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NL" sz="1200" spc="-1" strike="noStrike">
                <a:solidFill>
                  <a:schemeClr val="dk1"/>
                </a:solidFill>
                <a:latin typeface="Aptos Display"/>
                <a:ea typeface="DejaVu Sans"/>
              </a:rPr>
              <a:t>Elnaggar et. al., </a:t>
            </a:r>
            <a:r>
              <a:rPr b="0" lang="en-GB" sz="1200" spc="-1" strike="noStrike">
                <a:solidFill>
                  <a:schemeClr val="dk1"/>
                </a:solidFill>
                <a:latin typeface="Aptos Display"/>
                <a:ea typeface="DejaVu Sans"/>
              </a:rPr>
              <a:t>J. Synchrotron Rad. (2021). 28, 247–258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2" name="Rounded Rectangle 48"/>
          <p:cNvSpPr/>
          <p:nvPr/>
        </p:nvSpPr>
        <p:spPr>
          <a:xfrm>
            <a:off x="108720" y="4648320"/>
            <a:ext cx="2003400" cy="1551240"/>
          </a:xfrm>
          <a:prstGeom prst="roundRect">
            <a:avLst>
              <a:gd name="adj" fmla="val 29827"/>
            </a:avLst>
          </a:prstGeom>
          <a:solidFill>
            <a:srgbClr val="fff4ea">
              <a:alpha val="31000"/>
            </a:srgbClr>
          </a:solid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  <a:ea typeface="DejaVu Sans"/>
              </a:rPr>
              <a:t>Nine linear independent measurements to construct the full tensor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3" name="Title 4"/>
          <p:cNvSpPr/>
          <p:nvPr/>
        </p:nvSpPr>
        <p:spPr>
          <a:xfrm>
            <a:off x="1298880" y="619920"/>
            <a:ext cx="7097400" cy="67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9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014" name="TextBox 131"/>
          <p:cNvSpPr/>
          <p:nvPr/>
        </p:nvSpPr>
        <p:spPr>
          <a:xfrm>
            <a:off x="6414840" y="642204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5" name=""/>
          <p:cNvSpPr/>
          <p:nvPr/>
        </p:nvSpPr>
        <p:spPr>
          <a:xfrm>
            <a:off x="2177280" y="651240"/>
            <a:ext cx="488520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Measuring the Full XAS tensor 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6" name=""/>
          <p:cNvSpPr txBox="1"/>
          <p:nvPr/>
        </p:nvSpPr>
        <p:spPr>
          <a:xfrm>
            <a:off x="6858000" y="3200400"/>
            <a:ext cx="2057400" cy="685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Here: Magnetite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(Fe</a:t>
            </a:r>
            <a:r>
              <a:rPr b="0" lang="en-US" sz="1800" spc="-1" strike="noStrike" baseline="-8000">
                <a:solidFill>
                  <a:srgbClr val="000000"/>
                </a:solidFill>
                <a:latin typeface="Arial"/>
              </a:rPr>
              <a:t>3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 baseline="-8000">
                <a:solidFill>
                  <a:srgbClr val="000000"/>
                </a:solidFill>
                <a:latin typeface="Arial"/>
              </a:rPr>
              <a:t>4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TextBox 126"/>
          <p:cNvSpPr/>
          <p:nvPr/>
        </p:nvSpPr>
        <p:spPr>
          <a:xfrm>
            <a:off x="290160" y="1572840"/>
            <a:ext cx="8142480" cy="439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Dichroism is originated by local symmetry breaking of the system. Lower Symmetry (e.g. O</a:t>
            </a:r>
            <a:r>
              <a:rPr b="0" lang="en-GB" sz="2300" spc="-1" strike="noStrike" baseline="-8000">
                <a:solidFill>
                  <a:schemeClr val="dk1"/>
                </a:solidFill>
                <a:latin typeface="Arial"/>
                <a:ea typeface="DejaVu Sans"/>
              </a:rPr>
              <a:t>h  </a:t>
            </a: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to D</a:t>
            </a:r>
            <a:r>
              <a:rPr b="0" lang="en-GB" sz="2300" spc="-1" strike="noStrike" baseline="-8000">
                <a:solidFill>
                  <a:schemeClr val="dk1"/>
                </a:solidFill>
                <a:latin typeface="Arial"/>
                <a:ea typeface="DejaVu Sans"/>
              </a:rPr>
              <a:t>4h</a:t>
            </a: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)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→ </a:t>
            </a: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Ground state degeneracy splits.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648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→ </a:t>
            </a: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Final state energy also splits. 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115000"/>
              </a:lnSpc>
              <a:buClr>
                <a:srgbClr val="000000"/>
              </a:buClr>
              <a:buFont typeface="Arial"/>
              <a:buChar char="•"/>
            </a:pP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All dichroism effects can be represented in a compact way by the XAS conductivity tensor.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The XAS response function is time reversal symmetric.  → asymmetry of the tensor is a signature of a magnetic system.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Sum rules can be used to extract occupation and orbital expectation values for the Ground state.  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8" name="Title 3"/>
          <p:cNvSpPr/>
          <p:nvPr/>
        </p:nvSpPr>
        <p:spPr>
          <a:xfrm>
            <a:off x="1226880" y="799920"/>
            <a:ext cx="6231600" cy="67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9999"/>
          </a:bodyPr>
          <a:p>
            <a:pPr defTabSz="914400">
              <a:lnSpc>
                <a:spcPct val="90000"/>
              </a:lnSpc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  <a:ea typeface="DejaVu Sans"/>
              </a:rPr>
              <a:t>XAS- concluding Remarks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51" dur="indefinite" restart="never" nodeType="tmRoot">
          <p:childTnLst>
            <p:seq>
              <p:cTn id="752" dur="indefinite" nodeType="mainSeq">
                <p:childTnLst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7" fill="hold">
                      <p:stCondLst>
                        <p:cond delay="indefinite"/>
                      </p:stCondLst>
                      <p:childTnLst>
                        <p:par>
                          <p:cTn id="758" fill="hold">
                            <p:stCondLst>
                              <p:cond delay="0"/>
                            </p:stCondLst>
                            <p:childTnLst>
                              <p:par>
                                <p:cTn id="75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5" fill="hold">
                      <p:stCondLst>
                        <p:cond delay="indefinite"/>
                      </p:stCondLst>
                      <p:childTnLst>
                        <p:par>
                          <p:cTn id="766" fill="hold">
                            <p:stCondLst>
                              <p:cond delay="0"/>
                            </p:stCondLst>
                            <p:childTnLst>
                              <p:par>
                                <p:cTn id="76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3" fill="hold">
                      <p:stCondLst>
                        <p:cond delay="indefinite"/>
                      </p:stCondLst>
                      <p:childTnLst>
                        <p:par>
                          <p:cTn id="774" fill="hold">
                            <p:stCondLst>
                              <p:cond delay="0"/>
                            </p:stCondLst>
                            <p:childTnLst>
                              <p:par>
                                <p:cTn id="77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PlaceHolder 1"/>
          <p:cNvSpPr>
            <a:spLocks noGrp="1"/>
          </p:cNvSpPr>
          <p:nvPr>
            <p:ph type="title"/>
          </p:nvPr>
        </p:nvSpPr>
        <p:spPr>
          <a:xfrm>
            <a:off x="457200" y="2741760"/>
            <a:ext cx="8226720" cy="205668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solidFill>
                  <a:srgbClr val="0a0955"/>
                </a:solidFill>
                <a:latin typeface="Arial"/>
              </a:rPr>
              <a:t>Repeat, but for RIXS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0" name=""/>
          <p:cNvSpPr/>
          <p:nvPr/>
        </p:nvSpPr>
        <p:spPr>
          <a:xfrm>
            <a:off x="3744000" y="6580800"/>
            <a:ext cx="365544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  <a:ea typeface="DejaVu Sans"/>
              </a:rPr>
              <a:t>https://en.wikipedia.org/wiki/Rubber_duck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1" name="" descr="28§display§I_{RIXS}\propto-Im[\langle\psi| R_{RIXS}^{\dagger}G(\omega_{loss})R_{RIXS}|\psi\rangle]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2971800" y="1633320"/>
            <a:ext cx="5554800" cy="367560"/>
          </a:xfrm>
          <a:prstGeom prst="rect">
            <a:avLst/>
          </a:prstGeom>
          <a:ln w="0">
            <a:noFill/>
          </a:ln>
        </p:spPr>
      </p:pic>
      <p:pic>
        <p:nvPicPr>
          <p:cNvPr id="1022" name="" descr=""/>
          <p:cNvPicPr/>
          <p:nvPr/>
        </p:nvPicPr>
        <p:blipFill>
          <a:blip r:embed="rId3"/>
          <a:stretch/>
        </p:blipFill>
        <p:spPr>
          <a:xfrm>
            <a:off x="338760" y="1333800"/>
            <a:ext cx="2370240" cy="2225880"/>
          </a:xfrm>
          <a:prstGeom prst="rect">
            <a:avLst/>
          </a:prstGeom>
          <a:ln w="0">
            <a:noFill/>
          </a:ln>
        </p:spPr>
      </p:pic>
      <p:pic>
        <p:nvPicPr>
          <p:cNvPr id="1023" name="" descr="28§display§e= \epsilon_{in} \otimes \epsilon^*_{out}§svg§600§TRUE§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4854240" y="5808240"/>
            <a:ext cx="1876320" cy="364320"/>
          </a:xfrm>
          <a:prstGeom prst="rect">
            <a:avLst/>
          </a:prstGeom>
          <a:ln w="0">
            <a:noFill/>
          </a:ln>
        </p:spPr>
      </p:pic>
      <p:sp>
        <p:nvSpPr>
          <p:cNvPr id="1024" name=""/>
          <p:cNvSpPr/>
          <p:nvPr/>
        </p:nvSpPr>
        <p:spPr>
          <a:xfrm>
            <a:off x="374760" y="770400"/>
            <a:ext cx="8488440" cy="82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RIXS | Tensor formulation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25" name="" descr=""/>
          <p:cNvPicPr/>
          <p:nvPr/>
        </p:nvPicPr>
        <p:blipFill>
          <a:blip r:embed="rId6"/>
          <a:stretch/>
        </p:blipFill>
        <p:spPr>
          <a:xfrm>
            <a:off x="390960" y="3589200"/>
            <a:ext cx="1663200" cy="2351160"/>
          </a:xfrm>
          <a:prstGeom prst="rect">
            <a:avLst/>
          </a:prstGeom>
          <a:ln w="0">
            <a:noFill/>
          </a:ln>
        </p:spPr>
      </p:pic>
      <p:pic>
        <p:nvPicPr>
          <p:cNvPr id="1026" name="" descr="28§display§I_{RIXS}\propto\sum_{ijkl}^3\epsilon_{in,i}\epsilon^*_{out,j}\epsilon^*_{in,k}\epsilon_{out,l} \chi_{ijlk}(\omega_{in},\omega_{loss},q)§svg§600§TRUE§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2357640" y="3549600"/>
            <a:ext cx="6639120" cy="951480"/>
          </a:xfrm>
          <a:prstGeom prst="rect">
            <a:avLst/>
          </a:prstGeom>
          <a:ln w="0">
            <a:noFill/>
          </a:ln>
        </p:spPr>
      </p:pic>
      <p:pic>
        <p:nvPicPr>
          <p:cNvPr id="1027" name="" descr="28§display§R_{RIXS}=\sum_n e^{-i q r_n} \underbrace{D_{out,n}}_{\epsilon^*_{out} \cdot  r_n^{\dagger} }G(\omega_{in})\underbrace{D_{in,n}}_{\epsilon_{in}\cdot r_n}§svg§600§TRUE§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2937960" y="2420640"/>
            <a:ext cx="5781600" cy="1022760"/>
          </a:xfrm>
          <a:prstGeom prst="rect">
            <a:avLst/>
          </a:prstGeom>
          <a:ln w="0">
            <a:noFill/>
          </a:ln>
        </p:spPr>
      </p:pic>
      <p:pic>
        <p:nvPicPr>
          <p:cNvPr id="1028" name="" descr="28§display§I_{RIXS}\propto \sum_{a,b}^9 e^*_a \chi_{a,b}(\omega_{in}\omega_{loss},q)e_b§svg§600§TRUE§"/>
          <p:cNvPicPr/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3143880" y="4576320"/>
            <a:ext cx="5073120" cy="1077480"/>
          </a:xfrm>
          <a:prstGeom prst="rect">
            <a:avLst/>
          </a:prstGeom>
          <a:ln w="0">
            <a:noFill/>
          </a:ln>
        </p:spPr>
      </p:pic>
      <p:sp>
        <p:nvSpPr>
          <p:cNvPr id="1029" name=""/>
          <p:cNvSpPr/>
          <p:nvPr/>
        </p:nvSpPr>
        <p:spPr>
          <a:xfrm>
            <a:off x="3310200" y="6400800"/>
            <a:ext cx="4230360" cy="42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1200" spc="-1" strike="noStrike">
                <a:solidFill>
                  <a:srgbClr val="000000"/>
                </a:solidFill>
                <a:latin typeface="Arial"/>
                <a:ea typeface="DejaVu Sans"/>
              </a:rPr>
              <a:t>Tagliavini,</a:t>
            </a: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DejaVu Sans"/>
              </a:rPr>
              <a:t> Wenzel, Haverkort, PRB 113, 195122 (2026)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77" dur="indefinite" restart="never" nodeType="tmRoot">
          <p:childTnLst>
            <p:seq>
              <p:cTn id="778" dur="indefinite" nodeType="mainSeq">
                <p:childTnLst>
                  <p:par>
                    <p:cTn id="779" fill="hold">
                      <p:stCondLst>
                        <p:cond delay="indefinite"/>
                      </p:stCondLst>
                      <p:childTnLst>
                        <p:par>
                          <p:cTn id="780" fill="hold">
                            <p:stCondLst>
                              <p:cond delay="0"/>
                            </p:stCondLst>
                            <p:childTnLst>
                              <p:par>
                                <p:cTn id="78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3" fill="hold">
                      <p:stCondLst>
                        <p:cond delay="indefinite"/>
                      </p:stCondLst>
                      <p:childTnLst>
                        <p:par>
                          <p:cTn id="784" fill="hold">
                            <p:stCondLst>
                              <p:cond delay="0"/>
                            </p:stCondLst>
                            <p:childTnLst>
                              <p:par>
                                <p:cTn id="78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7" fill="hold">
                      <p:stCondLst>
                        <p:cond delay="indefinite"/>
                      </p:stCondLst>
                      <p:childTnLst>
                        <p:par>
                          <p:cTn id="788" fill="hold">
                            <p:stCondLst>
                              <p:cond delay="0"/>
                            </p:stCondLst>
                            <p:childTnLst>
                              <p:par>
                                <p:cTn id="78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1" fill="hold">
                      <p:stCondLst>
                        <p:cond delay="indefinite"/>
                      </p:stCondLst>
                      <p:childTnLst>
                        <p:par>
                          <p:cTn id="792" fill="hold">
                            <p:stCondLst>
                              <p:cond delay="0"/>
                            </p:stCondLst>
                            <p:childTnLst>
                              <p:par>
                                <p:cTn id="79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5" fill="hold">
                      <p:stCondLst>
                        <p:cond delay="indefinite"/>
                      </p:stCondLst>
                      <p:childTnLst>
                        <p:par>
                          <p:cTn id="796" fill="hold">
                            <p:stCondLst>
                              <p:cond delay="0"/>
                            </p:stCondLst>
                            <p:childTnLst>
                              <p:par>
                                <p:cTn id="79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"/>
          <p:cNvSpPr/>
          <p:nvPr/>
        </p:nvSpPr>
        <p:spPr>
          <a:xfrm>
            <a:off x="266760" y="830160"/>
            <a:ext cx="8454600" cy="50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Polarization Basis in Cubic Harmonics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31" name="" descr=""/>
          <p:cNvPicPr/>
          <p:nvPr/>
        </p:nvPicPr>
        <p:blipFill>
          <a:blip r:embed="rId1"/>
          <a:stretch/>
        </p:blipFill>
        <p:spPr>
          <a:xfrm>
            <a:off x="457200" y="1666440"/>
            <a:ext cx="3197880" cy="4274640"/>
          </a:xfrm>
          <a:prstGeom prst="rect">
            <a:avLst/>
          </a:prstGeom>
          <a:ln w="0">
            <a:noFill/>
          </a:ln>
        </p:spPr>
      </p:pic>
      <p:pic>
        <p:nvPicPr>
          <p:cNvPr id="1032" name="" descr=""/>
          <p:cNvPicPr/>
          <p:nvPr/>
        </p:nvPicPr>
        <p:blipFill>
          <a:blip r:embed="rId2"/>
          <a:stretch/>
        </p:blipFill>
        <p:spPr>
          <a:xfrm>
            <a:off x="4188600" y="2946600"/>
            <a:ext cx="3748680" cy="2601360"/>
          </a:xfrm>
          <a:prstGeom prst="rect">
            <a:avLst/>
          </a:prstGeom>
          <a:ln w="0">
            <a:noFill/>
          </a:ln>
        </p:spPr>
      </p:pic>
      <p:pic>
        <p:nvPicPr>
          <p:cNvPr id="1033" name="" descr=""/>
          <p:cNvPicPr/>
          <p:nvPr/>
        </p:nvPicPr>
        <p:blipFill>
          <a:blip r:embed="rId3"/>
          <a:stretch/>
        </p:blipFill>
        <p:spPr>
          <a:xfrm>
            <a:off x="4325040" y="1873080"/>
            <a:ext cx="1598760" cy="1071000"/>
          </a:xfrm>
          <a:prstGeom prst="rect">
            <a:avLst/>
          </a:prstGeom>
          <a:ln w="0">
            <a:noFill/>
          </a:ln>
        </p:spPr>
      </p:pic>
      <p:pic>
        <p:nvPicPr>
          <p:cNvPr id="1034" name="" descr=""/>
          <p:cNvPicPr/>
          <p:nvPr/>
        </p:nvPicPr>
        <p:blipFill>
          <a:blip r:embed="rId4"/>
          <a:srcRect l="4676" t="26565" r="80264" b="27540"/>
          <a:stretch/>
        </p:blipFill>
        <p:spPr>
          <a:xfrm>
            <a:off x="3485160" y="1716840"/>
            <a:ext cx="362520" cy="302040"/>
          </a:xfrm>
          <a:prstGeom prst="rect">
            <a:avLst/>
          </a:prstGeom>
          <a:ln w="0">
            <a:noFill/>
          </a:ln>
        </p:spPr>
      </p:pic>
      <p:pic>
        <p:nvPicPr>
          <p:cNvPr id="1035" name="" descr=""/>
          <p:cNvPicPr/>
          <p:nvPr/>
        </p:nvPicPr>
        <p:blipFill>
          <a:blip r:embed="rId5"/>
          <a:stretch/>
        </p:blipFill>
        <p:spPr>
          <a:xfrm>
            <a:off x="2567160" y="3654360"/>
            <a:ext cx="859320" cy="385920"/>
          </a:xfrm>
          <a:prstGeom prst="rect">
            <a:avLst/>
          </a:prstGeom>
          <a:ln w="0">
            <a:noFill/>
          </a:ln>
        </p:spPr>
      </p:pic>
      <p:pic>
        <p:nvPicPr>
          <p:cNvPr id="1036" name="" descr=""/>
          <p:cNvPicPr/>
          <p:nvPr/>
        </p:nvPicPr>
        <p:blipFill>
          <a:blip r:embed="rId6"/>
          <a:stretch/>
        </p:blipFill>
        <p:spPr>
          <a:xfrm>
            <a:off x="3749040" y="4006800"/>
            <a:ext cx="224640" cy="631800"/>
          </a:xfrm>
          <a:prstGeom prst="rect">
            <a:avLst/>
          </a:prstGeom>
          <a:ln w="0">
            <a:noFill/>
          </a:ln>
        </p:spPr>
      </p:pic>
      <p:pic>
        <p:nvPicPr>
          <p:cNvPr id="1037" name="" descr=""/>
          <p:cNvPicPr/>
          <p:nvPr/>
        </p:nvPicPr>
        <p:blipFill>
          <a:blip r:embed="rId7"/>
          <a:stretch/>
        </p:blipFill>
        <p:spPr>
          <a:xfrm>
            <a:off x="2584080" y="5029200"/>
            <a:ext cx="385200" cy="368640"/>
          </a:xfrm>
          <a:prstGeom prst="rect">
            <a:avLst/>
          </a:prstGeom>
          <a:ln w="0">
            <a:noFill/>
          </a:ln>
        </p:spPr>
      </p:pic>
      <p:pic>
        <p:nvPicPr>
          <p:cNvPr id="1038" name="" descr=""/>
          <p:cNvPicPr/>
          <p:nvPr/>
        </p:nvPicPr>
        <p:blipFill>
          <a:blip r:embed="rId8"/>
          <a:stretch/>
        </p:blipFill>
        <p:spPr>
          <a:xfrm>
            <a:off x="2645640" y="4536000"/>
            <a:ext cx="203040" cy="454680"/>
          </a:xfrm>
          <a:prstGeom prst="rect">
            <a:avLst/>
          </a:prstGeom>
          <a:ln w="0">
            <a:noFill/>
          </a:ln>
        </p:spPr>
      </p:pic>
      <p:pic>
        <p:nvPicPr>
          <p:cNvPr id="1039" name="" descr=""/>
          <p:cNvPicPr/>
          <p:nvPr/>
        </p:nvPicPr>
        <p:blipFill>
          <a:blip r:embed="rId9"/>
          <a:stretch/>
        </p:blipFill>
        <p:spPr>
          <a:xfrm>
            <a:off x="2550600" y="5522400"/>
            <a:ext cx="498600" cy="257040"/>
          </a:xfrm>
          <a:prstGeom prst="rect">
            <a:avLst/>
          </a:prstGeom>
          <a:ln w="0">
            <a:noFill/>
          </a:ln>
        </p:spPr>
      </p:pic>
      <p:pic>
        <p:nvPicPr>
          <p:cNvPr id="1040" name="" descr="28§display§I_{RIXS}\propto \sum_{a,b}^9 e^*_a \chi_{a,b}(\omega_{in}\omega_{loss},q)e_b§svg§600§TRUE§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/>
        </p:blipFill>
        <p:spPr>
          <a:xfrm>
            <a:off x="3994560" y="5502960"/>
            <a:ext cx="4258440" cy="904320"/>
          </a:xfrm>
          <a:prstGeom prst="rect">
            <a:avLst/>
          </a:prstGeom>
          <a:ln w="0">
            <a:noFill/>
          </a:ln>
        </p:spPr>
      </p:pic>
      <p:pic>
        <p:nvPicPr>
          <p:cNvPr id="1041" name="" descr=""/>
          <p:cNvPicPr/>
          <p:nvPr/>
        </p:nvPicPr>
        <p:blipFill>
          <a:blip r:embed="rId12"/>
          <a:stretch/>
        </p:blipFill>
        <p:spPr>
          <a:xfrm>
            <a:off x="6629400" y="961200"/>
            <a:ext cx="1767240" cy="1659600"/>
          </a:xfrm>
          <a:prstGeom prst="rect">
            <a:avLst/>
          </a:prstGeom>
          <a:ln w="0">
            <a:noFill/>
          </a:ln>
        </p:spPr>
      </p:pic>
      <p:pic>
        <p:nvPicPr>
          <p:cNvPr id="1042" name="" descr="28§display§k_{in}=x, k_{out}=y§svg§600§TRUE§"/>
          <p:cNvPicPr/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/>
        </p:blipFill>
        <p:spPr>
          <a:xfrm>
            <a:off x="4492080" y="1490400"/>
            <a:ext cx="1931760" cy="237960"/>
          </a:xfrm>
          <a:prstGeom prst="rect">
            <a:avLst/>
          </a:prstGeom>
          <a:ln w="0">
            <a:noFill/>
          </a:ln>
        </p:spPr>
      </p:pic>
      <p:sp>
        <p:nvSpPr>
          <p:cNvPr id="1043" name=""/>
          <p:cNvSpPr txBox="1"/>
          <p:nvPr/>
        </p:nvSpPr>
        <p:spPr>
          <a:xfrm rot="21586200">
            <a:off x="4435560" y="6480360"/>
            <a:ext cx="4658040" cy="346320"/>
          </a:xfrm>
          <a:prstGeom prst="rect">
            <a:avLst/>
          </a:prstGeom>
          <a:solidFill>
            <a:srgbClr val="00a933"/>
          </a:solidFill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Mathematica Script in the tutorials!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44" name=""/>
          <p:cNvSpPr txBox="1"/>
          <p:nvPr/>
        </p:nvSpPr>
        <p:spPr>
          <a:xfrm>
            <a:off x="2755800" y="2586600"/>
            <a:ext cx="1353240" cy="858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←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Rotors.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l=1, but even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99" dur="indefinite" restart="never" nodeType="tmRoot">
          <p:childTnLst>
            <p:seq>
              <p:cTn id="800" dur="indefinite" nodeType="mainSeq">
                <p:childTnLst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7" fill="hold">
                      <p:stCondLst>
                        <p:cond delay="indefinite"/>
                      </p:stCondLst>
                      <p:childTnLst>
                        <p:par>
                          <p:cTn id="818" fill="hold">
                            <p:stCondLst>
                              <p:cond delay="0"/>
                            </p:stCondLst>
                            <p:childTnLst>
                              <p:par>
                                <p:cTn id="81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"/>
          <p:cNvSpPr/>
          <p:nvPr/>
        </p:nvSpPr>
        <p:spPr>
          <a:xfrm>
            <a:off x="266760" y="830160"/>
            <a:ext cx="8454600" cy="50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Pol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ari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zat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ion 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Ba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sis 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in 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Cu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bic 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Ha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rm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oni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cs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46" name="" descr=""/>
          <p:cNvPicPr/>
          <p:nvPr/>
        </p:nvPicPr>
        <p:blipFill>
          <a:blip r:embed="rId1"/>
          <a:stretch/>
        </p:blipFill>
        <p:spPr>
          <a:xfrm>
            <a:off x="457200" y="1666440"/>
            <a:ext cx="3197880" cy="4274640"/>
          </a:xfrm>
          <a:prstGeom prst="rect">
            <a:avLst/>
          </a:prstGeom>
          <a:ln w="0">
            <a:noFill/>
          </a:ln>
        </p:spPr>
      </p:pic>
      <p:pic>
        <p:nvPicPr>
          <p:cNvPr id="1047" name="" descr=""/>
          <p:cNvPicPr/>
          <p:nvPr/>
        </p:nvPicPr>
        <p:blipFill>
          <a:blip r:embed="rId2"/>
          <a:stretch/>
        </p:blipFill>
        <p:spPr>
          <a:xfrm>
            <a:off x="4188600" y="2946600"/>
            <a:ext cx="3748680" cy="2601360"/>
          </a:xfrm>
          <a:prstGeom prst="rect">
            <a:avLst/>
          </a:prstGeom>
          <a:ln w="0">
            <a:noFill/>
          </a:ln>
        </p:spPr>
      </p:pic>
      <p:pic>
        <p:nvPicPr>
          <p:cNvPr id="1048" name="" descr=""/>
          <p:cNvPicPr/>
          <p:nvPr/>
        </p:nvPicPr>
        <p:blipFill>
          <a:blip r:embed="rId3"/>
          <a:stretch/>
        </p:blipFill>
        <p:spPr>
          <a:xfrm>
            <a:off x="4325040" y="1873080"/>
            <a:ext cx="1598760" cy="1071000"/>
          </a:xfrm>
          <a:prstGeom prst="rect">
            <a:avLst/>
          </a:prstGeom>
          <a:ln w="0">
            <a:noFill/>
          </a:ln>
        </p:spPr>
      </p:pic>
      <p:pic>
        <p:nvPicPr>
          <p:cNvPr id="1049" name="" descr=""/>
          <p:cNvPicPr/>
          <p:nvPr/>
        </p:nvPicPr>
        <p:blipFill>
          <a:blip r:embed="rId4"/>
          <a:srcRect l="4676" t="26565" r="80264" b="27540"/>
          <a:stretch/>
        </p:blipFill>
        <p:spPr>
          <a:xfrm>
            <a:off x="3485160" y="1716840"/>
            <a:ext cx="362520" cy="302040"/>
          </a:xfrm>
          <a:prstGeom prst="rect">
            <a:avLst/>
          </a:prstGeom>
          <a:ln w="0">
            <a:noFill/>
          </a:ln>
        </p:spPr>
      </p:pic>
      <p:pic>
        <p:nvPicPr>
          <p:cNvPr id="1050" name="" descr=""/>
          <p:cNvPicPr/>
          <p:nvPr/>
        </p:nvPicPr>
        <p:blipFill>
          <a:blip r:embed="rId5"/>
          <a:stretch/>
        </p:blipFill>
        <p:spPr>
          <a:xfrm>
            <a:off x="2567160" y="3654360"/>
            <a:ext cx="859320" cy="385920"/>
          </a:xfrm>
          <a:prstGeom prst="rect">
            <a:avLst/>
          </a:prstGeom>
          <a:ln w="0">
            <a:noFill/>
          </a:ln>
        </p:spPr>
      </p:pic>
      <p:pic>
        <p:nvPicPr>
          <p:cNvPr id="1051" name="" descr=""/>
          <p:cNvPicPr/>
          <p:nvPr/>
        </p:nvPicPr>
        <p:blipFill>
          <a:blip r:embed="rId6"/>
          <a:stretch/>
        </p:blipFill>
        <p:spPr>
          <a:xfrm>
            <a:off x="3749040" y="4006800"/>
            <a:ext cx="224640" cy="631800"/>
          </a:xfrm>
          <a:prstGeom prst="rect">
            <a:avLst/>
          </a:prstGeom>
          <a:ln w="0">
            <a:noFill/>
          </a:ln>
        </p:spPr>
      </p:pic>
      <p:pic>
        <p:nvPicPr>
          <p:cNvPr id="1052" name="" descr=""/>
          <p:cNvPicPr/>
          <p:nvPr/>
        </p:nvPicPr>
        <p:blipFill>
          <a:blip r:embed="rId7"/>
          <a:stretch/>
        </p:blipFill>
        <p:spPr>
          <a:xfrm>
            <a:off x="2584080" y="5029200"/>
            <a:ext cx="385200" cy="368640"/>
          </a:xfrm>
          <a:prstGeom prst="rect">
            <a:avLst/>
          </a:prstGeom>
          <a:ln w="0">
            <a:noFill/>
          </a:ln>
        </p:spPr>
      </p:pic>
      <p:pic>
        <p:nvPicPr>
          <p:cNvPr id="1053" name="" descr=""/>
          <p:cNvPicPr/>
          <p:nvPr/>
        </p:nvPicPr>
        <p:blipFill>
          <a:blip r:embed="rId8"/>
          <a:stretch/>
        </p:blipFill>
        <p:spPr>
          <a:xfrm>
            <a:off x="2645640" y="4536000"/>
            <a:ext cx="203040" cy="454680"/>
          </a:xfrm>
          <a:prstGeom prst="rect">
            <a:avLst/>
          </a:prstGeom>
          <a:ln w="0">
            <a:noFill/>
          </a:ln>
        </p:spPr>
      </p:pic>
      <p:pic>
        <p:nvPicPr>
          <p:cNvPr id="1054" name="" descr=""/>
          <p:cNvPicPr/>
          <p:nvPr/>
        </p:nvPicPr>
        <p:blipFill>
          <a:blip r:embed="rId9"/>
          <a:stretch/>
        </p:blipFill>
        <p:spPr>
          <a:xfrm>
            <a:off x="2550600" y="5522400"/>
            <a:ext cx="498600" cy="257040"/>
          </a:xfrm>
          <a:prstGeom prst="rect">
            <a:avLst/>
          </a:prstGeom>
          <a:ln w="0">
            <a:noFill/>
          </a:ln>
        </p:spPr>
      </p:pic>
      <p:pic>
        <p:nvPicPr>
          <p:cNvPr id="1055" name="" descr="28§display§I_{RIXS}\propto \sum_{a,b}^9 e^*_a \chi_{a,b}(\omega_{in}\omega_{loss},q)e_b§svg§600§TRUE§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/>
        </p:blipFill>
        <p:spPr>
          <a:xfrm>
            <a:off x="3994560" y="5502960"/>
            <a:ext cx="4258440" cy="904320"/>
          </a:xfrm>
          <a:prstGeom prst="rect">
            <a:avLst/>
          </a:prstGeom>
          <a:ln w="0">
            <a:noFill/>
          </a:ln>
        </p:spPr>
      </p:pic>
      <p:pic>
        <p:nvPicPr>
          <p:cNvPr id="1056" name="" descr=""/>
          <p:cNvPicPr/>
          <p:nvPr/>
        </p:nvPicPr>
        <p:blipFill>
          <a:blip r:embed="rId12"/>
          <a:stretch/>
        </p:blipFill>
        <p:spPr>
          <a:xfrm>
            <a:off x="6629400" y="961200"/>
            <a:ext cx="1767240" cy="1659600"/>
          </a:xfrm>
          <a:prstGeom prst="rect">
            <a:avLst/>
          </a:prstGeom>
          <a:ln w="0">
            <a:noFill/>
          </a:ln>
        </p:spPr>
      </p:pic>
      <p:pic>
        <p:nvPicPr>
          <p:cNvPr id="1057" name="" descr="28§display§k_{in}=x, k_{out}=y§svg§600§TRUE§"/>
          <p:cNvPicPr/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/>
        </p:blipFill>
        <p:spPr>
          <a:xfrm>
            <a:off x="4492080" y="1490400"/>
            <a:ext cx="1931760" cy="237960"/>
          </a:xfrm>
          <a:prstGeom prst="rect">
            <a:avLst/>
          </a:prstGeom>
          <a:ln w="0">
            <a:noFill/>
          </a:ln>
        </p:spPr>
      </p:pic>
      <p:sp>
        <p:nvSpPr>
          <p:cNvPr id="1058" name=""/>
          <p:cNvSpPr txBox="1"/>
          <p:nvPr/>
        </p:nvSpPr>
        <p:spPr>
          <a:xfrm rot="21586200">
            <a:off x="4435560" y="6480360"/>
            <a:ext cx="4658040" cy="346320"/>
          </a:xfrm>
          <a:prstGeom prst="rect">
            <a:avLst/>
          </a:prstGeom>
          <a:solidFill>
            <a:srgbClr val="00a933"/>
          </a:solidFill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Mathematica Script in the tutorials!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21" dur="indefinite" restart="never" nodeType="tmRoot">
          <p:childTnLst>
            <p:seq>
              <p:cTn id="822" dur="indefinite" nodeType="mainSeq">
                <p:childTnLst>
                  <p:par>
                    <p:cTn id="823" fill="hold">
                      <p:stCondLst>
                        <p:cond delay="indefinite"/>
                      </p:stCondLst>
                      <p:childTnLst>
                        <p:par>
                          <p:cTn id="824" fill="hold">
                            <p:stCondLst>
                              <p:cond delay="0"/>
                            </p:stCondLst>
                            <p:childTnLst>
                              <p:par>
                                <p:cTn id="82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1" fill="hold">
                      <p:stCondLst>
                        <p:cond delay="indefinite"/>
                      </p:stCondLst>
                      <p:childTnLst>
                        <p:par>
                          <p:cTn id="832" fill="hold">
                            <p:stCondLst>
                              <p:cond delay="0"/>
                            </p:stCondLst>
                            <p:childTnLst>
                              <p:par>
                                <p:cTn id="83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9" fill="hold">
                      <p:stCondLst>
                        <p:cond delay="indefinite"/>
                      </p:stCondLst>
                      <p:childTnLst>
                        <p:par>
                          <p:cTn id="840" fill="hold">
                            <p:stCondLst>
                              <p:cond delay="0"/>
                            </p:stCondLst>
                            <p:childTnLst>
                              <p:par>
                                <p:cTn id="8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"/>
          <p:cNvSpPr/>
          <p:nvPr/>
        </p:nvSpPr>
        <p:spPr>
          <a:xfrm>
            <a:off x="3362760" y="758160"/>
            <a:ext cx="2475000" cy="50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Spectrum in O</a:t>
            </a:r>
            <a:r>
              <a:rPr b="0" lang="en-US" sz="2600" spc="-1" strike="noStrike" baseline="-8000">
                <a:solidFill>
                  <a:srgbClr val="000000"/>
                </a:solidFill>
                <a:latin typeface="Arial"/>
                <a:ea typeface="DejaVu Sans"/>
              </a:rPr>
              <a:t>h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60" name="" descr=""/>
          <p:cNvPicPr/>
          <p:nvPr/>
        </p:nvPicPr>
        <p:blipFill>
          <a:blip r:embed="rId1"/>
          <a:stretch/>
        </p:blipFill>
        <p:spPr>
          <a:xfrm>
            <a:off x="1107000" y="2356560"/>
            <a:ext cx="1598760" cy="1071000"/>
          </a:xfrm>
          <a:prstGeom prst="rect">
            <a:avLst/>
          </a:prstGeom>
          <a:ln w="0">
            <a:noFill/>
          </a:ln>
        </p:spPr>
      </p:pic>
      <p:pic>
        <p:nvPicPr>
          <p:cNvPr id="1061" name="" descr="28§display§I_{RIXS}\propto \sum_{a,b}^9 e^*_a \chi_{a,b}(\omega_{in}\omega_{loss},q)e_b§svg§600§TRUE§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529200" y="4846320"/>
            <a:ext cx="3015720" cy="640080"/>
          </a:xfrm>
          <a:prstGeom prst="rect">
            <a:avLst/>
          </a:prstGeom>
          <a:ln w="0">
            <a:noFill/>
          </a:ln>
        </p:spPr>
      </p:pic>
      <p:pic>
        <p:nvPicPr>
          <p:cNvPr id="1062" name="" descr="28§display§k_{in}=x, k_{out}=y§svg§600§TRUE§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774000" y="2044080"/>
            <a:ext cx="1931760" cy="237960"/>
          </a:xfrm>
          <a:prstGeom prst="rect">
            <a:avLst/>
          </a:prstGeom>
          <a:ln w="0">
            <a:noFill/>
          </a:ln>
        </p:spPr>
      </p:pic>
      <p:pic>
        <p:nvPicPr>
          <p:cNvPr id="1063" name="" descr=""/>
          <p:cNvPicPr/>
          <p:nvPr/>
        </p:nvPicPr>
        <p:blipFill>
          <a:blip r:embed="rId6"/>
          <a:stretch/>
        </p:blipFill>
        <p:spPr>
          <a:xfrm>
            <a:off x="4457880" y="1371600"/>
            <a:ext cx="3770280" cy="4011120"/>
          </a:xfrm>
          <a:prstGeom prst="rect">
            <a:avLst/>
          </a:prstGeom>
          <a:ln w="0">
            <a:noFill/>
          </a:ln>
        </p:spPr>
      </p:pic>
      <p:pic>
        <p:nvPicPr>
          <p:cNvPr id="1064" name="" descr=""/>
          <p:cNvPicPr/>
          <p:nvPr/>
        </p:nvPicPr>
        <p:blipFill>
          <a:blip r:embed="rId7"/>
          <a:stretch/>
        </p:blipFill>
        <p:spPr>
          <a:xfrm>
            <a:off x="4441320" y="5473440"/>
            <a:ext cx="3633480" cy="250200"/>
          </a:xfrm>
          <a:prstGeom prst="rect">
            <a:avLst/>
          </a:prstGeom>
          <a:ln w="0">
            <a:noFill/>
          </a:ln>
        </p:spPr>
      </p:pic>
      <p:pic>
        <p:nvPicPr>
          <p:cNvPr id="1065" name="" descr=""/>
          <p:cNvPicPr/>
          <p:nvPr/>
        </p:nvPicPr>
        <p:blipFill>
          <a:blip r:embed="rId8"/>
          <a:stretch/>
        </p:blipFill>
        <p:spPr>
          <a:xfrm>
            <a:off x="4611240" y="5290200"/>
            <a:ext cx="3403080" cy="153720"/>
          </a:xfrm>
          <a:prstGeom prst="rect">
            <a:avLst/>
          </a:prstGeom>
          <a:ln w="0">
            <a:noFill/>
          </a:ln>
        </p:spPr>
      </p:pic>
      <p:pic>
        <p:nvPicPr>
          <p:cNvPr id="1066" name="" descr=""/>
          <p:cNvPicPr/>
          <p:nvPr/>
        </p:nvPicPr>
        <p:blipFill>
          <a:blip r:embed="rId9"/>
          <a:stretch/>
        </p:blipFill>
        <p:spPr>
          <a:xfrm>
            <a:off x="3886200" y="2047320"/>
            <a:ext cx="629640" cy="3103560"/>
          </a:xfrm>
          <a:prstGeom prst="rect">
            <a:avLst/>
          </a:prstGeom>
          <a:ln w="0">
            <a:noFill/>
          </a:ln>
        </p:spPr>
      </p:pic>
      <p:pic>
        <p:nvPicPr>
          <p:cNvPr id="1067" name="" descr=""/>
          <p:cNvPicPr/>
          <p:nvPr/>
        </p:nvPicPr>
        <p:blipFill>
          <a:blip r:embed="rId10"/>
          <a:stretch/>
        </p:blipFill>
        <p:spPr>
          <a:xfrm>
            <a:off x="190080" y="3886200"/>
            <a:ext cx="3768120" cy="685800"/>
          </a:xfrm>
          <a:prstGeom prst="rect">
            <a:avLst/>
          </a:prstGeom>
          <a:ln w="0">
            <a:noFill/>
          </a:ln>
        </p:spPr>
      </p:pic>
      <p:pic>
        <p:nvPicPr>
          <p:cNvPr id="1068" name="" descr="28§display§I=\frac{1}{2}[\chi_{R_y(t_{1g})}+\chi_{d_{xz}(t_{2g})}]§svg§600§TRUE§"/>
          <p:cNvPicPr/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3715920" y="5910840"/>
            <a:ext cx="4513680" cy="839160"/>
          </a:xfrm>
          <a:prstGeom prst="rect">
            <a:avLst/>
          </a:prstGeom>
          <a:ln w="0">
            <a:noFill/>
          </a:ln>
        </p:spPr>
      </p:pic>
      <p:sp>
        <p:nvSpPr>
          <p:cNvPr id="1069" name=""/>
          <p:cNvSpPr/>
          <p:nvPr/>
        </p:nvSpPr>
        <p:spPr>
          <a:xfrm>
            <a:off x="5414400" y="2743200"/>
            <a:ext cx="227160" cy="239760"/>
          </a:xfrm>
          <a:prstGeom prst="rect">
            <a:avLst/>
          </a:prstGeom>
          <a:solidFill>
            <a:srgbClr val="bf0041">
              <a:alpha val="50000"/>
            </a:srgbClr>
          </a:solidFill>
          <a:ln w="0">
            <a:solidFill>
              <a:srgbClr val="d62e4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1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070" name=""/>
          <p:cNvSpPr/>
          <p:nvPr/>
        </p:nvSpPr>
        <p:spPr>
          <a:xfrm>
            <a:off x="7286400" y="4605120"/>
            <a:ext cx="227160" cy="239760"/>
          </a:xfrm>
          <a:prstGeom prst="rect">
            <a:avLst/>
          </a:prstGeom>
          <a:solidFill>
            <a:srgbClr val="bf0041">
              <a:alpha val="50000"/>
            </a:srgbClr>
          </a:solidFill>
          <a:ln w="0">
            <a:solidFill>
              <a:srgbClr val="d62e4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1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43" dur="indefinite" restart="never" nodeType="tmRoot">
          <p:childTnLst>
            <p:seq>
              <p:cTn id="844" dur="indefinite" nodeType="mainSeq">
                <p:childTnLst>
                  <p:par>
                    <p:cTn id="845" fill="hold">
                      <p:stCondLst>
                        <p:cond delay="indefinite"/>
                      </p:stCondLst>
                      <p:childTnLst>
                        <p:par>
                          <p:cTn id="846" fill="hold">
                            <p:stCondLst>
                              <p:cond delay="0"/>
                            </p:stCondLst>
                            <p:childTnLst>
                              <p:par>
                                <p:cTn id="84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1" fill="hold">
                      <p:stCondLst>
                        <p:cond delay="indefinite"/>
                      </p:stCondLst>
                      <p:childTnLst>
                        <p:par>
                          <p:cTn id="852" fill="hold">
                            <p:stCondLst>
                              <p:cond delay="0"/>
                            </p:stCondLst>
                            <p:childTnLst>
                              <p:par>
                                <p:cTn id="85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7" fill="hold">
                      <p:stCondLst>
                        <p:cond delay="indefinite"/>
                      </p:stCondLst>
                      <p:childTnLst>
                        <p:par>
                          <p:cTn id="858" fill="hold">
                            <p:stCondLst>
                              <p:cond delay="0"/>
                            </p:stCondLst>
                            <p:childTnLst>
                              <p:par>
                                <p:cTn id="85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1" fill="hold">
                      <p:stCondLst>
                        <p:cond delay="indefinite"/>
                      </p:stCondLst>
                      <p:childTnLst>
                        <p:par>
                          <p:cTn id="872" fill="hold">
                            <p:stCondLst>
                              <p:cond delay="0"/>
                            </p:stCondLst>
                            <p:childTnLst>
                              <p:par>
                                <p:cTn id="87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"/>
          <p:cNvSpPr/>
          <p:nvPr/>
        </p:nvSpPr>
        <p:spPr>
          <a:xfrm>
            <a:off x="3362760" y="758160"/>
            <a:ext cx="2475000" cy="50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Spectrum in O</a:t>
            </a:r>
            <a:r>
              <a:rPr b="0" lang="en-US" sz="2600" spc="-1" strike="noStrike" baseline="-8000">
                <a:solidFill>
                  <a:srgbClr val="000000"/>
                </a:solidFill>
                <a:latin typeface="Arial"/>
                <a:ea typeface="DejaVu Sans"/>
              </a:rPr>
              <a:t>h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72" name="" descr="28§display§I_{RIXS}\propto \sum_{a,b}^9 e^*_a \chi_{a,b}(\omega_{in}\omega_{loss},q)e_b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685800" y="4617720"/>
            <a:ext cx="3015720" cy="640080"/>
          </a:xfrm>
          <a:prstGeom prst="rect">
            <a:avLst/>
          </a:prstGeom>
          <a:ln w="0">
            <a:noFill/>
          </a:ln>
        </p:spPr>
      </p:pic>
      <p:pic>
        <p:nvPicPr>
          <p:cNvPr id="1073" name="" descr=""/>
          <p:cNvPicPr/>
          <p:nvPr/>
        </p:nvPicPr>
        <p:blipFill>
          <a:blip r:embed="rId3"/>
          <a:stretch/>
        </p:blipFill>
        <p:spPr>
          <a:xfrm>
            <a:off x="4457880" y="1371600"/>
            <a:ext cx="3770280" cy="4011120"/>
          </a:xfrm>
          <a:prstGeom prst="rect">
            <a:avLst/>
          </a:prstGeom>
          <a:ln w="0">
            <a:noFill/>
          </a:ln>
        </p:spPr>
      </p:pic>
      <p:pic>
        <p:nvPicPr>
          <p:cNvPr id="1074" name="" descr=""/>
          <p:cNvPicPr/>
          <p:nvPr/>
        </p:nvPicPr>
        <p:blipFill>
          <a:blip r:embed="rId4"/>
          <a:stretch/>
        </p:blipFill>
        <p:spPr>
          <a:xfrm>
            <a:off x="4441320" y="5473440"/>
            <a:ext cx="3633480" cy="250200"/>
          </a:xfrm>
          <a:prstGeom prst="rect">
            <a:avLst/>
          </a:prstGeom>
          <a:ln w="0">
            <a:noFill/>
          </a:ln>
        </p:spPr>
      </p:pic>
      <p:pic>
        <p:nvPicPr>
          <p:cNvPr id="1075" name="" descr=""/>
          <p:cNvPicPr/>
          <p:nvPr/>
        </p:nvPicPr>
        <p:blipFill>
          <a:blip r:embed="rId5"/>
          <a:stretch/>
        </p:blipFill>
        <p:spPr>
          <a:xfrm>
            <a:off x="4611240" y="5290200"/>
            <a:ext cx="3403080" cy="153720"/>
          </a:xfrm>
          <a:prstGeom prst="rect">
            <a:avLst/>
          </a:prstGeom>
          <a:ln w="0">
            <a:noFill/>
          </a:ln>
        </p:spPr>
      </p:pic>
      <p:pic>
        <p:nvPicPr>
          <p:cNvPr id="1076" name="" descr=""/>
          <p:cNvPicPr/>
          <p:nvPr/>
        </p:nvPicPr>
        <p:blipFill>
          <a:blip r:embed="rId6"/>
          <a:stretch/>
        </p:blipFill>
        <p:spPr>
          <a:xfrm>
            <a:off x="3886200" y="2047320"/>
            <a:ext cx="629640" cy="3103560"/>
          </a:xfrm>
          <a:prstGeom prst="rect">
            <a:avLst/>
          </a:prstGeom>
          <a:ln w="0">
            <a:noFill/>
          </a:ln>
        </p:spPr>
      </p:pic>
      <p:pic>
        <p:nvPicPr>
          <p:cNvPr id="1077" name="" descr="28§display§I=\frac{1}{2}[\chi_{R_z(t_{1g})}+2\chi_{d_{x^2-y^2}(e_g)}]§svg§600§TRUE§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3517560" y="5873760"/>
            <a:ext cx="4712040" cy="768960"/>
          </a:xfrm>
          <a:prstGeom prst="rect">
            <a:avLst/>
          </a:prstGeom>
          <a:ln w="0">
            <a:noFill/>
          </a:ln>
        </p:spPr>
      </p:pic>
      <p:sp>
        <p:nvSpPr>
          <p:cNvPr id="1078" name=""/>
          <p:cNvSpPr/>
          <p:nvPr/>
        </p:nvSpPr>
        <p:spPr>
          <a:xfrm>
            <a:off x="5799600" y="3115800"/>
            <a:ext cx="227160" cy="239760"/>
          </a:xfrm>
          <a:prstGeom prst="rect">
            <a:avLst/>
          </a:prstGeom>
          <a:solidFill>
            <a:srgbClr val="bf0041">
              <a:alpha val="50000"/>
            </a:srgbClr>
          </a:solidFill>
          <a:ln w="0">
            <a:solidFill>
              <a:srgbClr val="d62e4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1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079" name=""/>
          <p:cNvSpPr/>
          <p:nvPr/>
        </p:nvSpPr>
        <p:spPr>
          <a:xfrm>
            <a:off x="6170400" y="3489120"/>
            <a:ext cx="227160" cy="239760"/>
          </a:xfrm>
          <a:prstGeom prst="rect">
            <a:avLst/>
          </a:prstGeom>
          <a:solidFill>
            <a:srgbClr val="bf0041">
              <a:alpha val="50000"/>
            </a:srgbClr>
          </a:solidFill>
          <a:ln w="0">
            <a:solidFill>
              <a:srgbClr val="d62e4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1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pic>
        <p:nvPicPr>
          <p:cNvPr id="1080" name="" descr=""/>
          <p:cNvPicPr/>
          <p:nvPr/>
        </p:nvPicPr>
        <p:blipFill>
          <a:blip r:embed="rId9"/>
          <a:stretch/>
        </p:blipFill>
        <p:spPr>
          <a:xfrm>
            <a:off x="847800" y="2430000"/>
            <a:ext cx="2158560" cy="1027800"/>
          </a:xfrm>
          <a:prstGeom prst="rect">
            <a:avLst/>
          </a:prstGeom>
          <a:ln w="0">
            <a:noFill/>
          </a:ln>
        </p:spPr>
      </p:pic>
      <p:pic>
        <p:nvPicPr>
          <p:cNvPr id="1081" name="" descr="28§display§k_{in}=\{\sqrt{1/2},\sqrt{1/2},0\}§svg§600§TRUE§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/>
        </p:blipFill>
        <p:spPr>
          <a:xfrm>
            <a:off x="914400" y="1676520"/>
            <a:ext cx="1765080" cy="222840"/>
          </a:xfrm>
          <a:prstGeom prst="rect">
            <a:avLst/>
          </a:prstGeom>
          <a:ln w="0">
            <a:noFill/>
          </a:ln>
        </p:spPr>
      </p:pic>
      <p:pic>
        <p:nvPicPr>
          <p:cNvPr id="1082" name="" descr="28§display§k_{out}=\{-\sqrt{1/2},\sqrt{1/2},0\}§svg§600§TRUE§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/>
        </p:blipFill>
        <p:spPr>
          <a:xfrm>
            <a:off x="879120" y="1979640"/>
            <a:ext cx="1862640" cy="210600"/>
          </a:xfrm>
          <a:prstGeom prst="rect">
            <a:avLst/>
          </a:prstGeom>
          <a:ln w="0">
            <a:noFill/>
          </a:ln>
        </p:spPr>
      </p:pic>
      <p:pic>
        <p:nvPicPr>
          <p:cNvPr id="1083" name="" descr=""/>
          <p:cNvPicPr/>
          <p:nvPr/>
        </p:nvPicPr>
        <p:blipFill>
          <a:blip r:embed="rId14"/>
          <a:stretch/>
        </p:blipFill>
        <p:spPr>
          <a:xfrm>
            <a:off x="204120" y="3657600"/>
            <a:ext cx="3909240" cy="767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75" dur="indefinite" restart="never" nodeType="tmRoot">
          <p:childTnLst>
            <p:seq>
              <p:cTn id="876" dur="indefinite" nodeType="mainSeq">
                <p:childTnLst>
                  <p:par>
                    <p:cTn id="877" fill="hold">
                      <p:stCondLst>
                        <p:cond delay="indefinite"/>
                      </p:stCondLst>
                      <p:childTnLst>
                        <p:par>
                          <p:cTn id="878" fill="hold">
                            <p:stCondLst>
                              <p:cond delay="0"/>
                            </p:stCondLst>
                            <p:childTnLst>
                              <p:par>
                                <p:cTn id="87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5" fill="hold">
                      <p:stCondLst>
                        <p:cond delay="indefinite"/>
                      </p:stCondLst>
                      <p:childTnLst>
                        <p:par>
                          <p:cTn id="886" fill="hold">
                            <p:stCondLst>
                              <p:cond delay="0"/>
                            </p:stCondLst>
                            <p:childTnLst>
                              <p:par>
                                <p:cTn id="88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1" fill="hold">
                      <p:stCondLst>
                        <p:cond delay="indefinite"/>
                      </p:stCondLst>
                      <p:childTnLst>
                        <p:par>
                          <p:cTn id="892" fill="hold">
                            <p:stCondLst>
                              <p:cond delay="0"/>
                            </p:stCondLst>
                            <p:childTnLst>
                              <p:par>
                                <p:cTn id="89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5" fill="hold">
                      <p:stCondLst>
                        <p:cond delay="indefinite"/>
                      </p:stCondLst>
                      <p:childTnLst>
                        <p:par>
                          <p:cTn id="906" fill="hold">
                            <p:stCondLst>
                              <p:cond delay="0"/>
                            </p:stCondLst>
                            <p:childTnLst>
                              <p:par>
                                <p:cTn id="90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4" name="" descr=""/>
          <p:cNvPicPr/>
          <p:nvPr/>
        </p:nvPicPr>
        <p:blipFill>
          <a:blip r:embed="rId1"/>
          <a:stretch/>
        </p:blipFill>
        <p:spPr>
          <a:xfrm>
            <a:off x="4800600" y="1600200"/>
            <a:ext cx="2992320" cy="3008880"/>
          </a:xfrm>
          <a:prstGeom prst="rect">
            <a:avLst/>
          </a:prstGeom>
          <a:ln w="0">
            <a:noFill/>
          </a:ln>
        </p:spPr>
      </p:pic>
      <p:pic>
        <p:nvPicPr>
          <p:cNvPr id="1085" name="" descr=""/>
          <p:cNvPicPr/>
          <p:nvPr/>
        </p:nvPicPr>
        <p:blipFill>
          <a:blip r:embed="rId2"/>
          <a:stretch/>
        </p:blipFill>
        <p:spPr>
          <a:xfrm>
            <a:off x="1127880" y="1528200"/>
            <a:ext cx="2914560" cy="2957760"/>
          </a:xfrm>
          <a:prstGeom prst="rect">
            <a:avLst/>
          </a:prstGeom>
          <a:ln w="0">
            <a:noFill/>
          </a:ln>
        </p:spPr>
      </p:pic>
      <p:pic>
        <p:nvPicPr>
          <p:cNvPr id="1086" name="" descr=""/>
          <p:cNvPicPr/>
          <p:nvPr/>
        </p:nvPicPr>
        <p:blipFill>
          <a:blip r:embed="rId3"/>
          <a:stretch/>
        </p:blipFill>
        <p:spPr>
          <a:xfrm>
            <a:off x="1114920" y="4553280"/>
            <a:ext cx="2809080" cy="183960"/>
          </a:xfrm>
          <a:prstGeom prst="rect">
            <a:avLst/>
          </a:prstGeom>
          <a:ln w="0">
            <a:noFill/>
          </a:ln>
        </p:spPr>
      </p:pic>
      <p:pic>
        <p:nvPicPr>
          <p:cNvPr id="1087" name="" descr=""/>
          <p:cNvPicPr/>
          <p:nvPr/>
        </p:nvPicPr>
        <p:blipFill>
          <a:blip r:embed="rId4"/>
          <a:stretch/>
        </p:blipFill>
        <p:spPr>
          <a:xfrm>
            <a:off x="1246320" y="4417920"/>
            <a:ext cx="2630880" cy="113040"/>
          </a:xfrm>
          <a:prstGeom prst="rect">
            <a:avLst/>
          </a:prstGeom>
          <a:ln w="0">
            <a:noFill/>
          </a:ln>
        </p:spPr>
      </p:pic>
      <p:pic>
        <p:nvPicPr>
          <p:cNvPr id="1088" name="" descr=""/>
          <p:cNvPicPr/>
          <p:nvPr/>
        </p:nvPicPr>
        <p:blipFill>
          <a:blip r:embed="rId5"/>
          <a:stretch/>
        </p:blipFill>
        <p:spPr>
          <a:xfrm>
            <a:off x="5074200" y="4553280"/>
            <a:ext cx="2809080" cy="183960"/>
          </a:xfrm>
          <a:prstGeom prst="rect">
            <a:avLst/>
          </a:prstGeom>
          <a:ln w="0">
            <a:noFill/>
          </a:ln>
        </p:spPr>
      </p:pic>
      <p:pic>
        <p:nvPicPr>
          <p:cNvPr id="1089" name="" descr=""/>
          <p:cNvPicPr/>
          <p:nvPr/>
        </p:nvPicPr>
        <p:blipFill>
          <a:blip r:embed="rId6"/>
          <a:stretch/>
        </p:blipFill>
        <p:spPr>
          <a:xfrm>
            <a:off x="685800" y="2026440"/>
            <a:ext cx="486360" cy="2288520"/>
          </a:xfrm>
          <a:prstGeom prst="rect">
            <a:avLst/>
          </a:prstGeom>
          <a:ln w="0">
            <a:noFill/>
          </a:ln>
        </p:spPr>
      </p:pic>
      <p:pic>
        <p:nvPicPr>
          <p:cNvPr id="1090" name="" descr=""/>
          <p:cNvPicPr/>
          <p:nvPr/>
        </p:nvPicPr>
        <p:blipFill>
          <a:blip r:embed="rId7"/>
          <a:stretch/>
        </p:blipFill>
        <p:spPr>
          <a:xfrm>
            <a:off x="4538520" y="2026440"/>
            <a:ext cx="486360" cy="2288520"/>
          </a:xfrm>
          <a:prstGeom prst="rect">
            <a:avLst/>
          </a:prstGeom>
          <a:ln w="0">
            <a:noFill/>
          </a:ln>
        </p:spPr>
      </p:pic>
      <p:sp>
        <p:nvSpPr>
          <p:cNvPr id="1091" name=""/>
          <p:cNvSpPr/>
          <p:nvPr/>
        </p:nvSpPr>
        <p:spPr>
          <a:xfrm>
            <a:off x="266760" y="830160"/>
            <a:ext cx="8454600" cy="50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Point Group Theory → # of independent spectra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2" name=""/>
          <p:cNvSpPr/>
          <p:nvPr/>
        </p:nvSpPr>
        <p:spPr>
          <a:xfrm>
            <a:off x="7039800" y="5029200"/>
            <a:ext cx="2437920" cy="112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Here: </a:t>
            </a:r>
            <a:r>
              <a:rPr b="1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q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 independent processes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93" name="" descr="12§display§\begin{ruledtabular}&#10;\centering&#10;\begin{tabular}{l||c|ccc|ccccc|c}&#10;&#9;&#9;&amp; s &amp; $R_x$ &amp; $R_y$ &amp; $R_z$ &amp; $d_{x^2 - y^2}$ &amp; $d_{z^2}$ &amp; $d_{yz}$ &amp; $d_{xz}$ &amp; $d_{xy}$ &amp; N_{spec} $\\&#10;&#9;&#9;\hline   &#10;&#9;&#9;SO(3) \rule{0pt}{10pt}     &amp; s &amp; \multicolumn{3}{c|}{Rot}  &amp; \multicolumn{5}{c|}{d} &amp; 3  \\ &#10;&#9;&#9;O$_h$         &amp; $a_{1g}$ &amp; \multicolumn{3}{c|}{$t_{1g}$}  &amp; \multicolumn{2}{c|}{$e_{g}$} &amp; \multicolumn{3}{c|}{$t_{2g}$} &amp; 4 \\ &#10;&#9;&#9;D$_{4h}$   &amp; $a_{1g}$ &amp; \multicolumn{2}{c|}{$e_{g}$} &amp; $a_{2g}$        &amp; \multicolumn{1}{c|}{$b_{1g}$}    &amp; \multicolumn{1}{c|}{$a_{1g}$} &amp; \multicolumn{2}{c|}{$e_{g}$} &amp; \multicolumn{1}{c|}{$b_{2g}$} &amp; 11  \\&#10;&#9;&#9;D$_{2h}$   &amp; \multicolumn{1}{c|}{$a_{g}$}  &amp; \multicolumn{1}{c|}{$b_{3g}$} &amp; \multicolumn{1}{c|}{$b_{2g}$} &amp;$b_{1g}$ &amp; \multicolumn{1}{c|}{$a_g$} &amp; \multicolumn{1}{c|}{$a_g$} &amp; \multicolumn{1}{c|}{$b_{3g}$} &amp; \multicolumn{1}{c|}{$b_{2g}$} &amp;\multicolumn{1}{c|}{$b_{1g}$} &amp; 21&#10;&#9;\end{tabular}&#10;\end{ruledtabular}§svg§600§TRUE§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>
          <a:xfrm>
            <a:off x="2899800" y="9854280"/>
            <a:ext cx="4503600" cy="863640"/>
          </a:xfrm>
          <a:prstGeom prst="rect">
            <a:avLst/>
          </a:prstGeom>
          <a:ln w="0">
            <a:noFill/>
          </a:ln>
        </p:spPr>
      </p:pic>
      <p:pic>
        <p:nvPicPr>
          <p:cNvPr id="1094" name="" descr="12§display§\begin{ruledtabular}&#10;\centering&#10;\begin{tabular}{l||c|ccc|ccccc|c}&#10;&#9;&#9;&amp; s &amp; $R_x$ &amp; $R_y$ &amp; $R_z$ &amp; $d_{x^2 - y^2}$ &amp; $d_{z^2}$ &amp; $d_{yz}$ &amp; $d_{xz}$ &amp; $d_{xy}$ &amp; N_{spec} $\\&#10;&#9;&#9;\hline   &#10;&#9;&#9;SO(3) \rule{0pt}{10pt}     &amp; s &amp; \multicolumn{3}{c|}{Rot}  &amp; \multicolumn{5}{c|}{d} &amp; 3  \\ &#10;&#9;&#9;O$_h$         &amp; $a_{1g}$ &amp; \multicolumn{3}{c|}{$t_{1g}$}  &amp; \multicolumn{2}{c|}{$e_{g}$} &amp; \multicolumn{3}{c|}{$t_{2g}$} &amp; 4 \\ &#10;&#9;&#9;D$_{4h}$   &amp; $a_{1g}$ &amp; \multicolumn{2}{c|}{$e_{g}$} &amp; $a_{2g}$        &amp; \multicolumn{1}{c|}{$b_{1g}$}    &amp; \multicolumn{1}{c|}{$a_{1g}$} &amp; \multicolumn{2}{c|}{$e_{g}$} &amp; \multicolumn{1}{c|}{$b_{2g}$} &amp; 11  \\&#10;&#9;&#9;D$_{2h}$   &amp; \multicolumn{1}{c|}{$a_{g}$}  &amp; \multicolumn{1}{c|}{$b_{3g}$} &amp; \multicolumn{1}{c|}{$b_{2g}$} &amp;$b_{1g}$ &amp; \multicolumn{1}{c|}{$a_g$} &amp; \multicolumn{1}{c|}{$a_g$} &amp; \multicolumn{1}{c|}{$b_{3g}$} &amp; \multicolumn{1}{c|}{$b_{2g}$} &amp;\multicolumn{1}{c|}{$b_{1g}$} &amp; 21&#10;&#9;\end{tabular}&#10;\end{ruledtabular}§svg§600§TRUE§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/>
        </p:blipFill>
        <p:spPr>
          <a:xfrm>
            <a:off x="2899800" y="9854280"/>
            <a:ext cx="4503600" cy="863640"/>
          </a:xfrm>
          <a:prstGeom prst="rect">
            <a:avLst/>
          </a:prstGeom>
          <a:ln w="0">
            <a:noFill/>
          </a:ln>
        </p:spPr>
      </p:pic>
      <p:pic>
        <p:nvPicPr>
          <p:cNvPr id="1095" name="" descr="12§display§\begin{ruledtabular}&#10;\centering&#10;\begin{tabular}{l||c|ccc|ccccc|c}&#10;&#9;&#9;&amp; s &amp; $R_x$ &amp; $R_y$ &amp; $R_z$ &amp; $d_{x^2 - y^2}$ &amp; $d_{z^2}$ &amp; $d_{yz}$ &amp; $d_{xz}$ &amp; $d_{xy}$ &amp; N_{spec} $\\&#10;&#9;&#9;\hline   &#10;&#9;&#9;SO(3) \rule{0pt}{10pt}     &amp; s &amp; \multicolumn{3}{c|}{Rot}  &amp; \multicolumn{5}{c|}{d} &amp; 3  \\ &#10;&#9;&#9;O$_h$         &amp; $a_{1g}$ &amp; \multicolumn{3}{c|}{$t_{1g}$}  &amp; \multicolumn{2}{c|}{$e_{g}$} &amp; \multicolumn{3}{c|}{$t_{2g}$} &amp; 4 \\ &#10;&#9;&#9;D$_{4h}$   &amp; $a_{1g}$ &amp; \multicolumn{2}{c|}{$e_{g}$} &amp; $a_{2g}$        &amp; \multicolumn{1}{c|}{$b_{1g}$}    &amp; \multicolumn{1}{c|}{$a_{1g}$} &amp; \multicolumn{2}{c|}{$e_{g}$} &amp; \multicolumn{1}{c|}{$b_{2g}$} &amp; 11  \\&#10;&#9;&#9;D$_{2h}$   &amp; \multicolumn{1}{c|}{$a_{g}$}  &amp; \multicolumn{1}{c|}{$b_{3g}$} &amp; \multicolumn{1}{c|}{$b_{2g}$} &amp;$b_{1g}$ &amp; \multicolumn{1}{c|}{$a_g$} &amp; \multicolumn{1}{c|}{$a_g$} &amp; \multicolumn{1}{c|}{$b_{3g}$} &amp; \multicolumn{1}{c|}{$b_{2g}$} &amp;\multicolumn{1}{c|}{$b_{1g}$} &amp; 21&#10;&#9;\end{tabular}&#10;\end{ruledtabular}§svg§600§TRUE§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/>
        </p:blipFill>
        <p:spPr>
          <a:xfrm>
            <a:off x="2899800" y="9854280"/>
            <a:ext cx="4503600" cy="863640"/>
          </a:xfrm>
          <a:prstGeom prst="rect">
            <a:avLst/>
          </a:prstGeom>
          <a:ln w="0">
            <a:noFill/>
          </a:ln>
        </p:spPr>
      </p:pic>
      <p:pic>
        <p:nvPicPr>
          <p:cNvPr id="1096" name="" descr="28§display§\begin{ruledtabular}&#10;\centering&#10;\begin{tabular}{l||c|ccc|ccccc|r}&#10;&#9;&#9;&amp; s &amp; $R_x$ &amp; $R_y$ &amp; $R_z$ &amp; $d_{x^2 - y^2}$ &amp; $d_{z^2}$ &amp; $d_{yz}$ &amp; $d_{xz}$ &amp; $d_{xy}$ &amp;N_{spec}\\&#10;&#9;&#9;\hline   &#10;&#9;&#9;SO(3) \rule{0pt}{10pt}     &amp; s &amp; \multicolumn{3}{c|}{Rot}  &amp; \multicolumn{5}{c|}{d}&amp;3  \\ &#10;&#9;&#9;O$_h$         &amp; $a_{1g}$ &amp; \multicolumn{3}{c|}{$t_{1g}$}  &amp; \multicolumn{2}{c|}{$e_{g}$} &amp; \multicolumn{3}{c|}{$t_{2g}$} &amp;4\\ &#10;&#9;&#9;D$_{4h}$   &amp; $a_{1g}$ &amp; \multicolumn{2}{c|}{$e_{g}$} &amp; $a_{2g}$        &amp; \multicolumn{1}{c|}{$b_{1g}$}    &amp; \multicolumn{1}{c|}{$a_{1g}$} &amp; \multicolumn{2}{c|}{$e_{g}$} &amp; $b_{2g}$&amp;11 &#10;&#9;\end{tabular}&#10;\end{ruledtabular}§svg§600§TRUE§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/>
        </p:blipFill>
        <p:spPr>
          <a:xfrm>
            <a:off x="1096200" y="5164200"/>
            <a:ext cx="5711760" cy="887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09" dur="indefinite" restart="never" nodeType="tmRoot">
          <p:childTnLst>
            <p:seq>
              <p:cTn id="910" dur="indefinite" nodeType="mainSeq">
                <p:childTnLst>
                  <p:par>
                    <p:cTn id="911" fill="hold">
                      <p:stCondLst>
                        <p:cond delay="indefinite"/>
                      </p:stCondLst>
                      <p:childTnLst>
                        <p:par>
                          <p:cTn id="912" fill="hold">
                            <p:stCondLst>
                              <p:cond delay="0"/>
                            </p:stCondLst>
                            <p:childTnLst>
                              <p:par>
                                <p:cTn id="91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9" fill="hold">
                      <p:stCondLst>
                        <p:cond delay="indefinite"/>
                      </p:stCondLst>
                      <p:childTnLst>
                        <p:par>
                          <p:cTn id="920" fill="hold">
                            <p:stCondLst>
                              <p:cond delay="0"/>
                            </p:stCondLst>
                            <p:childTnLst>
                              <p:par>
                                <p:cTn id="9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"/>
          <p:cNvSpPr/>
          <p:nvPr/>
        </p:nvSpPr>
        <p:spPr>
          <a:xfrm>
            <a:off x="266760" y="830160"/>
            <a:ext cx="8454600" cy="50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Compute RIXS spectrum without polarization Filter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98" name="" descr="12§display§\begin{ruledtabular}&#10;\centering&#10;\begin{tabular}{l||c|ccc|ccccc|c}&#10;&#9;&#9;&amp; s &amp; $R_x$ &amp; $R_y$ &amp; $R_z$ &amp; $d_{x^2 - y^2}$ &amp; $d_{z^2}$ &amp; $d_{yz}$ &amp; $d_{xz}$ &amp; $d_{xy}$ &amp; N_{spec} $\\&#10;&#9;&#9;\hline   &#10;&#9;&#9;SO(3) \rule{0pt}{10pt}     &amp; s &amp; \multicolumn{3}{c|}{Rot}  &amp; \multicolumn{5}{c|}{d} &amp; 3  \\ &#10;&#9;&#9;O$_h$         &amp; $a_{1g}$ &amp; \multicolumn{3}{c|}{$t_{1g}$}  &amp; \multicolumn{2}{c|}{$e_{g}$} &amp; \multicolumn{3}{c|}{$t_{2g}$} &amp; 4 \\ &#10;&#9;&#9;D$_{4h}$   &amp; $a_{1g}$ &amp; \multicolumn{2}{c|}{$e_{g}$} &amp; $a_{2g}$        &amp; \multicolumn{1}{c|}{$b_{1g}$}    &amp; \multicolumn{1}{c|}{$a_{1g}$} &amp; \multicolumn{2}{c|}{$e_{g}$} &amp; \multicolumn{1}{c|}{$b_{2g}$} &amp; 11  \\&#10;&#9;&#9;D$_{2h}$   &amp; \multicolumn{1}{c|}{$a_{g}$}  &amp; \multicolumn{1}{c|}{$b_{3g}$} &amp; \multicolumn{1}{c|}{$b_{2g}$} &amp;$b_{1g}$ &amp; \multicolumn{1}{c|}{$a_g$} &amp; \multicolumn{1}{c|}{$a_g$} &amp; \multicolumn{1}{c|}{$b_{3g}$} &amp; \multicolumn{1}{c|}{$b_{2g}$} &amp;\multicolumn{1}{c|}{$b_{1g}$} &amp; 21&#10;&#9;\end{tabular}&#10;\end{ruledtabular}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2899800" y="9854280"/>
            <a:ext cx="4503600" cy="863640"/>
          </a:xfrm>
          <a:prstGeom prst="rect">
            <a:avLst/>
          </a:prstGeom>
          <a:ln w="0">
            <a:noFill/>
          </a:ln>
        </p:spPr>
      </p:pic>
      <p:pic>
        <p:nvPicPr>
          <p:cNvPr id="1099" name="" descr="12§display§\begin{ruledtabular}&#10;\centering&#10;\begin{tabular}{l||c|ccc|ccccc|c}&#10;&#9;&#9;&amp; s &amp; $R_x$ &amp; $R_y$ &amp; $R_z$ &amp; $d_{x^2 - y^2}$ &amp; $d_{z^2}$ &amp; $d_{yz}$ &amp; $d_{xz}$ &amp; $d_{xy}$ &amp; N_{spec} $\\&#10;&#9;&#9;\hline   &#10;&#9;&#9;SO(3) \rule{0pt}{10pt}     &amp; s &amp; \multicolumn{3}{c|}{Rot}  &amp; \multicolumn{5}{c|}{d} &amp; 3  \\ &#10;&#9;&#9;O$_h$         &amp; $a_{1g}$ &amp; \multicolumn{3}{c|}{$t_{1g}$}  &amp; \multicolumn{2}{c|}{$e_{g}$} &amp; \multicolumn{3}{c|}{$t_{2g}$} &amp; 4 \\ &#10;&#9;&#9;D$_{4h}$   &amp; $a_{1g}$ &amp; \multicolumn{2}{c|}{$e_{g}$} &amp; $a_{2g}$        &amp; \multicolumn{1}{c|}{$b_{1g}$}    &amp; \multicolumn{1}{c|}{$a_{1g}$} &amp; \multicolumn{2}{c|}{$e_{g}$} &amp; \multicolumn{1}{c|}{$b_{2g}$} &amp; 11  \\&#10;&#9;&#9;D$_{2h}$   &amp; \multicolumn{1}{c|}{$a_{g}$}  &amp; \multicolumn{1}{c|}{$b_{3g}$} &amp; \multicolumn{1}{c|}{$b_{2g}$} &amp;$b_{1g}$ &amp; \multicolumn{1}{c|}{$a_g$} &amp; \multicolumn{1}{c|}{$a_g$} &amp; \multicolumn{1}{c|}{$b_{3g}$} &amp; \multicolumn{1}{c|}{$b_{2g}$} &amp;\multicolumn{1}{c|}{$b_{1g}$} &amp; 21&#10;&#9;\end{tabular}&#10;\end{ruledtabular}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899800" y="9854280"/>
            <a:ext cx="4503600" cy="863640"/>
          </a:xfrm>
          <a:prstGeom prst="rect">
            <a:avLst/>
          </a:prstGeom>
          <a:ln w="0">
            <a:noFill/>
          </a:ln>
        </p:spPr>
      </p:pic>
      <p:pic>
        <p:nvPicPr>
          <p:cNvPr id="1100" name="" descr="12§display§\begin{ruledtabular}&#10;\centering&#10;\begin{tabular}{l||c|ccc|ccccc|c}&#10;&#9;&#9;&amp; s &amp; $R_x$ &amp; $R_y$ &amp; $R_z$ &amp; $d_{x^2 - y^2}$ &amp; $d_{z^2}$ &amp; $d_{yz}$ &amp; $d_{xz}$ &amp; $d_{xy}$ &amp; N_{spec} $\\&#10;&#9;&#9;\hline   &#10;&#9;&#9;SO(3) \rule{0pt}{10pt}     &amp; s &amp; \multicolumn{3}{c|}{Rot}  &amp; \multicolumn{5}{c|}{d} &amp; 3  \\ &#10;&#9;&#9;O$_h$         &amp; $a_{1g}$ &amp; \multicolumn{3}{c|}{$t_{1g}$}  &amp; \multicolumn{2}{c|}{$e_{g}$} &amp; \multicolumn{3}{c|}{$t_{2g}$} &amp; 4 \\ &#10;&#9;&#9;D$_{4h}$   &amp; $a_{1g}$ &amp; \multicolumn{2}{c|}{$e_{g}$} &amp; $a_{2g}$        &amp; \multicolumn{1}{c|}{$b_{1g}$}    &amp; \multicolumn{1}{c|}{$a_{1g}$} &amp; \multicolumn{2}{c|}{$e_{g}$} &amp; \multicolumn{1}{c|}{$b_{2g}$} &amp; 11  \\&#10;&#9;&#9;D$_{2h}$   &amp; \multicolumn{1}{c|}{$a_{g}$}  &amp; \multicolumn{1}{c|}{$b_{3g}$} &amp; \multicolumn{1}{c|}{$b_{2g}$} &amp;$b_{1g}$ &amp; \multicolumn{1}{c|}{$a_g$} &amp; \multicolumn{1}{c|}{$a_g$} &amp; \multicolumn{1}{c|}{$b_{3g}$} &amp; \multicolumn{1}{c|}{$b_{2g}$} &amp;\multicolumn{1}{c|}{$b_{1g}$} &amp; 21&#10;&#9;\end{tabular}&#10;\end{ruledtabular}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2899800" y="9854280"/>
            <a:ext cx="4503600" cy="863640"/>
          </a:xfrm>
          <a:prstGeom prst="rect">
            <a:avLst/>
          </a:prstGeom>
          <a:ln w="0">
            <a:noFill/>
          </a:ln>
        </p:spPr>
      </p:pic>
      <p:pic>
        <p:nvPicPr>
          <p:cNvPr id="1101" name="" descr=""/>
          <p:cNvPicPr/>
          <p:nvPr/>
        </p:nvPicPr>
        <p:blipFill>
          <a:blip r:embed="rId7"/>
          <a:stretch/>
        </p:blipFill>
        <p:spPr>
          <a:xfrm>
            <a:off x="567720" y="1828800"/>
            <a:ext cx="3546000" cy="3330000"/>
          </a:xfrm>
          <a:prstGeom prst="rect">
            <a:avLst/>
          </a:prstGeom>
          <a:ln w="0">
            <a:noFill/>
          </a:ln>
        </p:spPr>
      </p:pic>
      <p:pic>
        <p:nvPicPr>
          <p:cNvPr id="1102" name="" descr="28§display§I(\epsilon_{in},k_{out})=I(\epsilon_{in},\pi_{out})+I(\epsilon_{in},\sigma_{out})§svg§600§TRUE§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>
          <a:xfrm>
            <a:off x="1551600" y="5378400"/>
            <a:ext cx="5928120" cy="379080"/>
          </a:xfrm>
          <a:prstGeom prst="rect">
            <a:avLst/>
          </a:prstGeom>
          <a:ln w="0">
            <a:noFill/>
          </a:ln>
        </p:spPr>
      </p:pic>
      <p:pic>
        <p:nvPicPr>
          <p:cNvPr id="1103" name="" descr=""/>
          <p:cNvPicPr/>
          <p:nvPr/>
        </p:nvPicPr>
        <p:blipFill>
          <a:blip r:embed="rId10"/>
          <a:stretch/>
        </p:blipFill>
        <p:spPr>
          <a:xfrm>
            <a:off x="4214520" y="2046600"/>
            <a:ext cx="4203720" cy="2970720"/>
          </a:xfrm>
          <a:prstGeom prst="rect">
            <a:avLst/>
          </a:prstGeom>
          <a:ln w="0">
            <a:noFill/>
          </a:ln>
        </p:spPr>
      </p:pic>
      <p:sp>
        <p:nvSpPr>
          <p:cNvPr id="1104" name=""/>
          <p:cNvSpPr/>
          <p:nvPr/>
        </p:nvSpPr>
        <p:spPr>
          <a:xfrm>
            <a:off x="4800600" y="1672200"/>
            <a:ext cx="365652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000" spc="-1" strike="noStrike">
                <a:solidFill>
                  <a:srgbClr val="000000"/>
                </a:solidFill>
                <a:latin typeface="Arial"/>
                <a:ea typeface="DejaVu Sans"/>
              </a:rPr>
              <a:t>Fumagalli et. al. PHYSICAL REVIEW B 99, 134517 (2019)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23" dur="indefinite" restart="never" nodeType="tmRoot">
          <p:childTnLst>
            <p:seq>
              <p:cTn id="924" dur="indefinite" nodeType="mainSeq">
                <p:childTnLst>
                  <p:par>
                    <p:cTn id="925" fill="hold">
                      <p:stCondLst>
                        <p:cond delay="indefinite"/>
                      </p:stCondLst>
                      <p:childTnLst>
                        <p:par>
                          <p:cTn id="926" fill="hold">
                            <p:stCondLst>
                              <p:cond delay="0"/>
                            </p:stCondLst>
                            <p:childTnLst>
                              <p:par>
                                <p:cTn id="92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"/>
          <p:cNvSpPr/>
          <p:nvPr/>
        </p:nvSpPr>
        <p:spPr>
          <a:xfrm>
            <a:off x="266760" y="830160"/>
            <a:ext cx="8454600" cy="50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Powder Averaging | Same as for XAS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6" name=""/>
          <p:cNvSpPr/>
          <p:nvPr/>
        </p:nvSpPr>
        <p:spPr>
          <a:xfrm>
            <a:off x="7039800" y="4955760"/>
            <a:ext cx="2437920" cy="119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Here: </a:t>
            </a:r>
            <a:r>
              <a:rPr b="1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q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 independent processes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07" name="" descr="28§display§\overline{\chi}=\frac{1}{8\pi^2}\int_0^{2\pi}\int_0^{\pi}sin(\theta) \int_0^{2\pi} D(\phi,\theta,\psi)^{\dagger}\chi D(\phi,\theta,\psi) d\phi d\theta d\psi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415080" y="1846440"/>
            <a:ext cx="7246440" cy="723240"/>
          </a:xfrm>
          <a:prstGeom prst="rect">
            <a:avLst/>
          </a:prstGeom>
          <a:ln w="0">
            <a:noFill/>
          </a:ln>
        </p:spPr>
      </p:pic>
      <p:pic>
        <p:nvPicPr>
          <p:cNvPr id="1108" name="" descr=""/>
          <p:cNvPicPr/>
          <p:nvPr/>
        </p:nvPicPr>
        <p:blipFill>
          <a:blip r:embed="rId3"/>
          <a:stretch/>
        </p:blipFill>
        <p:spPr>
          <a:xfrm>
            <a:off x="777240" y="3020400"/>
            <a:ext cx="5381280" cy="2920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31" dur="indefinite" restart="never" nodeType="tmRoot">
          <p:childTnLst>
            <p:seq>
              <p:cTn id="932" dur="indefinite" nodeType="mainSeq">
                <p:childTnLst>
                  <p:par>
                    <p:cTn id="933" fill="hold">
                      <p:stCondLst>
                        <p:cond delay="indefinite"/>
                      </p:stCondLst>
                      <p:childTnLst>
                        <p:par>
                          <p:cTn id="934" fill="hold">
                            <p:stCondLst>
                              <p:cond delay="0"/>
                            </p:stCondLst>
                            <p:childTnLst>
                              <p:par>
                                <p:cTn id="93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"/>
          <p:cNvSpPr/>
          <p:nvPr/>
        </p:nvSpPr>
        <p:spPr>
          <a:xfrm>
            <a:off x="266760" y="830160"/>
            <a:ext cx="8454600" cy="50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Powder Averaging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10" name="" descr=""/>
          <p:cNvPicPr/>
          <p:nvPr/>
        </p:nvPicPr>
        <p:blipFill>
          <a:blip r:embed="rId1"/>
          <a:stretch/>
        </p:blipFill>
        <p:spPr>
          <a:xfrm>
            <a:off x="4333320" y="1098000"/>
            <a:ext cx="4678920" cy="3203280"/>
          </a:xfrm>
          <a:prstGeom prst="rect">
            <a:avLst/>
          </a:prstGeom>
          <a:ln w="0">
            <a:noFill/>
          </a:ln>
        </p:spPr>
      </p:pic>
      <p:pic>
        <p:nvPicPr>
          <p:cNvPr id="1111" name="" descr=""/>
          <p:cNvPicPr/>
          <p:nvPr/>
        </p:nvPicPr>
        <p:blipFill>
          <a:blip r:embed="rId2"/>
          <a:stretch/>
        </p:blipFill>
        <p:spPr>
          <a:xfrm>
            <a:off x="63720" y="1690200"/>
            <a:ext cx="4293000" cy="1867680"/>
          </a:xfrm>
          <a:prstGeom prst="rect">
            <a:avLst/>
          </a:prstGeom>
          <a:ln w="0">
            <a:noFill/>
          </a:ln>
        </p:spPr>
      </p:pic>
      <p:pic>
        <p:nvPicPr>
          <p:cNvPr id="1112" name="" descr=""/>
          <p:cNvPicPr/>
          <p:nvPr/>
        </p:nvPicPr>
        <p:blipFill>
          <a:blip r:embed="rId3"/>
          <a:stretch/>
        </p:blipFill>
        <p:spPr>
          <a:xfrm>
            <a:off x="2279880" y="4114800"/>
            <a:ext cx="5263920" cy="1951920"/>
          </a:xfrm>
          <a:prstGeom prst="rect">
            <a:avLst/>
          </a:prstGeom>
          <a:ln w="0">
            <a:noFill/>
          </a:ln>
        </p:spPr>
      </p:pic>
      <p:pic>
        <p:nvPicPr>
          <p:cNvPr id="1113" name="" descr="28§display§\text{for } \epsilon_{in}= z§svg§600§TRUE§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238320" y="4432680"/>
            <a:ext cx="1627920" cy="327600"/>
          </a:xfrm>
          <a:prstGeom prst="rect">
            <a:avLst/>
          </a:prstGeom>
          <a:ln w="0">
            <a:noFill/>
          </a:ln>
        </p:spPr>
      </p:pic>
      <p:sp>
        <p:nvSpPr>
          <p:cNvPr id="1114" name=""/>
          <p:cNvSpPr/>
          <p:nvPr/>
        </p:nvSpPr>
        <p:spPr>
          <a:xfrm>
            <a:off x="457200" y="3441600"/>
            <a:ext cx="3875400" cy="71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US" sz="2200" spc="-1" strike="noStrike">
                <a:solidFill>
                  <a:srgbClr val="158466"/>
                </a:solidFill>
                <a:latin typeface="Arial"/>
                <a:ea typeface="DejaVu Sans"/>
              </a:rPr>
              <a:t>!New!  Quanty function to compute powder spectra!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5" name=""/>
          <p:cNvSpPr txBox="1"/>
          <p:nvPr/>
        </p:nvSpPr>
        <p:spPr>
          <a:xfrm>
            <a:off x="228600" y="5943600"/>
            <a:ext cx="86868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→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h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h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l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p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m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p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w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h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v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m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u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c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r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c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u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l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a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p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l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z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b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h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u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g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p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h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!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37" dur="indefinite" restart="never" nodeType="tmRoot">
          <p:childTnLst>
            <p:seq>
              <p:cTn id="938" dur="indefinite" nodeType="mainSeq">
                <p:childTnLst>
                  <p:par>
                    <p:cTn id="939" fill="hold">
                      <p:stCondLst>
                        <p:cond delay="indefinite"/>
                      </p:stCondLst>
                      <p:childTnLst>
                        <p:par>
                          <p:cTn id="940" fill="hold">
                            <p:stCondLst>
                              <p:cond delay="0"/>
                            </p:stCondLst>
                            <p:childTnLst>
                              <p:par>
                                <p:cTn id="9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3" fill="hold">
                      <p:stCondLst>
                        <p:cond delay="indefinite"/>
                      </p:stCondLst>
                      <p:childTnLst>
                        <p:par>
                          <p:cTn id="944" fill="hold">
                            <p:stCondLst>
                              <p:cond delay="0"/>
                            </p:stCondLst>
                            <p:childTnLst>
                              <p:par>
                                <p:cTn id="94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9" fill="hold">
                      <p:stCondLst>
                        <p:cond delay="indefinite"/>
                      </p:stCondLst>
                      <p:childTnLst>
                        <p:par>
                          <p:cTn id="950" fill="hold">
                            <p:stCondLst>
                              <p:cond delay="0"/>
                            </p:stCondLst>
                            <p:childTnLst>
                              <p:par>
                                <p:cTn id="95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"/>
          <p:cNvSpPr/>
          <p:nvPr/>
        </p:nvSpPr>
        <p:spPr>
          <a:xfrm>
            <a:off x="266760" y="830160"/>
            <a:ext cx="8454600" cy="50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Dichroism Options in RIXS – “Linear Dichroism”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17" name="" descr=""/>
          <p:cNvPicPr/>
          <p:nvPr/>
        </p:nvPicPr>
        <p:blipFill>
          <a:blip r:embed="rId1"/>
          <a:stretch/>
        </p:blipFill>
        <p:spPr>
          <a:xfrm>
            <a:off x="457200" y="2057400"/>
            <a:ext cx="1815120" cy="4113360"/>
          </a:xfrm>
          <a:prstGeom prst="rect">
            <a:avLst/>
          </a:prstGeom>
          <a:ln w="0">
            <a:noFill/>
          </a:ln>
        </p:spPr>
      </p:pic>
      <p:sp>
        <p:nvSpPr>
          <p:cNvPr id="1118" name=""/>
          <p:cNvSpPr/>
          <p:nvPr/>
        </p:nvSpPr>
        <p:spPr>
          <a:xfrm>
            <a:off x="457200" y="1600200"/>
            <a:ext cx="205632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000" spc="-1" strike="noStrike">
                <a:solidFill>
                  <a:srgbClr val="000000"/>
                </a:solidFill>
                <a:latin typeface="Arial"/>
                <a:ea typeface="DejaVu Sans"/>
              </a:rPr>
              <a:t>B. T, Chiogo, PHYSICAL REVIEW B 106, 075141 (2022)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9" name=""/>
          <p:cNvSpPr/>
          <p:nvPr/>
        </p:nvSpPr>
        <p:spPr>
          <a:xfrm>
            <a:off x="2358000" y="1400400"/>
            <a:ext cx="6628320" cy="111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Fixed scattering Geometry, change linear and vertical ingoing polarization→ Change between composition of angular momentum transfer.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20" name="" descr=""/>
          <p:cNvPicPr/>
          <p:nvPr/>
        </p:nvPicPr>
        <p:blipFill>
          <a:blip r:embed="rId2"/>
          <a:stretch/>
        </p:blipFill>
        <p:spPr>
          <a:xfrm>
            <a:off x="5698800" y="2455200"/>
            <a:ext cx="2676240" cy="2513520"/>
          </a:xfrm>
          <a:prstGeom prst="rect">
            <a:avLst/>
          </a:prstGeom>
          <a:ln w="0">
            <a:noFill/>
          </a:ln>
        </p:spPr>
      </p:pic>
      <p:pic>
        <p:nvPicPr>
          <p:cNvPr id="1121" name="" descr="28§display§ I_{\boldsymbol{\hat{\pi}}_{\mathrm{in}}} = \frac{1}{2}\left(\chi_{(1)} +\chi_{(2)} \right)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694600" y="5112720"/>
            <a:ext cx="2970720" cy="648000"/>
          </a:xfrm>
          <a:prstGeom prst="rect">
            <a:avLst/>
          </a:prstGeom>
          <a:ln w="0">
            <a:noFill/>
          </a:ln>
        </p:spPr>
      </p:pic>
      <p:pic>
        <p:nvPicPr>
          <p:cNvPr id="1122" name="" descr="28§display§ I_{\boldsymbol{\hat{\sigma}}_{\mathrm{in}}} = \frac{1}{4}\left(\chi_{(1)} +\chi_{(2)} \right)+\frac{1}{6}\left(\chi_{(0)} + 2 \chi_{(2)}\right)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2671560" y="5837040"/>
            <a:ext cx="5929560" cy="717840"/>
          </a:xfrm>
          <a:prstGeom prst="rect">
            <a:avLst/>
          </a:prstGeom>
          <a:ln w="0">
            <a:noFill/>
          </a:ln>
        </p:spPr>
      </p:pic>
      <p:pic>
        <p:nvPicPr>
          <p:cNvPr id="1123" name="" descr=""/>
          <p:cNvPicPr/>
          <p:nvPr/>
        </p:nvPicPr>
        <p:blipFill>
          <a:blip r:embed="rId7"/>
          <a:stretch/>
        </p:blipFill>
        <p:spPr>
          <a:xfrm>
            <a:off x="3234240" y="2467800"/>
            <a:ext cx="1505520" cy="2491200"/>
          </a:xfrm>
          <a:prstGeom prst="rect">
            <a:avLst/>
          </a:prstGeom>
          <a:ln w="0">
            <a:noFill/>
          </a:ln>
        </p:spPr>
      </p:pic>
      <p:sp>
        <p:nvSpPr>
          <p:cNvPr id="1124" name=""/>
          <p:cNvSpPr txBox="1"/>
          <p:nvPr/>
        </p:nvSpPr>
        <p:spPr>
          <a:xfrm>
            <a:off x="6822000" y="2165400"/>
            <a:ext cx="914400" cy="456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2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θ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=90°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53" dur="indefinite" restart="never" nodeType="tmRoot">
          <p:childTnLst>
            <p:seq>
              <p:cTn id="954" dur="indefinite" nodeType="mainSeq">
                <p:childTnLst>
                  <p:par>
                    <p:cTn id="955" fill="hold">
                      <p:stCondLst>
                        <p:cond delay="indefinite"/>
                      </p:stCondLst>
                      <p:childTnLst>
                        <p:par>
                          <p:cTn id="956" fill="hold">
                            <p:stCondLst>
                              <p:cond delay="0"/>
                            </p:stCondLst>
                            <p:childTnLst>
                              <p:par>
                                <p:cTn id="95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3" fill="hold">
                      <p:stCondLst>
                        <p:cond delay="indefinite"/>
                      </p:stCondLst>
                      <p:childTnLst>
                        <p:par>
                          <p:cTn id="964" fill="hold">
                            <p:stCondLst>
                              <p:cond delay="0"/>
                            </p:stCondLst>
                            <p:childTnLst>
                              <p:par>
                                <p:cTn id="96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"/>
          <p:cNvSpPr/>
          <p:nvPr/>
        </p:nvSpPr>
        <p:spPr>
          <a:xfrm>
            <a:off x="266760" y="614160"/>
            <a:ext cx="8454600" cy="50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Dichroism Options in RIXS – Sample rotations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6" name=""/>
          <p:cNvSpPr/>
          <p:nvPr/>
        </p:nvSpPr>
        <p:spPr>
          <a:xfrm>
            <a:off x="806040" y="1600200"/>
            <a:ext cx="3163680" cy="37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000" spc="-1" strike="noStrike">
                <a:solidFill>
                  <a:srgbClr val="000000"/>
                </a:solidFill>
                <a:latin typeface="Arial"/>
                <a:ea typeface="DejaVu Sans"/>
              </a:rPr>
              <a:t>M. Moretti Sala et. al  NewJ.Phys. 13 043026 (2011)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27" name="" descr=""/>
          <p:cNvPicPr/>
          <p:nvPr/>
        </p:nvPicPr>
        <p:blipFill>
          <a:blip r:embed="rId1"/>
          <a:stretch/>
        </p:blipFill>
        <p:spPr>
          <a:xfrm>
            <a:off x="559080" y="1842120"/>
            <a:ext cx="3554640" cy="1847520"/>
          </a:xfrm>
          <a:prstGeom prst="rect">
            <a:avLst/>
          </a:prstGeom>
          <a:ln w="0">
            <a:noFill/>
          </a:ln>
        </p:spPr>
      </p:pic>
      <p:pic>
        <p:nvPicPr>
          <p:cNvPr id="1128" name="" descr=""/>
          <p:cNvPicPr/>
          <p:nvPr/>
        </p:nvPicPr>
        <p:blipFill>
          <a:blip r:embed="rId2"/>
          <a:stretch/>
        </p:blipFill>
        <p:spPr>
          <a:xfrm>
            <a:off x="753480" y="3756240"/>
            <a:ext cx="3005640" cy="310680"/>
          </a:xfrm>
          <a:prstGeom prst="rect">
            <a:avLst/>
          </a:prstGeom>
          <a:ln w="0">
            <a:noFill/>
          </a:ln>
        </p:spPr>
      </p:pic>
      <p:pic>
        <p:nvPicPr>
          <p:cNvPr id="1129" name="" descr=""/>
          <p:cNvPicPr/>
          <p:nvPr/>
        </p:nvPicPr>
        <p:blipFill>
          <a:blip r:embed="rId3"/>
          <a:stretch/>
        </p:blipFill>
        <p:spPr>
          <a:xfrm>
            <a:off x="685800" y="4572000"/>
            <a:ext cx="2970720" cy="1503360"/>
          </a:xfrm>
          <a:prstGeom prst="rect">
            <a:avLst/>
          </a:prstGeom>
          <a:ln w="0">
            <a:noFill/>
          </a:ln>
        </p:spPr>
      </p:pic>
      <p:pic>
        <p:nvPicPr>
          <p:cNvPr id="1130" name="" descr=""/>
          <p:cNvPicPr/>
          <p:nvPr/>
        </p:nvPicPr>
        <p:blipFill>
          <a:blip r:embed="rId4"/>
          <a:stretch/>
        </p:blipFill>
        <p:spPr>
          <a:xfrm>
            <a:off x="4907880" y="2578680"/>
            <a:ext cx="2992320" cy="3008880"/>
          </a:xfrm>
          <a:prstGeom prst="rect">
            <a:avLst/>
          </a:prstGeom>
          <a:ln w="0">
            <a:noFill/>
          </a:ln>
        </p:spPr>
      </p:pic>
      <p:pic>
        <p:nvPicPr>
          <p:cNvPr id="1131" name="" descr=""/>
          <p:cNvPicPr/>
          <p:nvPr/>
        </p:nvPicPr>
        <p:blipFill>
          <a:blip r:embed="rId5"/>
          <a:stretch/>
        </p:blipFill>
        <p:spPr>
          <a:xfrm>
            <a:off x="5181480" y="5531760"/>
            <a:ext cx="2809080" cy="183960"/>
          </a:xfrm>
          <a:prstGeom prst="rect">
            <a:avLst/>
          </a:prstGeom>
          <a:ln w="0">
            <a:noFill/>
          </a:ln>
        </p:spPr>
      </p:pic>
      <p:pic>
        <p:nvPicPr>
          <p:cNvPr id="1132" name="" descr=""/>
          <p:cNvPicPr/>
          <p:nvPr/>
        </p:nvPicPr>
        <p:blipFill>
          <a:blip r:embed="rId6"/>
          <a:stretch/>
        </p:blipFill>
        <p:spPr>
          <a:xfrm>
            <a:off x="4645800" y="3004920"/>
            <a:ext cx="486360" cy="2288520"/>
          </a:xfrm>
          <a:prstGeom prst="rect">
            <a:avLst/>
          </a:prstGeom>
          <a:ln w="0">
            <a:noFill/>
          </a:ln>
        </p:spPr>
      </p:pic>
      <p:sp>
        <p:nvSpPr>
          <p:cNvPr id="1133" name=""/>
          <p:cNvSpPr/>
          <p:nvPr/>
        </p:nvSpPr>
        <p:spPr>
          <a:xfrm>
            <a:off x="6026400" y="2274480"/>
            <a:ext cx="10591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δ=+45°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4" name=""/>
          <p:cNvSpPr/>
          <p:nvPr/>
        </p:nvSpPr>
        <p:spPr>
          <a:xfrm>
            <a:off x="5437800" y="32364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135" name=""/>
          <p:cNvSpPr/>
          <p:nvPr/>
        </p:nvSpPr>
        <p:spPr>
          <a:xfrm>
            <a:off x="6877800" y="32724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136" name=""/>
          <p:cNvSpPr/>
          <p:nvPr/>
        </p:nvSpPr>
        <p:spPr>
          <a:xfrm>
            <a:off x="6877800" y="46404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137" name=""/>
          <p:cNvSpPr/>
          <p:nvPr/>
        </p:nvSpPr>
        <p:spPr>
          <a:xfrm>
            <a:off x="5437800" y="46404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138" name=""/>
          <p:cNvSpPr/>
          <p:nvPr/>
        </p:nvSpPr>
        <p:spPr>
          <a:xfrm>
            <a:off x="5401800" y="3200400"/>
            <a:ext cx="2761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9" name=""/>
          <p:cNvSpPr/>
          <p:nvPr/>
        </p:nvSpPr>
        <p:spPr>
          <a:xfrm>
            <a:off x="6769800" y="3200400"/>
            <a:ext cx="4723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-i2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0" name=""/>
          <p:cNvSpPr/>
          <p:nvPr/>
        </p:nvSpPr>
        <p:spPr>
          <a:xfrm>
            <a:off x="7381800" y="5108400"/>
            <a:ext cx="2761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1" name=""/>
          <p:cNvSpPr/>
          <p:nvPr/>
        </p:nvSpPr>
        <p:spPr>
          <a:xfrm>
            <a:off x="5401800" y="4568400"/>
            <a:ext cx="5407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2" name=""/>
          <p:cNvSpPr/>
          <p:nvPr/>
        </p:nvSpPr>
        <p:spPr>
          <a:xfrm>
            <a:off x="6841800" y="4568400"/>
            <a:ext cx="2761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3" name=""/>
          <p:cNvSpPr/>
          <p:nvPr/>
        </p:nvSpPr>
        <p:spPr>
          <a:xfrm>
            <a:off x="5977800" y="3740400"/>
            <a:ext cx="2761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4" name=""/>
          <p:cNvSpPr/>
          <p:nvPr/>
        </p:nvSpPr>
        <p:spPr>
          <a:xfrm>
            <a:off x="6013800" y="38124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145" name=""/>
          <p:cNvSpPr/>
          <p:nvPr/>
        </p:nvSpPr>
        <p:spPr>
          <a:xfrm>
            <a:off x="7423200" y="51858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146" name=""/>
          <p:cNvSpPr/>
          <p:nvPr/>
        </p:nvSpPr>
        <p:spPr>
          <a:xfrm>
            <a:off x="8001000" y="4066200"/>
            <a:ext cx="9133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*1/16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47" name="" descr="28§display§\begin{ruledtabular}&#10;\centering&#10;\begin{tabular}{l||c|ccc|ccccc|r}&#10;&#9;&#9;&amp; s &amp; $R_x$ &amp; $R_y$ &amp; $R_z$ &amp; $d_{x^2 - y^2}$ &amp; $d_{z^2}$ &amp; $d_{yz}$ &amp; $d_{xz}$ &amp; $d_{xy}$ &amp;N_{spec}\\&#10;&#9;&#9;\hline   &#10;&#9;&#9;SO(3) \rule{0pt}{10pt}     &amp; s &amp; \multicolumn{3}{c|}{Rot}  &amp; \multicolumn{5}{c|}{d}&amp;3  \\ &#10;&#9;&#9;O$_h$         &amp; $a_{1g}$ &amp; \multicolumn{3}{c|}{$t_{1g}$}  &amp; \multicolumn{2}{c|}{$e_{g}$} &amp; \multicolumn{3}{c|}{$t_{2g}$} &amp;4\\ &#10;&#9;&#9;D$_{4h}$   &amp; $a_{1g}$ &amp; \multicolumn{2}{c|}{$e_{g}$} &amp; $a_{2g}$        &amp; \multicolumn{1}{c|}{$b_{1g}$}    &amp; \multicolumn{1}{c|}{$a_{1g}$} &amp; \multicolumn{2}{c|}{$e_{g}$} &amp; $b_{2g}$&amp;11 &#10;&#9;\end{tabular}&#10;\end{ruledtabular}§svg§600§TRUE§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4164120" y="1371600"/>
            <a:ext cx="4293360" cy="745560"/>
          </a:xfrm>
          <a:prstGeom prst="rect">
            <a:avLst/>
          </a:prstGeom>
          <a:ln w="0">
            <a:noFill/>
          </a:ln>
        </p:spPr>
      </p:pic>
      <p:sp>
        <p:nvSpPr>
          <p:cNvPr id="1148" name=""/>
          <p:cNvSpPr txBox="1"/>
          <p:nvPr/>
        </p:nvSpPr>
        <p:spPr>
          <a:xfrm>
            <a:off x="767880" y="4126320"/>
            <a:ext cx="174672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LCO,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2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θ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=90°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69" dur="indefinite" restart="never" nodeType="tmRoot">
          <p:childTnLst>
            <p:seq>
              <p:cTn id="970" dur="indefinite" nodeType="mainSeq">
                <p:childTnLst>
                  <p:par>
                    <p:cTn id="971" fill="hold">
                      <p:stCondLst>
                        <p:cond delay="indefinite"/>
                      </p:stCondLst>
                      <p:childTnLst>
                        <p:par>
                          <p:cTn id="972" fill="hold">
                            <p:stCondLst>
                              <p:cond delay="0"/>
                            </p:stCondLst>
                            <p:childTnLst>
                              <p:par>
                                <p:cTn id="97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"/>
          <p:cNvSpPr/>
          <p:nvPr/>
        </p:nvSpPr>
        <p:spPr>
          <a:xfrm>
            <a:off x="266760" y="614160"/>
            <a:ext cx="8454600" cy="50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Dichroism Options in RIXS – Sample rotations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0" name=""/>
          <p:cNvSpPr/>
          <p:nvPr/>
        </p:nvSpPr>
        <p:spPr>
          <a:xfrm>
            <a:off x="950040" y="1600200"/>
            <a:ext cx="3163680" cy="37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000" spc="-1" strike="noStrike">
                <a:solidFill>
                  <a:srgbClr val="000000"/>
                </a:solidFill>
                <a:latin typeface="Arial"/>
                <a:ea typeface="DejaVu Sans"/>
              </a:rPr>
              <a:t>M. Moretti Sala et. al  NewJ.Phys. 13 043026 (2011)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51" name="" descr=""/>
          <p:cNvPicPr/>
          <p:nvPr/>
        </p:nvPicPr>
        <p:blipFill>
          <a:blip r:embed="rId1"/>
          <a:stretch/>
        </p:blipFill>
        <p:spPr>
          <a:xfrm>
            <a:off x="559080" y="1842120"/>
            <a:ext cx="3554640" cy="1847520"/>
          </a:xfrm>
          <a:prstGeom prst="rect">
            <a:avLst/>
          </a:prstGeom>
          <a:ln w="0">
            <a:noFill/>
          </a:ln>
        </p:spPr>
      </p:pic>
      <p:pic>
        <p:nvPicPr>
          <p:cNvPr id="1152" name="" descr=""/>
          <p:cNvPicPr/>
          <p:nvPr/>
        </p:nvPicPr>
        <p:blipFill>
          <a:blip r:embed="rId2"/>
          <a:stretch/>
        </p:blipFill>
        <p:spPr>
          <a:xfrm>
            <a:off x="753480" y="3756240"/>
            <a:ext cx="3005640" cy="310680"/>
          </a:xfrm>
          <a:prstGeom prst="rect">
            <a:avLst/>
          </a:prstGeom>
          <a:ln w="0">
            <a:noFill/>
          </a:ln>
        </p:spPr>
      </p:pic>
      <p:pic>
        <p:nvPicPr>
          <p:cNvPr id="1153" name="" descr=""/>
          <p:cNvPicPr/>
          <p:nvPr/>
        </p:nvPicPr>
        <p:blipFill>
          <a:blip r:embed="rId3"/>
          <a:stretch/>
        </p:blipFill>
        <p:spPr>
          <a:xfrm>
            <a:off x="685800" y="4572000"/>
            <a:ext cx="2970720" cy="1503360"/>
          </a:xfrm>
          <a:prstGeom prst="rect">
            <a:avLst/>
          </a:prstGeom>
          <a:ln w="0">
            <a:noFill/>
          </a:ln>
        </p:spPr>
      </p:pic>
      <p:pic>
        <p:nvPicPr>
          <p:cNvPr id="1154" name="" descr=""/>
          <p:cNvPicPr/>
          <p:nvPr/>
        </p:nvPicPr>
        <p:blipFill>
          <a:blip r:embed="rId4"/>
          <a:stretch/>
        </p:blipFill>
        <p:spPr>
          <a:xfrm>
            <a:off x="4907880" y="2578680"/>
            <a:ext cx="2992320" cy="3008880"/>
          </a:xfrm>
          <a:prstGeom prst="rect">
            <a:avLst/>
          </a:prstGeom>
          <a:ln w="0">
            <a:noFill/>
          </a:ln>
        </p:spPr>
      </p:pic>
      <p:pic>
        <p:nvPicPr>
          <p:cNvPr id="1155" name="" descr=""/>
          <p:cNvPicPr/>
          <p:nvPr/>
        </p:nvPicPr>
        <p:blipFill>
          <a:blip r:embed="rId5"/>
          <a:stretch/>
        </p:blipFill>
        <p:spPr>
          <a:xfrm>
            <a:off x="5181480" y="5531760"/>
            <a:ext cx="2809080" cy="183960"/>
          </a:xfrm>
          <a:prstGeom prst="rect">
            <a:avLst/>
          </a:prstGeom>
          <a:ln w="0">
            <a:noFill/>
          </a:ln>
        </p:spPr>
      </p:pic>
      <p:pic>
        <p:nvPicPr>
          <p:cNvPr id="1156" name="" descr=""/>
          <p:cNvPicPr/>
          <p:nvPr/>
        </p:nvPicPr>
        <p:blipFill>
          <a:blip r:embed="rId6"/>
          <a:stretch/>
        </p:blipFill>
        <p:spPr>
          <a:xfrm>
            <a:off x="4645800" y="3004920"/>
            <a:ext cx="486360" cy="2288520"/>
          </a:xfrm>
          <a:prstGeom prst="rect">
            <a:avLst/>
          </a:prstGeom>
          <a:ln w="0">
            <a:noFill/>
          </a:ln>
        </p:spPr>
      </p:pic>
      <p:sp>
        <p:nvSpPr>
          <p:cNvPr id="1157" name=""/>
          <p:cNvSpPr/>
          <p:nvPr/>
        </p:nvSpPr>
        <p:spPr>
          <a:xfrm>
            <a:off x="5990400" y="2224800"/>
            <a:ext cx="9133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δ=0°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8" name=""/>
          <p:cNvSpPr/>
          <p:nvPr/>
        </p:nvSpPr>
        <p:spPr>
          <a:xfrm>
            <a:off x="5437800" y="32364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159" name=""/>
          <p:cNvSpPr/>
          <p:nvPr/>
        </p:nvSpPr>
        <p:spPr>
          <a:xfrm>
            <a:off x="7165800" y="35244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160" name=""/>
          <p:cNvSpPr/>
          <p:nvPr/>
        </p:nvSpPr>
        <p:spPr>
          <a:xfrm>
            <a:off x="5725800" y="48924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161" name=""/>
          <p:cNvSpPr/>
          <p:nvPr/>
        </p:nvSpPr>
        <p:spPr>
          <a:xfrm>
            <a:off x="5391000" y="3200400"/>
            <a:ext cx="2761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4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2" name=""/>
          <p:cNvSpPr/>
          <p:nvPr/>
        </p:nvSpPr>
        <p:spPr>
          <a:xfrm>
            <a:off x="7021800" y="3488400"/>
            <a:ext cx="4723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-i2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3" name=""/>
          <p:cNvSpPr/>
          <p:nvPr/>
        </p:nvSpPr>
        <p:spPr>
          <a:xfrm>
            <a:off x="6553800" y="4316400"/>
            <a:ext cx="2761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3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4" name=""/>
          <p:cNvSpPr/>
          <p:nvPr/>
        </p:nvSpPr>
        <p:spPr>
          <a:xfrm>
            <a:off x="5666400" y="4836600"/>
            <a:ext cx="5407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5" name=""/>
          <p:cNvSpPr/>
          <p:nvPr/>
        </p:nvSpPr>
        <p:spPr>
          <a:xfrm>
            <a:off x="6265800" y="4028400"/>
            <a:ext cx="2761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6" name=""/>
          <p:cNvSpPr/>
          <p:nvPr/>
        </p:nvSpPr>
        <p:spPr>
          <a:xfrm>
            <a:off x="6301800" y="40644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167" name=""/>
          <p:cNvSpPr/>
          <p:nvPr/>
        </p:nvSpPr>
        <p:spPr>
          <a:xfrm>
            <a:off x="6589800" y="43524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168" name=""/>
          <p:cNvSpPr/>
          <p:nvPr/>
        </p:nvSpPr>
        <p:spPr>
          <a:xfrm>
            <a:off x="7417800" y="51804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169" name=""/>
          <p:cNvSpPr/>
          <p:nvPr/>
        </p:nvSpPr>
        <p:spPr>
          <a:xfrm>
            <a:off x="7471800" y="5108400"/>
            <a:ext cx="1015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0" name=""/>
          <p:cNvSpPr/>
          <p:nvPr/>
        </p:nvSpPr>
        <p:spPr>
          <a:xfrm>
            <a:off x="7165800" y="48924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171" name=""/>
          <p:cNvSpPr/>
          <p:nvPr/>
        </p:nvSpPr>
        <p:spPr>
          <a:xfrm>
            <a:off x="7119000" y="4824000"/>
            <a:ext cx="30600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2" name=""/>
          <p:cNvSpPr/>
          <p:nvPr/>
        </p:nvSpPr>
        <p:spPr>
          <a:xfrm>
            <a:off x="5709960" y="3484440"/>
            <a:ext cx="2761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3" name=""/>
          <p:cNvSpPr/>
          <p:nvPr/>
        </p:nvSpPr>
        <p:spPr>
          <a:xfrm>
            <a:off x="5733360" y="35262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174" name=""/>
          <p:cNvSpPr/>
          <p:nvPr/>
        </p:nvSpPr>
        <p:spPr>
          <a:xfrm>
            <a:off x="7943400" y="3958200"/>
            <a:ext cx="7423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*1/32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5" name=""/>
          <p:cNvSpPr/>
          <p:nvPr/>
        </p:nvSpPr>
        <p:spPr>
          <a:xfrm>
            <a:off x="6023160" y="38142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176" name=""/>
          <p:cNvSpPr/>
          <p:nvPr/>
        </p:nvSpPr>
        <p:spPr>
          <a:xfrm>
            <a:off x="5961960" y="3736440"/>
            <a:ext cx="2761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77" name="" descr="28§display§\begin{ruledtabular}&#10;\centering&#10;\begin{tabular}{l||c|ccc|ccccc|r}&#10;&#9;&#9;&amp; s &amp; $R_x$ &amp; $R_y$ &amp; $R_z$ &amp; $d_{x^2 - y^2}$ &amp; $d_{z^2}$ &amp; $d_{yz}$ &amp; $d_{xz}$ &amp; $d_{xy}$ &amp;N_{spec}\\&#10;&#9;&#9;\hline   &#10;&#9;&#9;SO(3) \rule{0pt}{10pt}     &amp; s &amp; \multicolumn{3}{c|}{Rot}  &amp; \multicolumn{5}{c|}{d}&amp;3  \\ &#10;&#9;&#9;O$_h$         &amp; $a_{1g}$ &amp; \multicolumn{3}{c|}{$t_{1g}$}  &amp; \multicolumn{2}{c|}{$e_{g}$} &amp; \multicolumn{3}{c|}{$t_{2g}$} &amp;4\\ &#10;&#9;&#9;D$_{4h}$   &amp; $a_{1g}$ &amp; \multicolumn{2}{c|}{$e_{g}$} &amp; $a_{2g}$        &amp; \multicolumn{1}{c|}{$b_{1g}$}    &amp; \multicolumn{1}{c|}{$a_{1g}$} &amp; \multicolumn{2}{c|}{$e_{g}$} &amp; $b_{2g}$&amp;11 &#10;&#9;\end{tabular}&#10;\end{ruledtabular}§svg§600§TRUE§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4163760" y="1371600"/>
            <a:ext cx="4293360" cy="745560"/>
          </a:xfrm>
          <a:prstGeom prst="rect">
            <a:avLst/>
          </a:prstGeom>
          <a:ln w="0">
            <a:noFill/>
          </a:ln>
        </p:spPr>
      </p:pic>
      <p:sp>
        <p:nvSpPr>
          <p:cNvPr id="1178" name=""/>
          <p:cNvSpPr txBox="1"/>
          <p:nvPr/>
        </p:nvSpPr>
        <p:spPr>
          <a:xfrm>
            <a:off x="767880" y="4126680"/>
            <a:ext cx="174672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LCO,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2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θ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=90°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09" dur="indefinite" restart="never" nodeType="tmRoot">
          <p:childTnLst>
            <p:seq>
              <p:cTn id="1010" dur="indefinite" nodeType="mainSeq">
                <p:childTnLst>
                  <p:par>
                    <p:cTn id="1011" fill="hold">
                      <p:stCondLst>
                        <p:cond delay="indefinite"/>
                      </p:stCondLst>
                      <p:childTnLst>
                        <p:par>
                          <p:cTn id="1012" fill="hold">
                            <p:stCondLst>
                              <p:cond delay="0"/>
                            </p:stCondLst>
                            <p:childTnLst>
                              <p:par>
                                <p:cTn id="101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"/>
          <p:cNvSpPr/>
          <p:nvPr/>
        </p:nvSpPr>
        <p:spPr>
          <a:xfrm>
            <a:off x="266760" y="614160"/>
            <a:ext cx="8454600" cy="50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Dichroism Options in RIXS – Sample rotations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0" name=""/>
          <p:cNvSpPr/>
          <p:nvPr/>
        </p:nvSpPr>
        <p:spPr>
          <a:xfrm>
            <a:off x="950040" y="1600200"/>
            <a:ext cx="3163680" cy="37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000" spc="-1" strike="noStrike">
                <a:solidFill>
                  <a:srgbClr val="000000"/>
                </a:solidFill>
                <a:latin typeface="Arial"/>
                <a:ea typeface="DejaVu Sans"/>
              </a:rPr>
              <a:t>M. Moretti Sala et. al  NewJ.Phys. 13 043026 (2011)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81" name="" descr=""/>
          <p:cNvPicPr/>
          <p:nvPr/>
        </p:nvPicPr>
        <p:blipFill>
          <a:blip r:embed="rId1"/>
          <a:stretch/>
        </p:blipFill>
        <p:spPr>
          <a:xfrm>
            <a:off x="559080" y="1842120"/>
            <a:ext cx="3554640" cy="1847520"/>
          </a:xfrm>
          <a:prstGeom prst="rect">
            <a:avLst/>
          </a:prstGeom>
          <a:ln w="0">
            <a:noFill/>
          </a:ln>
        </p:spPr>
      </p:pic>
      <p:pic>
        <p:nvPicPr>
          <p:cNvPr id="1182" name="" descr=""/>
          <p:cNvPicPr/>
          <p:nvPr/>
        </p:nvPicPr>
        <p:blipFill>
          <a:blip r:embed="rId2"/>
          <a:stretch/>
        </p:blipFill>
        <p:spPr>
          <a:xfrm>
            <a:off x="753480" y="3756240"/>
            <a:ext cx="3005640" cy="310680"/>
          </a:xfrm>
          <a:prstGeom prst="rect">
            <a:avLst/>
          </a:prstGeom>
          <a:ln w="0">
            <a:noFill/>
          </a:ln>
        </p:spPr>
      </p:pic>
      <p:pic>
        <p:nvPicPr>
          <p:cNvPr id="1183" name="" descr=""/>
          <p:cNvPicPr/>
          <p:nvPr/>
        </p:nvPicPr>
        <p:blipFill>
          <a:blip r:embed="rId3"/>
          <a:stretch/>
        </p:blipFill>
        <p:spPr>
          <a:xfrm>
            <a:off x="685800" y="4572000"/>
            <a:ext cx="2970720" cy="1503360"/>
          </a:xfrm>
          <a:prstGeom prst="rect">
            <a:avLst/>
          </a:prstGeom>
          <a:ln w="0">
            <a:noFill/>
          </a:ln>
        </p:spPr>
      </p:pic>
      <p:pic>
        <p:nvPicPr>
          <p:cNvPr id="1184" name="" descr=""/>
          <p:cNvPicPr/>
          <p:nvPr/>
        </p:nvPicPr>
        <p:blipFill>
          <a:blip r:embed="rId4"/>
          <a:stretch/>
        </p:blipFill>
        <p:spPr>
          <a:xfrm>
            <a:off x="4907880" y="2578680"/>
            <a:ext cx="2992320" cy="3008880"/>
          </a:xfrm>
          <a:prstGeom prst="rect">
            <a:avLst/>
          </a:prstGeom>
          <a:ln w="0">
            <a:noFill/>
          </a:ln>
        </p:spPr>
      </p:pic>
      <p:pic>
        <p:nvPicPr>
          <p:cNvPr id="1185" name="" descr=""/>
          <p:cNvPicPr/>
          <p:nvPr/>
        </p:nvPicPr>
        <p:blipFill>
          <a:blip r:embed="rId5"/>
          <a:stretch/>
        </p:blipFill>
        <p:spPr>
          <a:xfrm>
            <a:off x="5181480" y="5531760"/>
            <a:ext cx="2809080" cy="183960"/>
          </a:xfrm>
          <a:prstGeom prst="rect">
            <a:avLst/>
          </a:prstGeom>
          <a:ln w="0">
            <a:noFill/>
          </a:ln>
        </p:spPr>
      </p:pic>
      <p:pic>
        <p:nvPicPr>
          <p:cNvPr id="1186" name="" descr=""/>
          <p:cNvPicPr/>
          <p:nvPr/>
        </p:nvPicPr>
        <p:blipFill>
          <a:blip r:embed="rId6"/>
          <a:stretch/>
        </p:blipFill>
        <p:spPr>
          <a:xfrm>
            <a:off x="4645800" y="3004920"/>
            <a:ext cx="486360" cy="2288520"/>
          </a:xfrm>
          <a:prstGeom prst="rect">
            <a:avLst/>
          </a:prstGeom>
          <a:ln w="0">
            <a:noFill/>
          </a:ln>
        </p:spPr>
      </p:pic>
      <p:sp>
        <p:nvSpPr>
          <p:cNvPr id="1187" name=""/>
          <p:cNvSpPr/>
          <p:nvPr/>
        </p:nvSpPr>
        <p:spPr>
          <a:xfrm>
            <a:off x="5990400" y="2224800"/>
            <a:ext cx="9133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δ=-45°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8" name=""/>
          <p:cNvSpPr/>
          <p:nvPr/>
        </p:nvSpPr>
        <p:spPr>
          <a:xfrm>
            <a:off x="5437800" y="32364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189" name=""/>
          <p:cNvSpPr/>
          <p:nvPr/>
        </p:nvSpPr>
        <p:spPr>
          <a:xfrm>
            <a:off x="5437800" y="3200400"/>
            <a:ext cx="2761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0" name=""/>
          <p:cNvSpPr/>
          <p:nvPr/>
        </p:nvSpPr>
        <p:spPr>
          <a:xfrm>
            <a:off x="7122600" y="4836600"/>
            <a:ext cx="2761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1" name=""/>
          <p:cNvSpPr/>
          <p:nvPr/>
        </p:nvSpPr>
        <p:spPr>
          <a:xfrm>
            <a:off x="7122600" y="49086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192" name=""/>
          <p:cNvSpPr/>
          <p:nvPr/>
        </p:nvSpPr>
        <p:spPr>
          <a:xfrm>
            <a:off x="5715000" y="3488400"/>
            <a:ext cx="2761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3" name=""/>
          <p:cNvSpPr/>
          <p:nvPr/>
        </p:nvSpPr>
        <p:spPr>
          <a:xfrm>
            <a:off x="5725800" y="35604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194" name=""/>
          <p:cNvSpPr/>
          <p:nvPr/>
        </p:nvSpPr>
        <p:spPr>
          <a:xfrm>
            <a:off x="6832800" y="4549680"/>
            <a:ext cx="2761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5" name=""/>
          <p:cNvSpPr/>
          <p:nvPr/>
        </p:nvSpPr>
        <p:spPr>
          <a:xfrm>
            <a:off x="6856200" y="46440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196" name=""/>
          <p:cNvSpPr/>
          <p:nvPr/>
        </p:nvSpPr>
        <p:spPr>
          <a:xfrm>
            <a:off x="8001000" y="4066560"/>
            <a:ext cx="9133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*1/16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97" name="" descr="28§display§\begin{ruledtabular}&#10;\centering&#10;\begin{tabular}{l||c|ccc|ccccc|r}&#10;&#9;&#9;&amp; s &amp; $R_x$ &amp; $R_y$ &amp; $R_z$ &amp; $d_{x^2 - y^2}$ &amp; $d_{z^2}$ &amp; $d_{yz}$ &amp; $d_{xz}$ &amp; $d_{xy}$ &amp;N_{spec}\\&#10;&#9;&#9;\hline   &#10;&#9;&#9;SO(3) \rule{0pt}{10pt}     &amp; s &amp; \multicolumn{3}{c|}{Rot}  &amp; \multicolumn{5}{c|}{d}&amp;3  \\ &#10;&#9;&#9;O$_h$         &amp; $a_{1g}$ &amp; \multicolumn{3}{c|}{$t_{1g}$}  &amp; \multicolumn{2}{c|}{$e_{g}$} &amp; \multicolumn{3}{c|}{$t_{2g}$} &amp;4\\ &#10;&#9;&#9;D$_{4h}$   &amp; $a_{1g}$ &amp; \multicolumn{2}{c|}{$e_{g}$} &amp; $a_{2g}$        &amp; \multicolumn{1}{c|}{$b_{1g}$}    &amp; \multicolumn{1}{c|}{$a_{1g}$} &amp; \multicolumn{2}{c|}{$e_{g}$} &amp; $b_{2g}$&amp;11 &#10;&#9;\end{tabular}&#10;\end{ruledtabular}§svg§600§TRUE§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4163400" y="1299600"/>
            <a:ext cx="4293360" cy="745560"/>
          </a:xfrm>
          <a:prstGeom prst="rect">
            <a:avLst/>
          </a:prstGeom>
          <a:ln w="0">
            <a:noFill/>
          </a:ln>
        </p:spPr>
      </p:pic>
      <p:sp>
        <p:nvSpPr>
          <p:cNvPr id="1198" name=""/>
          <p:cNvSpPr txBox="1"/>
          <p:nvPr/>
        </p:nvSpPr>
        <p:spPr>
          <a:xfrm rot="21586200">
            <a:off x="4435920" y="6480360"/>
            <a:ext cx="4658040" cy="346320"/>
          </a:xfrm>
          <a:prstGeom prst="rect">
            <a:avLst/>
          </a:prstGeom>
          <a:solidFill>
            <a:srgbClr val="00a933"/>
          </a:solidFill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Arial"/>
              </a:rPr>
              <a:t>Mathematica Script in the tutorials!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99" name=""/>
          <p:cNvSpPr txBox="1"/>
          <p:nvPr/>
        </p:nvSpPr>
        <p:spPr>
          <a:xfrm>
            <a:off x="767880" y="4126680"/>
            <a:ext cx="174672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LCO,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2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θ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=90°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61" dur="indefinite" restart="never" nodeType="tmRoot">
          <p:childTnLst>
            <p:seq>
              <p:cTn id="1062" dur="indefinite" nodeType="mainSeq">
                <p:childTnLst>
                  <p:par>
                    <p:cTn id="1063" fill="hold">
                      <p:stCondLst>
                        <p:cond delay="indefinite"/>
                      </p:stCondLst>
                      <p:childTnLst>
                        <p:par>
                          <p:cTn id="1064" fill="hold">
                            <p:stCondLst>
                              <p:cond delay="0"/>
                            </p:stCondLst>
                            <p:childTnLst>
                              <p:par>
                                <p:cTn id="106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3" fill="hold">
                      <p:stCondLst>
                        <p:cond delay="indefinite"/>
                      </p:stCondLst>
                      <p:childTnLst>
                        <p:par>
                          <p:cTn id="1094" fill="hold">
                            <p:stCondLst>
                              <p:cond delay="0"/>
                            </p:stCondLst>
                            <p:childTnLst>
                              <p:par>
                                <p:cTn id="109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"/>
          <p:cNvSpPr/>
          <p:nvPr/>
        </p:nvSpPr>
        <p:spPr>
          <a:xfrm>
            <a:off x="1324800" y="5149800"/>
            <a:ext cx="6847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k</a:t>
            </a:r>
            <a:r>
              <a:rPr b="0" lang="en-US" sz="1800" spc="-1" strike="noStrike" baseline="-8000">
                <a:solidFill>
                  <a:srgbClr val="000000"/>
                </a:solidFill>
                <a:latin typeface="Arial"/>
                <a:ea typeface="DejaVu Sans"/>
              </a:rPr>
              <a:t>in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=z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1" name=""/>
          <p:cNvSpPr/>
          <p:nvPr/>
        </p:nvSpPr>
        <p:spPr>
          <a:xfrm>
            <a:off x="266760" y="830160"/>
            <a:ext cx="8454600" cy="50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Dichroism Options in RIXS – RIXS-CD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02" name="" descr=""/>
          <p:cNvPicPr/>
          <p:nvPr/>
        </p:nvPicPr>
        <p:blipFill>
          <a:blip r:embed="rId1"/>
          <a:stretch/>
        </p:blipFill>
        <p:spPr>
          <a:xfrm>
            <a:off x="3647880" y="1672200"/>
            <a:ext cx="4785840" cy="4358520"/>
          </a:xfrm>
          <a:prstGeom prst="rect">
            <a:avLst/>
          </a:prstGeom>
          <a:ln w="0">
            <a:noFill/>
          </a:ln>
        </p:spPr>
      </p:pic>
      <p:sp>
        <p:nvSpPr>
          <p:cNvPr id="1203" name=""/>
          <p:cNvSpPr/>
          <p:nvPr/>
        </p:nvSpPr>
        <p:spPr>
          <a:xfrm>
            <a:off x="5122080" y="2394000"/>
            <a:ext cx="51228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-i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4" name=""/>
          <p:cNvSpPr/>
          <p:nvPr/>
        </p:nvSpPr>
        <p:spPr>
          <a:xfrm>
            <a:off x="5077800" y="2358000"/>
            <a:ext cx="456120" cy="4561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05" name=""/>
          <p:cNvSpPr/>
          <p:nvPr/>
        </p:nvSpPr>
        <p:spPr>
          <a:xfrm>
            <a:off x="7266600" y="2370600"/>
            <a:ext cx="456120" cy="4561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06" name=""/>
          <p:cNvSpPr/>
          <p:nvPr/>
        </p:nvSpPr>
        <p:spPr>
          <a:xfrm>
            <a:off x="6822000" y="2730600"/>
            <a:ext cx="456120" cy="4561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07" name=""/>
          <p:cNvSpPr/>
          <p:nvPr/>
        </p:nvSpPr>
        <p:spPr>
          <a:xfrm>
            <a:off x="7254000" y="4062600"/>
            <a:ext cx="456120" cy="4561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08" name=""/>
          <p:cNvSpPr/>
          <p:nvPr/>
        </p:nvSpPr>
        <p:spPr>
          <a:xfrm>
            <a:off x="4609800" y="2718000"/>
            <a:ext cx="456120" cy="4561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09" name=""/>
          <p:cNvSpPr/>
          <p:nvPr/>
        </p:nvSpPr>
        <p:spPr>
          <a:xfrm>
            <a:off x="6822000" y="4422600"/>
            <a:ext cx="456120" cy="4561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10" name=""/>
          <p:cNvSpPr/>
          <p:nvPr/>
        </p:nvSpPr>
        <p:spPr>
          <a:xfrm>
            <a:off x="5077800" y="4066200"/>
            <a:ext cx="456120" cy="4561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11" name=""/>
          <p:cNvSpPr/>
          <p:nvPr/>
        </p:nvSpPr>
        <p:spPr>
          <a:xfrm>
            <a:off x="4609800" y="4390200"/>
            <a:ext cx="456120" cy="4561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12" name=""/>
          <p:cNvSpPr/>
          <p:nvPr/>
        </p:nvSpPr>
        <p:spPr>
          <a:xfrm>
            <a:off x="4672440" y="2743200"/>
            <a:ext cx="51228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+i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3" name=""/>
          <p:cNvSpPr/>
          <p:nvPr/>
        </p:nvSpPr>
        <p:spPr>
          <a:xfrm>
            <a:off x="7300440" y="4111200"/>
            <a:ext cx="51228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+i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4" name=""/>
          <p:cNvSpPr/>
          <p:nvPr/>
        </p:nvSpPr>
        <p:spPr>
          <a:xfrm>
            <a:off x="6868440" y="4471200"/>
            <a:ext cx="51228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-i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5" name=""/>
          <p:cNvSpPr/>
          <p:nvPr/>
        </p:nvSpPr>
        <p:spPr>
          <a:xfrm>
            <a:off x="7300440" y="2383200"/>
            <a:ext cx="51228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6" name=""/>
          <p:cNvSpPr/>
          <p:nvPr/>
        </p:nvSpPr>
        <p:spPr>
          <a:xfrm>
            <a:off x="6832440" y="2779200"/>
            <a:ext cx="51228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7" name=""/>
          <p:cNvSpPr/>
          <p:nvPr/>
        </p:nvSpPr>
        <p:spPr>
          <a:xfrm>
            <a:off x="5104440" y="4111200"/>
            <a:ext cx="51228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-1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8" name=""/>
          <p:cNvSpPr/>
          <p:nvPr/>
        </p:nvSpPr>
        <p:spPr>
          <a:xfrm>
            <a:off x="4636440" y="4471200"/>
            <a:ext cx="51228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-1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9" name=""/>
          <p:cNvSpPr/>
          <p:nvPr/>
        </p:nvSpPr>
        <p:spPr>
          <a:xfrm>
            <a:off x="5342400" y="1331640"/>
            <a:ext cx="19717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I(left,z)-I(right,z)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0" name=""/>
          <p:cNvSpPr/>
          <p:nvPr/>
        </p:nvSpPr>
        <p:spPr>
          <a:xfrm>
            <a:off x="313560" y="2577960"/>
            <a:ext cx="9133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ε</a:t>
            </a:r>
            <a:r>
              <a:rPr b="0" lang="en-US" sz="1800" spc="-1" strike="noStrike" baseline="-8000">
                <a:solidFill>
                  <a:srgbClr val="000000"/>
                </a:solidFill>
                <a:latin typeface="Arial"/>
                <a:ea typeface="Arial"/>
              </a:rPr>
              <a:t>out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= z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21" name="Picture 56" descr="Haverkort x-ray spectroscopy 03A mod (dragged).pdf"/>
          <p:cNvPicPr/>
          <p:nvPr/>
        </p:nvPicPr>
        <p:blipFill>
          <a:blip r:embed="rId2"/>
          <a:srcRect l="76665" t="8571" r="3408" b="67523"/>
          <a:stretch/>
        </p:blipFill>
        <p:spPr>
          <a:xfrm>
            <a:off x="1201680" y="2286360"/>
            <a:ext cx="1331640" cy="1505520"/>
          </a:xfrm>
          <a:prstGeom prst="rect">
            <a:avLst/>
          </a:prstGeom>
          <a:ln w="0">
            <a:noFill/>
          </a:ln>
        </p:spPr>
      </p:pic>
      <p:sp>
        <p:nvSpPr>
          <p:cNvPr id="1222" name=""/>
          <p:cNvSpPr/>
          <p:nvPr/>
        </p:nvSpPr>
        <p:spPr>
          <a:xfrm flipH="1" flipV="1">
            <a:off x="291960" y="3289680"/>
            <a:ext cx="914400" cy="288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2120" bIns="-4212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23" name=""/>
          <p:cNvSpPr/>
          <p:nvPr/>
        </p:nvSpPr>
        <p:spPr>
          <a:xfrm>
            <a:off x="1431360" y="4177800"/>
            <a:ext cx="684720" cy="335880"/>
          </a:xfrm>
          <a:custGeom>
            <a:avLst/>
            <a:gdLst>
              <a:gd name="textAreaLeft" fmla="*/ 0 w 684720"/>
              <a:gd name="textAreaRight" fmla="*/ 685800 w 684720"/>
              <a:gd name="textAreaTop" fmla="*/ 0 h 335880"/>
              <a:gd name="textAreaBottom" fmla="*/ 336960 h 335880"/>
            </a:gdLst>
            <a:ahLst/>
            <a:rect l="textAreaLeft" t="textAreaTop" r="textAreaRight" b="textAreaBottom"/>
            <a:pathLst>
              <a:path fill="none" w="1905" h="936">
                <a:moveTo>
                  <a:pt x="1905" y="936"/>
                </a:moveTo>
                <a:cubicBezTo>
                  <a:pt x="1035" y="-1169"/>
                  <a:pt x="0" y="936"/>
                  <a:pt x="0" y="936"/>
                </a:cubicBezTo>
              </a:path>
            </a:pathLst>
          </a:custGeom>
          <a:noFill/>
          <a:ln w="0">
            <a:solidFill>
              <a:srgbClr val="ff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24" name=""/>
          <p:cNvSpPr/>
          <p:nvPr/>
        </p:nvSpPr>
        <p:spPr>
          <a:xfrm>
            <a:off x="1904760" y="4152240"/>
            <a:ext cx="15991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Circular right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5" name=""/>
          <p:cNvSpPr/>
          <p:nvPr/>
        </p:nvSpPr>
        <p:spPr>
          <a:xfrm>
            <a:off x="1455120" y="4743000"/>
            <a:ext cx="684720" cy="335880"/>
          </a:xfrm>
          <a:custGeom>
            <a:avLst/>
            <a:gdLst>
              <a:gd name="textAreaLeft" fmla="*/ 0 w 684720"/>
              <a:gd name="textAreaRight" fmla="*/ 685800 w 684720"/>
              <a:gd name="textAreaTop" fmla="*/ 0 h 335880"/>
              <a:gd name="textAreaBottom" fmla="*/ 336960 h 335880"/>
            </a:gdLst>
            <a:ahLst/>
            <a:rect l="textAreaLeft" t="textAreaTop" r="textAreaRight" b="textAreaBottom"/>
            <a:pathLst>
              <a:path fill="none" w="1905" h="936">
                <a:moveTo>
                  <a:pt x="1905" y="936"/>
                </a:moveTo>
                <a:cubicBezTo>
                  <a:pt x="1035" y="-1169"/>
                  <a:pt x="0" y="936"/>
                  <a:pt x="0" y="936"/>
                </a:cubicBezTo>
              </a:path>
            </a:pathLst>
          </a:custGeom>
          <a:noFill/>
          <a:ln w="0">
            <a:solidFill>
              <a:srgbClr val="ff0000"/>
            </a:solidFill>
            <a:head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26" name=""/>
          <p:cNvSpPr/>
          <p:nvPr/>
        </p:nvSpPr>
        <p:spPr>
          <a:xfrm>
            <a:off x="1901160" y="5002560"/>
            <a:ext cx="176796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Circular left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7" name=""/>
          <p:cNvSpPr/>
          <p:nvPr/>
        </p:nvSpPr>
        <p:spPr>
          <a:xfrm>
            <a:off x="770760" y="2963160"/>
            <a:ext cx="360" cy="685800"/>
          </a:xfrm>
          <a:prstGeom prst="line">
            <a:avLst/>
          </a:prstGeom>
          <a:ln w="0">
            <a:solidFill>
              <a:srgbClr val="ff0000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28" name=""/>
          <p:cNvSpPr/>
          <p:nvPr/>
        </p:nvSpPr>
        <p:spPr>
          <a:xfrm flipV="1">
            <a:off x="1830600" y="3934800"/>
            <a:ext cx="360" cy="114300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29" name=""/>
          <p:cNvSpPr/>
          <p:nvPr/>
        </p:nvSpPr>
        <p:spPr>
          <a:xfrm>
            <a:off x="1674000" y="1805400"/>
            <a:ext cx="9133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B</a:t>
            </a:r>
            <a:r>
              <a:rPr b="0" lang="en-US" sz="1800" spc="-1" strike="noStrike" baseline="-8000">
                <a:solidFill>
                  <a:srgbClr val="000000"/>
                </a:solidFill>
                <a:latin typeface="Arial"/>
                <a:ea typeface="DejaVu Sans"/>
              </a:rPr>
              <a:t>ext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//z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0" name=""/>
          <p:cNvSpPr/>
          <p:nvPr/>
        </p:nvSpPr>
        <p:spPr>
          <a:xfrm>
            <a:off x="3200760" y="6015960"/>
            <a:ext cx="5713920" cy="85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RIXS tensor not invariant under time inversion→There is no symmetry of the tensor which are broken under magnetic ordering. → Cannot say if structural or magnetic driven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1" name=""/>
          <p:cNvSpPr/>
          <p:nvPr/>
        </p:nvSpPr>
        <p:spPr>
          <a:xfrm>
            <a:off x="36000" y="6087600"/>
            <a:ext cx="3427920" cy="37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000" spc="-1" strike="noStrike">
                <a:solidFill>
                  <a:srgbClr val="000000"/>
                </a:solidFill>
                <a:latin typeface="Arial"/>
                <a:ea typeface="DejaVu Sans"/>
              </a:rPr>
              <a:t>Furo et. al.  PHYSICAL REVIEW B 112, 214429 (2025)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32" name="" descr=""/>
          <p:cNvPicPr/>
          <p:nvPr/>
        </p:nvPicPr>
        <p:blipFill>
          <a:blip r:embed="rId3"/>
          <a:stretch/>
        </p:blipFill>
        <p:spPr>
          <a:xfrm>
            <a:off x="623880" y="5571000"/>
            <a:ext cx="2141640" cy="360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97" dur="indefinite" restart="never" nodeType="tmRoot">
          <p:childTnLst>
            <p:seq>
              <p:cTn id="1098" dur="indefinite" nodeType="mainSeq">
                <p:childTnLst>
                  <p:par>
                    <p:cTn id="1099" fill="hold">
                      <p:stCondLst>
                        <p:cond delay="indefinite"/>
                      </p:stCondLst>
                      <p:childTnLst>
                        <p:par>
                          <p:cTn id="1100" fill="hold">
                            <p:stCondLst>
                              <p:cond delay="0"/>
                            </p:stCondLst>
                            <p:childTnLst>
                              <p:par>
                                <p:cTn id="110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"/>
          <p:cNvSpPr/>
          <p:nvPr/>
        </p:nvSpPr>
        <p:spPr>
          <a:xfrm>
            <a:off x="1324800" y="5149800"/>
            <a:ext cx="6847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k</a:t>
            </a:r>
            <a:r>
              <a:rPr b="0" lang="en-US" sz="1800" spc="-1" strike="noStrike" baseline="-8000">
                <a:solidFill>
                  <a:srgbClr val="000000"/>
                </a:solidFill>
                <a:latin typeface="Arial"/>
                <a:ea typeface="DejaVu Sans"/>
              </a:rPr>
              <a:t>in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=z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4" name=""/>
          <p:cNvSpPr/>
          <p:nvPr/>
        </p:nvSpPr>
        <p:spPr>
          <a:xfrm>
            <a:off x="228600" y="830160"/>
            <a:ext cx="8454600" cy="50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RIXS-CD – Chiral Magnons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5" name=""/>
          <p:cNvSpPr/>
          <p:nvPr/>
        </p:nvSpPr>
        <p:spPr>
          <a:xfrm>
            <a:off x="313560" y="2577960"/>
            <a:ext cx="9133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ε</a:t>
            </a:r>
            <a:r>
              <a:rPr b="0" lang="en-US" sz="1800" spc="-1" strike="noStrike" baseline="-8000">
                <a:solidFill>
                  <a:srgbClr val="000000"/>
                </a:solidFill>
                <a:latin typeface="Arial"/>
                <a:ea typeface="Arial"/>
              </a:rPr>
              <a:t>out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= z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36" name="Picture 1" descr="Haverkort x-ray spectroscopy 03A mod (dragged).pdf"/>
          <p:cNvPicPr/>
          <p:nvPr/>
        </p:nvPicPr>
        <p:blipFill>
          <a:blip r:embed="rId1"/>
          <a:srcRect l="76665" t="8571" r="3408" b="67523"/>
          <a:stretch/>
        </p:blipFill>
        <p:spPr>
          <a:xfrm>
            <a:off x="1201680" y="2286360"/>
            <a:ext cx="1331640" cy="1505520"/>
          </a:xfrm>
          <a:prstGeom prst="rect">
            <a:avLst/>
          </a:prstGeom>
          <a:ln w="0">
            <a:noFill/>
          </a:ln>
        </p:spPr>
      </p:pic>
      <p:sp>
        <p:nvSpPr>
          <p:cNvPr id="1237" name=""/>
          <p:cNvSpPr/>
          <p:nvPr/>
        </p:nvSpPr>
        <p:spPr>
          <a:xfrm flipH="1" flipV="1">
            <a:off x="291960" y="3289680"/>
            <a:ext cx="914400" cy="288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2120" bIns="-4212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38" name=""/>
          <p:cNvSpPr/>
          <p:nvPr/>
        </p:nvSpPr>
        <p:spPr>
          <a:xfrm>
            <a:off x="1431360" y="4177800"/>
            <a:ext cx="684720" cy="335880"/>
          </a:xfrm>
          <a:custGeom>
            <a:avLst/>
            <a:gdLst>
              <a:gd name="textAreaLeft" fmla="*/ 0 w 684720"/>
              <a:gd name="textAreaRight" fmla="*/ 685800 w 684720"/>
              <a:gd name="textAreaTop" fmla="*/ 0 h 335880"/>
              <a:gd name="textAreaBottom" fmla="*/ 336960 h 335880"/>
            </a:gdLst>
            <a:ahLst/>
            <a:rect l="textAreaLeft" t="textAreaTop" r="textAreaRight" b="textAreaBottom"/>
            <a:pathLst>
              <a:path fill="none" w="1905" h="936">
                <a:moveTo>
                  <a:pt x="1905" y="936"/>
                </a:moveTo>
                <a:cubicBezTo>
                  <a:pt x="1035" y="-1169"/>
                  <a:pt x="0" y="936"/>
                  <a:pt x="0" y="936"/>
                </a:cubicBezTo>
              </a:path>
            </a:pathLst>
          </a:custGeom>
          <a:noFill/>
          <a:ln w="0">
            <a:solidFill>
              <a:srgbClr val="ff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39" name=""/>
          <p:cNvSpPr/>
          <p:nvPr/>
        </p:nvSpPr>
        <p:spPr>
          <a:xfrm>
            <a:off x="1904760" y="4152240"/>
            <a:ext cx="15991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Circular right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0" name=""/>
          <p:cNvSpPr/>
          <p:nvPr/>
        </p:nvSpPr>
        <p:spPr>
          <a:xfrm>
            <a:off x="1455120" y="4743000"/>
            <a:ext cx="684720" cy="335880"/>
          </a:xfrm>
          <a:custGeom>
            <a:avLst/>
            <a:gdLst>
              <a:gd name="textAreaLeft" fmla="*/ 0 w 684720"/>
              <a:gd name="textAreaRight" fmla="*/ 685800 w 684720"/>
              <a:gd name="textAreaTop" fmla="*/ 0 h 335880"/>
              <a:gd name="textAreaBottom" fmla="*/ 336960 h 335880"/>
            </a:gdLst>
            <a:ahLst/>
            <a:rect l="textAreaLeft" t="textAreaTop" r="textAreaRight" b="textAreaBottom"/>
            <a:pathLst>
              <a:path fill="none" w="1905" h="936">
                <a:moveTo>
                  <a:pt x="1905" y="936"/>
                </a:moveTo>
                <a:cubicBezTo>
                  <a:pt x="1035" y="-1169"/>
                  <a:pt x="0" y="936"/>
                  <a:pt x="0" y="936"/>
                </a:cubicBezTo>
              </a:path>
            </a:pathLst>
          </a:custGeom>
          <a:noFill/>
          <a:ln w="0">
            <a:solidFill>
              <a:srgbClr val="ff0000"/>
            </a:solidFill>
            <a:head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41" name=""/>
          <p:cNvSpPr/>
          <p:nvPr/>
        </p:nvSpPr>
        <p:spPr>
          <a:xfrm>
            <a:off x="1901160" y="5002560"/>
            <a:ext cx="176796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Circular left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2" name=""/>
          <p:cNvSpPr/>
          <p:nvPr/>
        </p:nvSpPr>
        <p:spPr>
          <a:xfrm>
            <a:off x="770760" y="2963160"/>
            <a:ext cx="360" cy="685800"/>
          </a:xfrm>
          <a:prstGeom prst="line">
            <a:avLst/>
          </a:prstGeom>
          <a:ln w="0">
            <a:solidFill>
              <a:srgbClr val="ff0000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43" name=""/>
          <p:cNvSpPr/>
          <p:nvPr/>
        </p:nvSpPr>
        <p:spPr>
          <a:xfrm flipV="1">
            <a:off x="1830600" y="3934800"/>
            <a:ext cx="360" cy="114300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44" name=""/>
          <p:cNvSpPr/>
          <p:nvPr/>
        </p:nvSpPr>
        <p:spPr>
          <a:xfrm>
            <a:off x="1674000" y="1805400"/>
            <a:ext cx="9133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B</a:t>
            </a:r>
            <a:r>
              <a:rPr b="0" lang="en-US" sz="1800" spc="-1" strike="noStrike" baseline="-8000">
                <a:solidFill>
                  <a:srgbClr val="000000"/>
                </a:solidFill>
                <a:latin typeface="Arial"/>
                <a:ea typeface="DejaVu Sans"/>
              </a:rPr>
              <a:t>ext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//z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5" name=""/>
          <p:cNvSpPr/>
          <p:nvPr/>
        </p:nvSpPr>
        <p:spPr>
          <a:xfrm>
            <a:off x="3200760" y="6015960"/>
            <a:ext cx="5713920" cy="85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RIXS not invariant under time inversion→There is no symmetry of the tensor which are broken under magnetic ordering. → Cannot say if structural or magnetic driven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46" name="" descr=""/>
          <p:cNvPicPr/>
          <p:nvPr/>
        </p:nvPicPr>
        <p:blipFill>
          <a:blip r:embed="rId2"/>
          <a:stretch/>
        </p:blipFill>
        <p:spPr>
          <a:xfrm>
            <a:off x="623880" y="5571000"/>
            <a:ext cx="2141640" cy="360360"/>
          </a:xfrm>
          <a:prstGeom prst="rect">
            <a:avLst/>
          </a:prstGeom>
          <a:ln w="0">
            <a:noFill/>
          </a:ln>
        </p:spPr>
      </p:pic>
      <p:pic>
        <p:nvPicPr>
          <p:cNvPr id="1247" name="" descr=""/>
          <p:cNvPicPr/>
          <p:nvPr/>
        </p:nvPicPr>
        <p:blipFill>
          <a:blip r:embed="rId3"/>
          <a:stretch/>
        </p:blipFill>
        <p:spPr>
          <a:xfrm>
            <a:off x="3731040" y="2257920"/>
            <a:ext cx="2440440" cy="2770560"/>
          </a:xfrm>
          <a:prstGeom prst="rect">
            <a:avLst/>
          </a:prstGeom>
          <a:ln w="0">
            <a:noFill/>
          </a:ln>
        </p:spPr>
      </p:pic>
      <p:pic>
        <p:nvPicPr>
          <p:cNvPr id="1248" name="" descr=""/>
          <p:cNvPicPr/>
          <p:nvPr/>
        </p:nvPicPr>
        <p:blipFill>
          <a:blip r:embed="rId4"/>
          <a:stretch/>
        </p:blipFill>
        <p:spPr>
          <a:xfrm>
            <a:off x="6531480" y="2757600"/>
            <a:ext cx="1803240" cy="2094480"/>
          </a:xfrm>
          <a:prstGeom prst="rect">
            <a:avLst/>
          </a:prstGeom>
          <a:ln w="0">
            <a:noFill/>
          </a:ln>
        </p:spPr>
      </p:pic>
      <p:sp>
        <p:nvSpPr>
          <p:cNvPr id="1249" name=""/>
          <p:cNvSpPr/>
          <p:nvPr/>
        </p:nvSpPr>
        <p:spPr>
          <a:xfrm>
            <a:off x="4788000" y="5259600"/>
            <a:ext cx="3427920" cy="37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000" spc="-1" strike="noStrike">
                <a:solidFill>
                  <a:srgbClr val="000000"/>
                </a:solidFill>
                <a:latin typeface="Arial"/>
                <a:ea typeface="Noto Sans CJK SC"/>
              </a:rPr>
              <a:t>Jost et. al.  </a:t>
            </a:r>
            <a:r>
              <a:rPr b="0" lang="en-US" sz="1000" spc="-1" strike="noStrike" u="sng">
                <a:solidFill>
                  <a:srgbClr val="000000"/>
                </a:solidFill>
                <a:uFillTx/>
                <a:latin typeface="Arial"/>
                <a:ea typeface="DejaVu Sans"/>
                <a:hlinkClick r:id="rId5"/>
              </a:rPr>
              <a:t>arXiv:2501.17380</a:t>
            </a:r>
            <a:r>
              <a:rPr b="0" lang="en-US" sz="1000" spc="-1" strike="noStrike">
                <a:solidFill>
                  <a:srgbClr val="000000"/>
                </a:solidFill>
                <a:latin typeface="Arial"/>
                <a:ea typeface="DejaVu Sans"/>
              </a:rPr>
              <a:t> (2025)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0" name=""/>
          <p:cNvSpPr/>
          <p:nvPr/>
        </p:nvSpPr>
        <p:spPr>
          <a:xfrm>
            <a:off x="5232600" y="1828800"/>
            <a:ext cx="2081880" cy="60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“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Altermagnons”?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1" name="" descr=""/>
          <p:cNvPicPr/>
          <p:nvPr/>
        </p:nvPicPr>
        <p:blipFill>
          <a:blip r:embed="rId1"/>
          <a:stretch/>
        </p:blipFill>
        <p:spPr>
          <a:xfrm>
            <a:off x="5365800" y="1411920"/>
            <a:ext cx="3618000" cy="3596040"/>
          </a:xfrm>
          <a:prstGeom prst="rect">
            <a:avLst/>
          </a:prstGeom>
          <a:ln w="0">
            <a:noFill/>
          </a:ln>
        </p:spPr>
      </p:pic>
      <p:pic>
        <p:nvPicPr>
          <p:cNvPr id="1252" name="" descr="28§display§\Gamma( |f\rangle) \in \{\Gamma( |g\rangle) \otimes  \Gamma( \epsilon_{in}) \otimes  \Gamma( \epsilon^*_{out})\}§svg§600§TRUE§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228600" y="2097720"/>
            <a:ext cx="4797720" cy="325800"/>
          </a:xfrm>
          <a:prstGeom prst="rect">
            <a:avLst/>
          </a:prstGeom>
          <a:ln w="0">
            <a:noFill/>
          </a:ln>
        </p:spPr>
      </p:pic>
      <p:pic>
        <p:nvPicPr>
          <p:cNvPr id="1253" name="" descr=""/>
          <p:cNvPicPr/>
          <p:nvPr/>
        </p:nvPicPr>
        <p:blipFill>
          <a:blip r:embed="rId4"/>
          <a:srcRect l="236" t="39555" r="0" b="0"/>
          <a:stretch/>
        </p:blipFill>
        <p:spPr>
          <a:xfrm>
            <a:off x="36000" y="3020400"/>
            <a:ext cx="5366160" cy="1250640"/>
          </a:xfrm>
          <a:prstGeom prst="rect">
            <a:avLst/>
          </a:prstGeom>
          <a:ln w="0">
            <a:noFill/>
          </a:ln>
        </p:spPr>
      </p:pic>
      <p:sp>
        <p:nvSpPr>
          <p:cNvPr id="1254" name=""/>
          <p:cNvSpPr/>
          <p:nvPr/>
        </p:nvSpPr>
        <p:spPr>
          <a:xfrm>
            <a:off x="227160" y="842400"/>
            <a:ext cx="8228520" cy="47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Selection rules for the RIXS final state: </a:t>
            </a:r>
            <a:r>
              <a:rPr b="0" lang="en-US" sz="2600" spc="-1" strike="noStrike">
                <a:solidFill>
                  <a:srgbClr val="000000"/>
                </a:solidFill>
                <a:latin typeface="TexMaths Symbols"/>
                <a:ea typeface="TexMaths Symbols"/>
              </a:rPr>
              <a:t>3d</a:t>
            </a:r>
            <a:r>
              <a:rPr b="0" lang="en-US" sz="2600" spc="-1" strike="noStrike" baseline="33000">
                <a:solidFill>
                  <a:srgbClr val="000000"/>
                </a:solidFill>
                <a:latin typeface="TexMaths Symbols"/>
                <a:ea typeface="TexMaths Symbols"/>
              </a:rPr>
              <a:t>9 </a:t>
            </a:r>
            <a:r>
              <a:rPr b="0" lang="en-US" sz="2600" spc="-1" strike="noStrike">
                <a:solidFill>
                  <a:srgbClr val="000000"/>
                </a:solidFill>
                <a:latin typeface="TexMaths Symbols"/>
                <a:ea typeface="TexMaths Symbols"/>
              </a:rPr>
              <a:t>D</a:t>
            </a:r>
            <a:r>
              <a:rPr b="0" lang="en-US" sz="2600" spc="-1" strike="noStrike" baseline="-8000">
                <a:solidFill>
                  <a:srgbClr val="000000"/>
                </a:solidFill>
                <a:latin typeface="TexMaths Symbols"/>
                <a:ea typeface="TexMaths Symbols"/>
              </a:rPr>
              <a:t>4h 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Arial"/>
              </a:rPr>
              <a:t>example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5" name=""/>
          <p:cNvSpPr txBox="1"/>
          <p:nvPr/>
        </p:nvSpPr>
        <p:spPr>
          <a:xfrm>
            <a:off x="228600" y="5029200"/>
            <a:ext cx="84582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Due to the intermediate state spin-orbit interactions,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double groups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should be considered to get the exact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selection rules. However, for shallow core holes or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light elements, the main excitations are given by the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single group selecton rules.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37" dur="indefinite" restart="never" nodeType="tmRoot">
          <p:childTnLst>
            <p:seq>
              <p:cTn id="1138" dur="indefinite" nodeType="mainSeq">
                <p:childTnLst>
                  <p:par>
                    <p:cTn id="1139" fill="hold">
                      <p:stCondLst>
                        <p:cond delay="indefinite"/>
                      </p:stCondLst>
                      <p:childTnLst>
                        <p:par>
                          <p:cTn id="1140" fill="hold">
                            <p:stCondLst>
                              <p:cond delay="0"/>
                            </p:stCondLst>
                            <p:childTnLst>
                              <p:par>
                                <p:cTn id="11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TextBox 1"/>
          <p:cNvSpPr/>
          <p:nvPr/>
        </p:nvSpPr>
        <p:spPr>
          <a:xfrm>
            <a:off x="290160" y="1356840"/>
            <a:ext cx="8142480" cy="526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The RIXS conductivity tensor is also sensitive to symmetry breaking.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432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# Linear independent contributions depends on symmetry.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432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Interpretation of RIXS tensor not straight forward. 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Different way to control dichroism: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432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Change </a:t>
            </a:r>
            <a:r>
              <a:rPr b="1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polarization and scattering</a:t>
            </a: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 angle: vary </a:t>
            </a:r>
            <a:r>
              <a:rPr b="0" lang="en-GB" sz="2300" spc="-1" strike="noStrike">
                <a:solidFill>
                  <a:schemeClr val="dk1"/>
                </a:solidFill>
                <a:latin typeface="DejaVu Sans"/>
                <a:ea typeface="DejaVu Sans"/>
              </a:rPr>
              <a:t>χ</a:t>
            </a:r>
            <a:r>
              <a:rPr b="0" lang="en-GB" sz="2300" spc="-1" strike="noStrike" baseline="33000">
                <a:solidFill>
                  <a:schemeClr val="dk1"/>
                </a:solidFill>
                <a:latin typeface="DejaVu Sans"/>
                <a:ea typeface="DejaVu Sans"/>
              </a:rPr>
              <a:t>(0)</a:t>
            </a:r>
            <a:r>
              <a:rPr b="0" lang="en-GB" sz="2300" spc="-1" strike="noStrike">
                <a:solidFill>
                  <a:schemeClr val="dk1"/>
                </a:solidFill>
                <a:latin typeface="DejaVu Sans"/>
                <a:ea typeface="DejaVu Sans"/>
              </a:rPr>
              <a:t>, χ</a:t>
            </a:r>
            <a:r>
              <a:rPr b="0" lang="en-GB" sz="2300" spc="-1" strike="noStrike" baseline="33000">
                <a:solidFill>
                  <a:schemeClr val="dk1"/>
                </a:solidFill>
                <a:latin typeface="DejaVu Sans"/>
                <a:ea typeface="DejaVu Sans"/>
              </a:rPr>
              <a:t>(1)</a:t>
            </a: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 and </a:t>
            </a:r>
            <a:r>
              <a:rPr b="0" lang="en-GB" sz="2300" spc="-1" strike="noStrike">
                <a:solidFill>
                  <a:schemeClr val="dk1"/>
                </a:solidFill>
                <a:latin typeface="DejaVu Sans"/>
                <a:ea typeface="DejaVu Sans"/>
              </a:rPr>
              <a:t>χ</a:t>
            </a:r>
            <a:r>
              <a:rPr b="0" lang="en-GB" sz="2300" spc="-1" strike="noStrike" baseline="33000">
                <a:solidFill>
                  <a:schemeClr val="dk1"/>
                </a:solidFill>
                <a:latin typeface="DejaVu Sans"/>
                <a:ea typeface="DejaVu Sans"/>
              </a:rPr>
              <a:t>(2) </a:t>
            </a: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spectral contribution.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432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Rotate </a:t>
            </a: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the sample: vary the dmixture of the sub-contributions for each l=1 and l=2.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Learned how to: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432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Spectrum for no outgoing polarization analysis.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432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Spectrum for Powders.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GB" sz="2300" spc="-1" strike="noStrike">
                <a:solidFill>
                  <a:schemeClr val="dk1"/>
                </a:solidFill>
                <a:latin typeface="Arial"/>
                <a:ea typeface="DejaVu Sans"/>
              </a:rPr>
              <a:t>Extension to dispersive excitations and Quadrupole/Magnetic interactions possible. 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7" name="Title 2"/>
          <p:cNvSpPr/>
          <p:nvPr/>
        </p:nvSpPr>
        <p:spPr>
          <a:xfrm>
            <a:off x="1226880" y="727920"/>
            <a:ext cx="6231600" cy="67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8333"/>
          </a:bodyPr>
          <a:p>
            <a:pPr defTabSz="914400">
              <a:lnSpc>
                <a:spcPct val="90000"/>
              </a:lnSpc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  <a:ea typeface="DejaVu Sans"/>
              </a:rPr>
              <a:t>RIXS- concluding Remarks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43" dur="indefinite" restart="never" nodeType="tmRoot">
          <p:childTnLst>
            <p:seq>
              <p:cTn id="1144" dur="indefinite" nodeType="mainSeq">
                <p:childTnLst>
                  <p:par>
                    <p:cTn id="1145" fill="hold">
                      <p:stCondLst>
                        <p:cond delay="indefinite"/>
                      </p:stCondLst>
                      <p:childTnLst>
                        <p:par>
                          <p:cTn id="1146" fill="hold">
                            <p:stCondLst>
                              <p:cond delay="0"/>
                            </p:stCondLst>
                            <p:childTnLst>
                              <p:par>
                                <p:cTn id="114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9" fill="hold">
                      <p:stCondLst>
                        <p:cond delay="indefinite"/>
                      </p:stCondLst>
                      <p:childTnLst>
                        <p:par>
                          <p:cTn id="1150" fill="hold">
                            <p:stCondLst>
                              <p:cond delay="0"/>
                            </p:stCondLst>
                            <p:childTnLst>
                              <p:par>
                                <p:cTn id="115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3" fill="hold">
                      <p:stCondLst>
                        <p:cond delay="indefinite"/>
                      </p:stCondLst>
                      <p:childTnLst>
                        <p:par>
                          <p:cTn id="1154" fill="hold">
                            <p:stCondLst>
                              <p:cond delay="0"/>
                            </p:stCondLst>
                            <p:childTnLst>
                              <p:par>
                                <p:cTn id="115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7" fill="hold">
                      <p:stCondLst>
                        <p:cond delay="indefinite"/>
                      </p:stCondLst>
                      <p:childTnLst>
                        <p:par>
                          <p:cTn id="1158" fill="hold">
                            <p:stCondLst>
                              <p:cond delay="0"/>
                            </p:stCondLst>
                            <p:childTnLst>
                              <p:par>
                                <p:cTn id="115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1" fill="hold">
                      <p:stCondLst>
                        <p:cond delay="indefinite"/>
                      </p:stCondLst>
                      <p:childTnLst>
                        <p:par>
                          <p:cTn id="1162" fill="hold">
                            <p:stCondLst>
                              <p:cond delay="0"/>
                            </p:stCondLst>
                            <p:childTnLst>
                              <p:par>
                                <p:cTn id="116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5" fill="hold">
                      <p:stCondLst>
                        <p:cond delay="indefinite"/>
                      </p:stCondLst>
                      <p:childTnLst>
                        <p:par>
                          <p:cTn id="1166" fill="hold">
                            <p:stCondLst>
                              <p:cond delay="0"/>
                            </p:stCondLst>
                            <p:childTnLst>
                              <p:par>
                                <p:cTn id="116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9" fill="hold">
                      <p:stCondLst>
                        <p:cond delay="indefinite"/>
                      </p:stCondLst>
                      <p:childTnLst>
                        <p:par>
                          <p:cTn id="1170" fill="hold">
                            <p:stCondLst>
                              <p:cond delay="0"/>
                            </p:stCondLst>
                            <p:childTnLst>
                              <p:par>
                                <p:cTn id="117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3" fill="hold">
                      <p:stCondLst>
                        <p:cond delay="indefinite"/>
                      </p:stCondLst>
                      <p:childTnLst>
                        <p:par>
                          <p:cTn id="1174" fill="hold">
                            <p:stCondLst>
                              <p:cond delay="0"/>
                            </p:stCondLst>
                            <p:childTnLst>
                              <p:par>
                                <p:cTn id="117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7" fill="hold">
                      <p:stCondLst>
                        <p:cond delay="indefinite"/>
                      </p:stCondLst>
                      <p:childTnLst>
                        <p:par>
                          <p:cTn id="1178" fill="hold">
                            <p:stCondLst>
                              <p:cond delay="0"/>
                            </p:stCondLst>
                            <p:childTnLst>
                              <p:par>
                                <p:cTn id="117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1" fill="hold">
                      <p:stCondLst>
                        <p:cond delay="indefinite"/>
                      </p:stCondLst>
                      <p:childTnLst>
                        <p:par>
                          <p:cTn id="1182" fill="hold">
                            <p:stCondLst>
                              <p:cond delay="0"/>
                            </p:stCondLst>
                            <p:childTnLst>
                              <p:par>
                                <p:cTn id="118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PlaceHolder 1"/>
          <p:cNvSpPr>
            <a:spLocks noGrp="1"/>
          </p:cNvSpPr>
          <p:nvPr>
            <p:ph type="title"/>
          </p:nvPr>
        </p:nvSpPr>
        <p:spPr>
          <a:xfrm>
            <a:off x="457200" y="2741760"/>
            <a:ext cx="8226720" cy="205668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solidFill>
                  <a:srgbClr val="0a0955"/>
                </a:solidFill>
                <a:latin typeface="Arial"/>
              </a:rPr>
              <a:t>Appendix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9" name=""/>
          <p:cNvSpPr/>
          <p:nvPr/>
        </p:nvSpPr>
        <p:spPr>
          <a:xfrm>
            <a:off x="3744000" y="6580800"/>
            <a:ext cx="365544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ffffff"/>
                </a:solidFill>
                <a:latin typeface="Arial"/>
                <a:ea typeface="DejaVu Sans"/>
              </a:rPr>
              <a:t>https://en.wikipedia.org/wiki/Rubber_duck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"/>
          <p:cNvSpPr/>
          <p:nvPr/>
        </p:nvSpPr>
        <p:spPr>
          <a:xfrm>
            <a:off x="3362760" y="758160"/>
            <a:ext cx="2475000" cy="50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Spectrum in O</a:t>
            </a:r>
            <a:r>
              <a:rPr b="0" lang="en-US" sz="2600" spc="-1" strike="noStrike" baseline="-8000">
                <a:solidFill>
                  <a:srgbClr val="000000"/>
                </a:solidFill>
                <a:latin typeface="Arial"/>
                <a:ea typeface="DejaVu Sans"/>
              </a:rPr>
              <a:t>h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61" name="" descr="28§display§I_{RIXS}\propto \sum_{a,b}^9 e^*_a \chi_{a,b}(\omega_{in}\omega_{loss},q)e_b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4870440" y="6055200"/>
            <a:ext cx="3015720" cy="640080"/>
          </a:xfrm>
          <a:prstGeom prst="rect">
            <a:avLst/>
          </a:prstGeom>
          <a:ln w="0">
            <a:noFill/>
          </a:ln>
        </p:spPr>
      </p:pic>
      <p:pic>
        <p:nvPicPr>
          <p:cNvPr id="1262" name="" descr=""/>
          <p:cNvPicPr/>
          <p:nvPr/>
        </p:nvPicPr>
        <p:blipFill>
          <a:blip r:embed="rId3"/>
          <a:stretch/>
        </p:blipFill>
        <p:spPr>
          <a:xfrm>
            <a:off x="4457880" y="1371600"/>
            <a:ext cx="3770280" cy="4011120"/>
          </a:xfrm>
          <a:prstGeom prst="rect">
            <a:avLst/>
          </a:prstGeom>
          <a:ln w="0">
            <a:noFill/>
          </a:ln>
        </p:spPr>
      </p:pic>
      <p:pic>
        <p:nvPicPr>
          <p:cNvPr id="1263" name="" descr=""/>
          <p:cNvPicPr/>
          <p:nvPr/>
        </p:nvPicPr>
        <p:blipFill>
          <a:blip r:embed="rId4"/>
          <a:stretch/>
        </p:blipFill>
        <p:spPr>
          <a:xfrm>
            <a:off x="4441320" y="5473440"/>
            <a:ext cx="3633480" cy="250200"/>
          </a:xfrm>
          <a:prstGeom prst="rect">
            <a:avLst/>
          </a:prstGeom>
          <a:ln w="0">
            <a:noFill/>
          </a:ln>
        </p:spPr>
      </p:pic>
      <p:pic>
        <p:nvPicPr>
          <p:cNvPr id="1264" name="" descr=""/>
          <p:cNvPicPr/>
          <p:nvPr/>
        </p:nvPicPr>
        <p:blipFill>
          <a:blip r:embed="rId5"/>
          <a:stretch/>
        </p:blipFill>
        <p:spPr>
          <a:xfrm>
            <a:off x="4611240" y="5290200"/>
            <a:ext cx="3403080" cy="153720"/>
          </a:xfrm>
          <a:prstGeom prst="rect">
            <a:avLst/>
          </a:prstGeom>
          <a:ln w="0">
            <a:noFill/>
          </a:ln>
        </p:spPr>
      </p:pic>
      <p:pic>
        <p:nvPicPr>
          <p:cNvPr id="1265" name="" descr=""/>
          <p:cNvPicPr/>
          <p:nvPr/>
        </p:nvPicPr>
        <p:blipFill>
          <a:blip r:embed="rId6"/>
          <a:stretch/>
        </p:blipFill>
        <p:spPr>
          <a:xfrm>
            <a:off x="3886200" y="2047320"/>
            <a:ext cx="629640" cy="3103560"/>
          </a:xfrm>
          <a:prstGeom prst="rect">
            <a:avLst/>
          </a:prstGeom>
          <a:ln w="0">
            <a:noFill/>
          </a:ln>
        </p:spPr>
      </p:pic>
      <p:pic>
        <p:nvPicPr>
          <p:cNvPr id="1266" name="" descr="28§display§I=\frac{1}{3}[\chi_{s(a_{1g})}+2\chi_{d_{z^2}(e_g)}]§svg§600§TRUE§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657720" y="4741560"/>
            <a:ext cx="3083040" cy="595080"/>
          </a:xfrm>
          <a:prstGeom prst="rect">
            <a:avLst/>
          </a:prstGeom>
          <a:ln w="0">
            <a:noFill/>
          </a:ln>
        </p:spPr>
      </p:pic>
      <p:sp>
        <p:nvSpPr>
          <p:cNvPr id="1267" name=""/>
          <p:cNvSpPr/>
          <p:nvPr/>
        </p:nvSpPr>
        <p:spPr>
          <a:xfrm>
            <a:off x="4694400" y="1987200"/>
            <a:ext cx="227160" cy="239760"/>
          </a:xfrm>
          <a:prstGeom prst="rect">
            <a:avLst/>
          </a:prstGeom>
          <a:solidFill>
            <a:srgbClr val="bf0041">
              <a:alpha val="50000"/>
            </a:srgbClr>
          </a:solidFill>
          <a:ln w="0">
            <a:solidFill>
              <a:srgbClr val="d62e4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1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68" name=""/>
          <p:cNvSpPr/>
          <p:nvPr/>
        </p:nvSpPr>
        <p:spPr>
          <a:xfrm>
            <a:off x="6530400" y="3849120"/>
            <a:ext cx="227160" cy="239760"/>
          </a:xfrm>
          <a:prstGeom prst="rect">
            <a:avLst/>
          </a:prstGeom>
          <a:solidFill>
            <a:srgbClr val="bf0041">
              <a:alpha val="50000"/>
            </a:srgbClr>
          </a:solidFill>
          <a:ln w="0">
            <a:solidFill>
              <a:srgbClr val="d62e4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1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pic>
        <p:nvPicPr>
          <p:cNvPr id="1269" name="" descr=""/>
          <p:cNvPicPr/>
          <p:nvPr/>
        </p:nvPicPr>
        <p:blipFill>
          <a:blip r:embed="rId9"/>
          <a:stretch/>
        </p:blipFill>
        <p:spPr>
          <a:xfrm>
            <a:off x="120960" y="3668760"/>
            <a:ext cx="3948120" cy="684360"/>
          </a:xfrm>
          <a:prstGeom prst="rect">
            <a:avLst/>
          </a:prstGeom>
          <a:ln w="0">
            <a:noFill/>
          </a:ln>
        </p:spPr>
      </p:pic>
      <p:pic>
        <p:nvPicPr>
          <p:cNvPr id="1270" name="" descr=""/>
          <p:cNvPicPr/>
          <p:nvPr/>
        </p:nvPicPr>
        <p:blipFill>
          <a:blip r:embed="rId10"/>
          <a:stretch/>
        </p:blipFill>
        <p:spPr>
          <a:xfrm>
            <a:off x="894960" y="2426760"/>
            <a:ext cx="1598760" cy="1071000"/>
          </a:xfrm>
          <a:prstGeom prst="rect">
            <a:avLst/>
          </a:prstGeom>
          <a:ln w="0">
            <a:noFill/>
          </a:ln>
        </p:spPr>
      </p:pic>
      <p:pic>
        <p:nvPicPr>
          <p:cNvPr id="1271" name="" descr="28§display§k_{in}=x, k_{out}=y§svg§600§TRUE§"/>
          <p:cNvPicPr/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1062000" y="2044080"/>
            <a:ext cx="1931760" cy="237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85" dur="indefinite" restart="never" nodeType="tmRoot">
          <p:childTnLst>
            <p:seq>
              <p:cTn id="1186" dur="indefinite" nodeType="mainSeq">
                <p:childTnLst>
                  <p:par>
                    <p:cTn id="1187" fill="hold">
                      <p:stCondLst>
                        <p:cond delay="0"/>
                      </p:stCondLst>
                      <p:childTnLst>
                        <p:par>
                          <p:cTn id="1188" fill="hold">
                            <p:stCondLst>
                              <p:cond delay="0"/>
                            </p:stCondLst>
                            <p:childTnLst>
                              <p:par>
                                <p:cTn id="118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"/>
          <p:cNvSpPr/>
          <p:nvPr/>
        </p:nvSpPr>
        <p:spPr>
          <a:xfrm>
            <a:off x="266760" y="830160"/>
            <a:ext cx="8454600" cy="50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Dichroism Options in RIXS – “RIXS-CD” in coupled spherical harmonics basis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73" name="" descr=""/>
          <p:cNvPicPr/>
          <p:nvPr/>
        </p:nvPicPr>
        <p:blipFill>
          <a:blip r:embed="rId1"/>
          <a:stretch/>
        </p:blipFill>
        <p:spPr>
          <a:xfrm>
            <a:off x="4339800" y="1841400"/>
            <a:ext cx="3683880" cy="3627720"/>
          </a:xfrm>
          <a:prstGeom prst="rect">
            <a:avLst/>
          </a:prstGeom>
          <a:ln w="0">
            <a:noFill/>
          </a:ln>
        </p:spPr>
      </p:pic>
      <p:pic>
        <p:nvPicPr>
          <p:cNvPr id="1274" name="" descr=""/>
          <p:cNvPicPr/>
          <p:nvPr/>
        </p:nvPicPr>
        <p:blipFill>
          <a:blip r:embed="rId2"/>
          <a:stretch/>
        </p:blipFill>
        <p:spPr>
          <a:xfrm>
            <a:off x="4391640" y="5430960"/>
            <a:ext cx="3379680" cy="187560"/>
          </a:xfrm>
          <a:prstGeom prst="rect">
            <a:avLst/>
          </a:prstGeom>
          <a:ln w="0">
            <a:noFill/>
          </a:ln>
        </p:spPr>
      </p:pic>
      <p:pic>
        <p:nvPicPr>
          <p:cNvPr id="1275" name="" descr=""/>
          <p:cNvPicPr/>
          <p:nvPr/>
        </p:nvPicPr>
        <p:blipFill>
          <a:blip r:embed="rId3"/>
          <a:stretch/>
        </p:blipFill>
        <p:spPr>
          <a:xfrm>
            <a:off x="3922200" y="2292480"/>
            <a:ext cx="691920" cy="2753280"/>
          </a:xfrm>
          <a:prstGeom prst="rect">
            <a:avLst/>
          </a:prstGeom>
          <a:ln w="0">
            <a:noFill/>
          </a:ln>
        </p:spPr>
      </p:pic>
      <p:sp>
        <p:nvSpPr>
          <p:cNvPr id="1276" name=""/>
          <p:cNvSpPr/>
          <p:nvPr/>
        </p:nvSpPr>
        <p:spPr>
          <a:xfrm>
            <a:off x="5273640" y="2401560"/>
            <a:ext cx="740880" cy="35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000" spc="-1" strike="noStrike">
                <a:solidFill>
                  <a:srgbClr val="000000"/>
                </a:solidFill>
                <a:latin typeface="Arial"/>
                <a:ea typeface="DejaVu Sans"/>
              </a:rPr>
              <a:t>i2</a:t>
            </a:r>
            <a:r>
              <a:rPr b="0" lang="en-US" sz="1000" spc="-1" strike="noStrike">
                <a:solidFill>
                  <a:srgbClr val="000000"/>
                </a:solidFill>
                <a:latin typeface="Arial"/>
                <a:ea typeface="Arial"/>
              </a:rPr>
              <a:t>√3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7" name=""/>
          <p:cNvSpPr/>
          <p:nvPr/>
        </p:nvSpPr>
        <p:spPr>
          <a:xfrm>
            <a:off x="5365800" y="24084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78" name=""/>
          <p:cNvSpPr/>
          <p:nvPr/>
        </p:nvSpPr>
        <p:spPr>
          <a:xfrm>
            <a:off x="4645800" y="30564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79" name=""/>
          <p:cNvSpPr/>
          <p:nvPr/>
        </p:nvSpPr>
        <p:spPr>
          <a:xfrm>
            <a:off x="6773400" y="30564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80" name=""/>
          <p:cNvSpPr/>
          <p:nvPr/>
        </p:nvSpPr>
        <p:spPr>
          <a:xfrm>
            <a:off x="5369400" y="43884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81" name=""/>
          <p:cNvSpPr/>
          <p:nvPr/>
        </p:nvSpPr>
        <p:spPr>
          <a:xfrm>
            <a:off x="6089400" y="37044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82" name=""/>
          <p:cNvSpPr/>
          <p:nvPr/>
        </p:nvSpPr>
        <p:spPr>
          <a:xfrm>
            <a:off x="7493400" y="5036400"/>
            <a:ext cx="227520" cy="227520"/>
          </a:xfrm>
          <a:prstGeom prst="rect">
            <a:avLst/>
          </a:prstGeom>
          <a:solidFill>
            <a:srgbClr val="00a933">
              <a:alpha val="50000"/>
            </a:srgbClr>
          </a:solidFill>
          <a:ln w="0">
            <a:solidFill>
              <a:srgbClr val="ff4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83" name=""/>
          <p:cNvSpPr/>
          <p:nvPr/>
        </p:nvSpPr>
        <p:spPr>
          <a:xfrm>
            <a:off x="4518000" y="3056400"/>
            <a:ext cx="740880" cy="35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000" spc="-1" strike="noStrike">
                <a:solidFill>
                  <a:srgbClr val="000000"/>
                </a:solidFill>
                <a:latin typeface="Arial"/>
                <a:ea typeface="DejaVu Sans"/>
              </a:rPr>
              <a:t>-i2</a:t>
            </a:r>
            <a:r>
              <a:rPr b="0" lang="en-US" sz="1000" spc="-1" strike="noStrike">
                <a:solidFill>
                  <a:srgbClr val="000000"/>
                </a:solidFill>
                <a:latin typeface="Arial"/>
                <a:ea typeface="Arial"/>
              </a:rPr>
              <a:t>√3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4" name=""/>
          <p:cNvSpPr/>
          <p:nvPr/>
        </p:nvSpPr>
        <p:spPr>
          <a:xfrm>
            <a:off x="5165640" y="4284000"/>
            <a:ext cx="740880" cy="37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-</a:t>
            </a:r>
            <a:r>
              <a:rPr b="0" lang="en-US" sz="1000" spc="-1" strike="noStrike">
                <a:solidFill>
                  <a:srgbClr val="000000"/>
                </a:solidFill>
                <a:latin typeface="Arial"/>
                <a:ea typeface="DejaVu Sans"/>
              </a:rPr>
              <a:t>3+</a:t>
            </a:r>
            <a:r>
              <a:rPr b="0" lang="en-US" sz="1000" spc="-1" strike="noStrike">
                <a:solidFill>
                  <a:srgbClr val="000000"/>
                </a:solidFill>
                <a:latin typeface="Arial"/>
                <a:ea typeface="Arial"/>
              </a:rPr>
              <a:t>√3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5" name=""/>
          <p:cNvSpPr/>
          <p:nvPr/>
        </p:nvSpPr>
        <p:spPr>
          <a:xfrm>
            <a:off x="6089400" y="3704400"/>
            <a:ext cx="2275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6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6" name=""/>
          <p:cNvSpPr/>
          <p:nvPr/>
        </p:nvSpPr>
        <p:spPr>
          <a:xfrm>
            <a:off x="6629400" y="3067920"/>
            <a:ext cx="740880" cy="37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000" spc="-1" strike="noStrike">
                <a:solidFill>
                  <a:srgbClr val="000000"/>
                </a:solidFill>
                <a:latin typeface="Arial"/>
                <a:ea typeface="DejaVu Sans"/>
              </a:rPr>
              <a:t>-3+</a:t>
            </a:r>
            <a:r>
              <a:rPr b="0" lang="en-US" sz="1000" spc="-1" strike="noStrike">
                <a:solidFill>
                  <a:srgbClr val="000000"/>
                </a:solidFill>
                <a:latin typeface="Arial"/>
                <a:ea typeface="Arial"/>
              </a:rPr>
              <a:t>√3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7" name=""/>
          <p:cNvSpPr/>
          <p:nvPr/>
        </p:nvSpPr>
        <p:spPr>
          <a:xfrm>
            <a:off x="7493760" y="5036760"/>
            <a:ext cx="2275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6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8" name=""/>
          <p:cNvSpPr/>
          <p:nvPr/>
        </p:nvSpPr>
        <p:spPr>
          <a:xfrm>
            <a:off x="5473800" y="1492200"/>
            <a:ext cx="159912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I(left)-I(right)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9" name=""/>
          <p:cNvSpPr/>
          <p:nvPr/>
        </p:nvSpPr>
        <p:spPr>
          <a:xfrm>
            <a:off x="1757160" y="5330160"/>
            <a:ext cx="6847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k</a:t>
            </a:r>
            <a:r>
              <a:rPr b="0" lang="en-US" sz="1800" spc="-1" strike="noStrike" baseline="-8000">
                <a:solidFill>
                  <a:srgbClr val="000000"/>
                </a:solidFill>
                <a:latin typeface="Arial"/>
                <a:ea typeface="DejaVu Sans"/>
              </a:rPr>
              <a:t>in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=z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0" name=""/>
          <p:cNvSpPr/>
          <p:nvPr/>
        </p:nvSpPr>
        <p:spPr>
          <a:xfrm>
            <a:off x="745920" y="2758320"/>
            <a:ext cx="91332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ε</a:t>
            </a:r>
            <a:r>
              <a:rPr b="0" lang="en-US" sz="1800" spc="-1" strike="noStrike" baseline="-8000">
                <a:solidFill>
                  <a:srgbClr val="000000"/>
                </a:solidFill>
                <a:latin typeface="Arial"/>
                <a:ea typeface="Arial"/>
              </a:rPr>
              <a:t>out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= z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91" name="Picture 55" descr="Haverkort x-ray spectroscopy 03A mod (dragged).pdf"/>
          <p:cNvPicPr/>
          <p:nvPr/>
        </p:nvPicPr>
        <p:blipFill>
          <a:blip r:embed="rId4"/>
          <a:srcRect l="76665" t="8571" r="3408" b="67523"/>
          <a:stretch/>
        </p:blipFill>
        <p:spPr>
          <a:xfrm>
            <a:off x="1634040" y="2466720"/>
            <a:ext cx="1331640" cy="1505520"/>
          </a:xfrm>
          <a:prstGeom prst="rect">
            <a:avLst/>
          </a:prstGeom>
          <a:ln w="0">
            <a:noFill/>
          </a:ln>
        </p:spPr>
      </p:pic>
      <p:sp>
        <p:nvSpPr>
          <p:cNvPr id="1292" name=""/>
          <p:cNvSpPr/>
          <p:nvPr/>
        </p:nvSpPr>
        <p:spPr>
          <a:xfrm flipH="1" flipV="1">
            <a:off x="724320" y="3470040"/>
            <a:ext cx="914400" cy="288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2120" bIns="-4212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93" name=""/>
          <p:cNvSpPr/>
          <p:nvPr/>
        </p:nvSpPr>
        <p:spPr>
          <a:xfrm>
            <a:off x="1863720" y="4358160"/>
            <a:ext cx="684720" cy="335880"/>
          </a:xfrm>
          <a:custGeom>
            <a:avLst/>
            <a:gdLst>
              <a:gd name="textAreaLeft" fmla="*/ 0 w 684720"/>
              <a:gd name="textAreaRight" fmla="*/ 685800 w 684720"/>
              <a:gd name="textAreaTop" fmla="*/ 0 h 335880"/>
              <a:gd name="textAreaBottom" fmla="*/ 336960 h 335880"/>
            </a:gdLst>
            <a:ahLst/>
            <a:rect l="textAreaLeft" t="textAreaTop" r="textAreaRight" b="textAreaBottom"/>
            <a:pathLst>
              <a:path fill="none" w="1905" h="936">
                <a:moveTo>
                  <a:pt x="1905" y="936"/>
                </a:moveTo>
                <a:cubicBezTo>
                  <a:pt x="1035" y="-1169"/>
                  <a:pt x="0" y="936"/>
                  <a:pt x="0" y="936"/>
                </a:cubicBezTo>
              </a:path>
            </a:pathLst>
          </a:custGeom>
          <a:noFill/>
          <a:ln w="0">
            <a:solidFill>
              <a:srgbClr val="ff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94" name=""/>
          <p:cNvSpPr/>
          <p:nvPr/>
        </p:nvSpPr>
        <p:spPr>
          <a:xfrm>
            <a:off x="2337120" y="4332600"/>
            <a:ext cx="15991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Circular right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5" name=""/>
          <p:cNvSpPr/>
          <p:nvPr/>
        </p:nvSpPr>
        <p:spPr>
          <a:xfrm>
            <a:off x="1887480" y="4923360"/>
            <a:ext cx="684720" cy="335880"/>
          </a:xfrm>
          <a:custGeom>
            <a:avLst/>
            <a:gdLst>
              <a:gd name="textAreaLeft" fmla="*/ 0 w 684720"/>
              <a:gd name="textAreaRight" fmla="*/ 685800 w 684720"/>
              <a:gd name="textAreaTop" fmla="*/ 0 h 335880"/>
              <a:gd name="textAreaBottom" fmla="*/ 336960 h 335880"/>
            </a:gdLst>
            <a:ahLst/>
            <a:rect l="textAreaLeft" t="textAreaTop" r="textAreaRight" b="textAreaBottom"/>
            <a:pathLst>
              <a:path fill="none" w="1905" h="936">
                <a:moveTo>
                  <a:pt x="1905" y="936"/>
                </a:moveTo>
                <a:cubicBezTo>
                  <a:pt x="1035" y="-1169"/>
                  <a:pt x="0" y="936"/>
                  <a:pt x="0" y="936"/>
                </a:cubicBezTo>
              </a:path>
            </a:pathLst>
          </a:custGeom>
          <a:noFill/>
          <a:ln w="0">
            <a:solidFill>
              <a:srgbClr val="ff0000"/>
            </a:solidFill>
            <a:head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96" name=""/>
          <p:cNvSpPr/>
          <p:nvPr/>
        </p:nvSpPr>
        <p:spPr>
          <a:xfrm>
            <a:off x="1203120" y="3143520"/>
            <a:ext cx="360" cy="685800"/>
          </a:xfrm>
          <a:prstGeom prst="line">
            <a:avLst/>
          </a:prstGeom>
          <a:ln w="0">
            <a:solidFill>
              <a:srgbClr val="ff0000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97" name=""/>
          <p:cNvSpPr/>
          <p:nvPr/>
        </p:nvSpPr>
        <p:spPr>
          <a:xfrm flipV="1">
            <a:off x="2262960" y="4115160"/>
            <a:ext cx="360" cy="114300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98" name=""/>
          <p:cNvSpPr/>
          <p:nvPr/>
        </p:nvSpPr>
        <p:spPr>
          <a:xfrm>
            <a:off x="1818360" y="2129760"/>
            <a:ext cx="91332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B</a:t>
            </a:r>
            <a:r>
              <a:rPr b="0" lang="en-US" sz="1800" spc="-1" strike="noStrike" baseline="-8000">
                <a:solidFill>
                  <a:srgbClr val="000000"/>
                </a:solidFill>
                <a:latin typeface="Arial"/>
                <a:ea typeface="DejaVu Sans"/>
              </a:rPr>
              <a:t>ext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//z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99" name="" descr=""/>
          <p:cNvPicPr/>
          <p:nvPr/>
        </p:nvPicPr>
        <p:blipFill>
          <a:blip r:embed="rId5"/>
          <a:stretch/>
        </p:blipFill>
        <p:spPr>
          <a:xfrm>
            <a:off x="371880" y="5715000"/>
            <a:ext cx="2141640" cy="360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"/>
          <p:cNvSpPr/>
          <p:nvPr/>
        </p:nvSpPr>
        <p:spPr>
          <a:xfrm>
            <a:off x="227160" y="842400"/>
            <a:ext cx="8017200" cy="47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Bragg spectrometer as a polarization filter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01" name="" descr=""/>
          <p:cNvPicPr/>
          <p:nvPr/>
        </p:nvPicPr>
        <p:blipFill>
          <a:blip r:embed="rId1"/>
          <a:stretch/>
        </p:blipFill>
        <p:spPr>
          <a:xfrm>
            <a:off x="5410800" y="3354120"/>
            <a:ext cx="3031920" cy="3040200"/>
          </a:xfrm>
          <a:prstGeom prst="rect">
            <a:avLst/>
          </a:prstGeom>
          <a:ln w="0">
            <a:noFill/>
          </a:ln>
        </p:spPr>
      </p:pic>
      <p:pic>
        <p:nvPicPr>
          <p:cNvPr id="1302" name="" descr="28§display§\epsilon^{eff}_{out}=(1-|\epsilon_{out} \cdot \hat{k}_{out,2}|)\epsilon_{out}§svg§600§TRUE§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492120" y="3822120"/>
            <a:ext cx="4408200" cy="468720"/>
          </a:xfrm>
          <a:prstGeom prst="rect">
            <a:avLst/>
          </a:prstGeom>
          <a:ln w="0">
            <a:noFill/>
          </a:ln>
        </p:spPr>
      </p:pic>
      <p:pic>
        <p:nvPicPr>
          <p:cNvPr id="1303" name="" descr="28§display§\sigma^{eff}_{out}=(1-|\sigma_{out} \cdot \hat{k}_{out,2}|)\sigma_{out}§svg§600§TRUE§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403560" y="4736160"/>
            <a:ext cx="4599720" cy="468720"/>
          </a:xfrm>
          <a:prstGeom prst="rect">
            <a:avLst/>
          </a:prstGeom>
          <a:ln w="0">
            <a:noFill/>
          </a:ln>
        </p:spPr>
      </p:pic>
      <p:pic>
        <p:nvPicPr>
          <p:cNvPr id="1304" name="" descr="28§display§\pi^{eff}_{out}=(1-|\pi_{out} \cdot \hat{k}_{out,2}|)\pi_{out}§svg§600§TRUE§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430920" y="5586120"/>
            <a:ext cx="4601520" cy="468720"/>
          </a:xfrm>
          <a:prstGeom prst="rect">
            <a:avLst/>
          </a:prstGeom>
          <a:ln w="0">
            <a:noFill/>
          </a:ln>
        </p:spPr>
      </p:pic>
      <p:pic>
        <p:nvPicPr>
          <p:cNvPr id="1305" name="" descr="28§display§\frac{d^2\sigma}{d\Omega d\omega}|_{\epsilon_{in},k_{out}}\propto\frac{1}{2} [\frac{d^2\sigma}{d\Omega d\omega}|_{\epsilon_{in},\sigma_{out}}+\frac{d^2\sigma}{d\Omega d\omega}|_{\epsilon_{in},\pi_{out}}]§svg§600§TRUE§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>
          <a:xfrm>
            <a:off x="580680" y="2093040"/>
            <a:ext cx="7547040" cy="802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91" dur="indefinite" restart="never" nodeType="tmRoot">
          <p:childTnLst>
            <p:seq>
              <p:cTn id="1192" dur="indefinite" nodeType="mainSeq">
                <p:childTnLst>
                  <p:par>
                    <p:cTn id="1193" fill="hold">
                      <p:stCondLst>
                        <p:cond delay="indefinite"/>
                      </p:stCondLst>
                      <p:childTnLst>
                        <p:par>
                          <p:cTn id="1194" fill="hold">
                            <p:stCondLst>
                              <p:cond delay="0"/>
                            </p:stCondLst>
                            <p:childTnLst>
                              <p:par>
                                <p:cTn id="119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TextBox 89"/>
          <p:cNvSpPr/>
          <p:nvPr/>
        </p:nvSpPr>
        <p:spPr>
          <a:xfrm>
            <a:off x="368280" y="1143000"/>
            <a:ext cx="7174800" cy="64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3200" spc="-1" strike="noStrike">
                <a:solidFill>
                  <a:schemeClr val="dk1"/>
                </a:solidFill>
                <a:latin typeface="Aptos"/>
                <a:ea typeface="DejaVu Sans"/>
              </a:rPr>
              <a:t>Magnetite</a:t>
            </a:r>
            <a:r>
              <a:rPr b="0" lang="en-US" sz="3200" spc="-1" strike="noStrike">
                <a:solidFill>
                  <a:schemeClr val="dk1"/>
                </a:solidFill>
                <a:latin typeface="Aptos"/>
                <a:ea typeface="DejaVu Sans"/>
              </a:rPr>
              <a:t>: [</a:t>
            </a:r>
            <a:r>
              <a:rPr b="0" lang="en-US" sz="3200" spc="-1" strike="noStrike">
                <a:solidFill>
                  <a:srgbClr val="00b050"/>
                </a:solidFill>
                <a:latin typeface="Aptos"/>
                <a:ea typeface="DejaVu Sans"/>
              </a:rPr>
              <a:t>Fe</a:t>
            </a:r>
            <a:r>
              <a:rPr b="0" lang="en-US" sz="3200" spc="-1" strike="noStrike" baseline="30000">
                <a:solidFill>
                  <a:srgbClr val="00b050"/>
                </a:solidFill>
                <a:latin typeface="Aptos"/>
                <a:ea typeface="DejaVu Sans"/>
              </a:rPr>
              <a:t>3+</a:t>
            </a:r>
            <a:r>
              <a:rPr b="0" lang="en-US" sz="3200" spc="-1" strike="noStrike">
                <a:solidFill>
                  <a:schemeClr val="dk1"/>
                </a:solidFill>
                <a:latin typeface="Aptos"/>
                <a:ea typeface="DejaVu Sans"/>
              </a:rPr>
              <a:t>]</a:t>
            </a:r>
            <a:r>
              <a:rPr b="0" lang="en-US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Td</a:t>
            </a:r>
            <a:r>
              <a:rPr b="0" lang="en-US" sz="3200" spc="-1" strike="noStrike">
                <a:solidFill>
                  <a:schemeClr val="dk1"/>
                </a:solidFill>
                <a:latin typeface="Aptos"/>
                <a:ea typeface="DejaVu Sans"/>
              </a:rPr>
              <a:t> [</a:t>
            </a:r>
            <a:r>
              <a:rPr b="0" lang="en-US" sz="3200" spc="-1" strike="noStrike">
                <a:solidFill>
                  <a:srgbClr val="0000ff"/>
                </a:solidFill>
                <a:latin typeface="Aptos"/>
                <a:ea typeface="DejaVu Sans"/>
              </a:rPr>
              <a:t>Fe</a:t>
            </a:r>
            <a:r>
              <a:rPr b="0" lang="en-US" sz="3200" spc="-1" strike="noStrike" baseline="30000">
                <a:solidFill>
                  <a:srgbClr val="0000ff"/>
                </a:solidFill>
                <a:latin typeface="Aptos"/>
                <a:ea typeface="DejaVu Sans"/>
              </a:rPr>
              <a:t>2+</a:t>
            </a:r>
            <a:r>
              <a:rPr b="0" lang="en-US" sz="3200" spc="-1" strike="noStrike">
                <a:solidFill>
                  <a:srgbClr val="0000ff"/>
                </a:solidFill>
                <a:latin typeface="Aptos"/>
                <a:ea typeface="DejaVu Sans"/>
              </a:rPr>
              <a:t> </a:t>
            </a:r>
            <a:r>
              <a:rPr b="0" lang="en-US" sz="3200" spc="-1" strike="noStrike">
                <a:solidFill>
                  <a:schemeClr val="dk1"/>
                </a:solidFill>
                <a:latin typeface="Aptos"/>
                <a:ea typeface="DejaVu Sans"/>
              </a:rPr>
              <a:t>, </a:t>
            </a:r>
            <a:r>
              <a:rPr b="0" lang="en-US" sz="3200" spc="-1" strike="noStrike">
                <a:solidFill>
                  <a:srgbClr val="00b050"/>
                </a:solidFill>
                <a:latin typeface="Aptos"/>
                <a:ea typeface="DejaVu Sans"/>
              </a:rPr>
              <a:t>Fe</a:t>
            </a:r>
            <a:r>
              <a:rPr b="0" lang="en-US" sz="3200" spc="-1" strike="noStrike" baseline="30000">
                <a:solidFill>
                  <a:srgbClr val="00b050"/>
                </a:solidFill>
                <a:latin typeface="Aptos"/>
                <a:ea typeface="DejaVu Sans"/>
              </a:rPr>
              <a:t>3+</a:t>
            </a:r>
            <a:r>
              <a:rPr b="0" lang="en-US" sz="3200" spc="-1" strike="noStrike">
                <a:solidFill>
                  <a:schemeClr val="dk1"/>
                </a:solidFill>
                <a:latin typeface="Aptos"/>
                <a:ea typeface="DejaVu Sans"/>
              </a:rPr>
              <a:t>]</a:t>
            </a:r>
            <a:r>
              <a:rPr b="0" lang="en-US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Oh</a:t>
            </a:r>
            <a:r>
              <a:rPr b="0" lang="en-US" sz="3200" spc="-1" strike="noStrike">
                <a:solidFill>
                  <a:srgbClr val="ff0000"/>
                </a:solidFill>
                <a:latin typeface="Aptos"/>
                <a:ea typeface="DejaVu Sans"/>
              </a:rPr>
              <a:t>O</a:t>
            </a:r>
            <a:r>
              <a:rPr b="0" lang="en-US" sz="3200" spc="-1" strike="noStrike" baseline="-25000">
                <a:solidFill>
                  <a:srgbClr val="ff0000"/>
                </a:solidFill>
                <a:latin typeface="Aptos"/>
                <a:ea typeface="DejaVu Sans"/>
              </a:rPr>
              <a:t>4</a:t>
            </a:r>
            <a:r>
              <a:rPr b="0" lang="en-US" sz="3200" spc="-1" strike="noStrike" baseline="-25000">
                <a:solidFill>
                  <a:schemeClr val="dk1"/>
                </a:solidFill>
                <a:latin typeface="Aptos"/>
                <a:ea typeface="DejaVu Sans"/>
              </a:rPr>
              <a:t>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07" name="Picture 95" descr=""/>
          <p:cNvPicPr/>
          <p:nvPr/>
        </p:nvPicPr>
        <p:blipFill>
          <a:blip r:embed="rId1"/>
          <a:stretch/>
        </p:blipFill>
        <p:spPr>
          <a:xfrm>
            <a:off x="5457600" y="1643040"/>
            <a:ext cx="3434400" cy="4624200"/>
          </a:xfrm>
          <a:prstGeom prst="rect">
            <a:avLst/>
          </a:prstGeom>
          <a:ln w="0">
            <a:noFill/>
          </a:ln>
        </p:spPr>
      </p:pic>
      <p:sp>
        <p:nvSpPr>
          <p:cNvPr id="1308" name="Title 29"/>
          <p:cNvSpPr/>
          <p:nvPr/>
        </p:nvSpPr>
        <p:spPr>
          <a:xfrm>
            <a:off x="830880" y="547920"/>
            <a:ext cx="7555680" cy="67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555"/>
          </a:bodyPr>
          <a:p>
            <a:pPr defTabSz="914400">
              <a:lnSpc>
                <a:spcPct val="90000"/>
              </a:lnSpc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  <a:ea typeface="DejaVu Sans"/>
              </a:rPr>
              <a:t>Magnetite</a:t>
            </a:r>
            <a:r>
              <a:rPr b="0" lang="en-NL" sz="4400" spc="-1" strike="noStrike">
                <a:solidFill>
                  <a:schemeClr val="dk1"/>
                </a:solidFill>
                <a:latin typeface="Aptos Display"/>
                <a:ea typeface="DejaVu Sans"/>
              </a:rPr>
              <a:t>: Fe L</a:t>
            </a:r>
            <a:r>
              <a:rPr b="0" lang="en-NL" sz="4400" spc="-1" strike="noStrike" baseline="-25000">
                <a:solidFill>
                  <a:schemeClr val="dk1"/>
                </a:solidFill>
                <a:latin typeface="Aptos Display"/>
                <a:ea typeface="DejaVu Sans"/>
              </a:rPr>
              <a:t>3,2</a:t>
            </a:r>
            <a:r>
              <a:rPr b="0" lang="en-NL" sz="4400" spc="-1" strike="noStrike">
                <a:solidFill>
                  <a:schemeClr val="dk1"/>
                </a:solidFill>
                <a:latin typeface="Aptos Display"/>
                <a:ea typeface="DejaVu Sans"/>
              </a:rPr>
              <a:t>-edge XAS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9" name="Rounded Rectangle 74"/>
          <p:cNvSpPr/>
          <p:nvPr/>
        </p:nvSpPr>
        <p:spPr>
          <a:xfrm>
            <a:off x="248760" y="1804320"/>
            <a:ext cx="4773960" cy="4485960"/>
          </a:xfrm>
          <a:prstGeom prst="roundRect">
            <a:avLst>
              <a:gd name="adj" fmla="val 29827"/>
            </a:avLst>
          </a:prstGeom>
          <a:solidFill>
            <a:srgbClr val="fff4ea">
              <a:alpha val="31000"/>
            </a:srgbClr>
          </a:solid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1" lang="en-US" sz="2400" spc="-1" strike="noStrike">
                <a:solidFill>
                  <a:schemeClr val="dk1"/>
                </a:solidFill>
                <a:latin typeface="Arial"/>
                <a:ea typeface="Helvetica Neue"/>
              </a:rPr>
              <a:t>Ferrimagnetic system: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en-US" sz="2400" spc="-1" strike="noStrike">
                <a:solidFill>
                  <a:schemeClr val="dk1"/>
                </a:solidFill>
                <a:latin typeface="Arial"/>
                <a:ea typeface="Helvetica Neue"/>
              </a:rPr>
              <a:t>We expect to measure XMCD and that the tensor has off-diagonal elements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1" lang="en-US" sz="2400" spc="-1" strike="noStrike">
                <a:solidFill>
                  <a:schemeClr val="dk1"/>
                </a:solidFill>
                <a:latin typeface="Arial"/>
                <a:ea typeface="Helvetica Neue"/>
              </a:rPr>
              <a:t>The Fe</a:t>
            </a:r>
            <a:r>
              <a:rPr b="1" lang="en-US" sz="2400" spc="-1" strike="noStrike" baseline="30000">
                <a:solidFill>
                  <a:schemeClr val="dk1"/>
                </a:solidFill>
                <a:latin typeface="Arial"/>
                <a:ea typeface="Helvetica Neue"/>
              </a:rPr>
              <a:t>2+ </a:t>
            </a:r>
            <a:r>
              <a:rPr b="1" lang="en-US" sz="2400" spc="-1" strike="noStrike">
                <a:solidFill>
                  <a:schemeClr val="dk1"/>
                </a:solidFill>
                <a:latin typeface="Arial"/>
                <a:ea typeface="Helvetica Neue"/>
              </a:rPr>
              <a:t>Oh are distorted to D</a:t>
            </a:r>
            <a:r>
              <a:rPr b="1" lang="en-US" sz="2400" spc="-1" strike="noStrike" baseline="-25000">
                <a:solidFill>
                  <a:schemeClr val="dk1"/>
                </a:solidFill>
                <a:latin typeface="Arial"/>
                <a:ea typeface="Helvetica Neue"/>
              </a:rPr>
              <a:t>3d</a:t>
            </a:r>
            <a:r>
              <a:rPr b="1" lang="en-US" sz="2400" spc="-1" strike="noStrike">
                <a:solidFill>
                  <a:schemeClr val="dk1"/>
                </a:solidFill>
                <a:latin typeface="Arial"/>
                <a:ea typeface="Helvetica Neue"/>
              </a:rPr>
              <a:t>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en-US" sz="2400" spc="-1" strike="noStrike">
                <a:solidFill>
                  <a:schemeClr val="dk1"/>
                </a:solidFill>
                <a:latin typeface="Arial"/>
                <a:ea typeface="Helvetica Neue"/>
              </a:rPr>
              <a:t>We expect to measure XLD and that the tensor has different components in various directions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0" name="TextBox 88"/>
          <p:cNvSpPr/>
          <p:nvPr/>
        </p:nvSpPr>
        <p:spPr>
          <a:xfrm>
            <a:off x="6414840" y="642204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01" dur="indefinite" restart="never" nodeType="tmRoot">
          <p:childTnLst>
            <p:seq>
              <p:cTn id="1202" dur="indefinite" nodeType="mainSeq">
                <p:childTnLst>
                  <p:par>
                    <p:cTn id="1203" fill="hold">
                      <p:stCondLst>
                        <p:cond delay="indefinite"/>
                      </p:stCondLst>
                      <p:childTnLst>
                        <p:par>
                          <p:cTn id="1204" fill="hold">
                            <p:stCondLst>
                              <p:cond delay="0"/>
                            </p:stCondLst>
                            <p:childTnLst>
                              <p:par>
                                <p:cTn id="120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1" name="Picture 98" descr=""/>
          <p:cNvPicPr/>
          <p:nvPr/>
        </p:nvPicPr>
        <p:blipFill>
          <a:blip r:embed="rId1"/>
          <a:srcRect l="59143" t="0" r="0" b="67542"/>
          <a:stretch/>
        </p:blipFill>
        <p:spPr>
          <a:xfrm>
            <a:off x="4518360" y="3877560"/>
            <a:ext cx="4192920" cy="2804040"/>
          </a:xfrm>
          <a:prstGeom prst="rect">
            <a:avLst/>
          </a:prstGeom>
          <a:ln w="0">
            <a:noFill/>
          </a:ln>
        </p:spPr>
      </p:pic>
      <p:pic>
        <p:nvPicPr>
          <p:cNvPr id="1312" name="Picture 99" descr="Diagram&#10;&#10;Description automatically generated with low confidence"/>
          <p:cNvPicPr/>
          <p:nvPr/>
        </p:nvPicPr>
        <p:blipFill>
          <a:blip r:embed="rId2"/>
          <a:stretch/>
        </p:blipFill>
        <p:spPr>
          <a:xfrm>
            <a:off x="4535640" y="6030000"/>
            <a:ext cx="1800720" cy="651600"/>
          </a:xfrm>
          <a:prstGeom prst="rect">
            <a:avLst/>
          </a:prstGeom>
          <a:ln w="0">
            <a:noFill/>
          </a:ln>
        </p:spPr>
      </p:pic>
      <p:sp>
        <p:nvSpPr>
          <p:cNvPr id="1313" name="Rounded Rectangle 73"/>
          <p:cNvSpPr/>
          <p:nvPr/>
        </p:nvSpPr>
        <p:spPr>
          <a:xfrm>
            <a:off x="199440" y="1166760"/>
            <a:ext cx="6414480" cy="2352600"/>
          </a:xfrm>
          <a:prstGeom prst="roundRect">
            <a:avLst>
              <a:gd name="adj" fmla="val 29827"/>
            </a:avLst>
          </a:prstGeom>
          <a:solidFill>
            <a:srgbClr val="fff4ea">
              <a:alpha val="31000"/>
            </a:srgbClr>
          </a:solid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1" lang="en-US" sz="2400" spc="-1" strike="noStrike">
                <a:solidFill>
                  <a:schemeClr val="dk1"/>
                </a:solidFill>
                <a:latin typeface="Arial"/>
                <a:ea typeface="DejaVu Sans"/>
              </a:rPr>
              <a:t>To get all elements: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en-US" sz="2400" spc="-1" strike="noStrike">
                <a:solidFill>
                  <a:schemeClr val="dk1"/>
                </a:solidFill>
                <a:latin typeface="Arial"/>
                <a:ea typeface="Helvetica Neue"/>
              </a:rPr>
              <a:t>9 independent measurements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en-US" sz="2400" spc="-1" strike="noStrike">
                <a:solidFill>
                  <a:schemeClr val="dk1"/>
                </a:solidFill>
                <a:latin typeface="Arial"/>
                <a:ea typeface="Helvetica Neue"/>
              </a:rPr>
              <a:t>Linear polarization (diagonals + symmetric off diagonals)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en-US" sz="2400" spc="-1" strike="noStrike">
                <a:solidFill>
                  <a:schemeClr val="dk1"/>
                </a:solidFill>
                <a:latin typeface="Arial"/>
                <a:ea typeface="Helvetica Neue"/>
              </a:rPr>
              <a:t>Circular polarization (asymmetric off diagonals)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4" name="TextBox 91"/>
          <p:cNvSpPr/>
          <p:nvPr/>
        </p:nvSpPr>
        <p:spPr>
          <a:xfrm>
            <a:off x="4143600" y="1170720"/>
            <a:ext cx="623628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NL" sz="1200" spc="-1" strike="noStrike">
                <a:solidFill>
                  <a:schemeClr val="dk1"/>
                </a:solidFill>
                <a:latin typeface="Aptos Display"/>
                <a:ea typeface="DejaVu Sans"/>
              </a:rPr>
              <a:t>Elnaggar et. al., </a:t>
            </a:r>
            <a:r>
              <a:rPr b="0" lang="en-GB" sz="1200" spc="-1" strike="noStrike">
                <a:solidFill>
                  <a:schemeClr val="dk1"/>
                </a:solidFill>
                <a:latin typeface="Aptos Display"/>
                <a:ea typeface="DejaVu Sans"/>
              </a:rPr>
              <a:t>J. Synchrotron Rad. (2021). 28, 247–258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15" name="Picture 100" descr=""/>
          <p:cNvPicPr/>
          <p:nvPr/>
        </p:nvPicPr>
        <p:blipFill>
          <a:blip r:embed="rId3"/>
          <a:srcRect l="32641" t="0" r="40590" b="69618"/>
          <a:stretch/>
        </p:blipFill>
        <p:spPr>
          <a:xfrm>
            <a:off x="1537200" y="3828240"/>
            <a:ext cx="2944440" cy="2818080"/>
          </a:xfrm>
          <a:prstGeom prst="rect">
            <a:avLst/>
          </a:prstGeom>
          <a:ln w="0">
            <a:noFill/>
          </a:ln>
        </p:spPr>
      </p:pic>
      <p:sp>
        <p:nvSpPr>
          <p:cNvPr id="1316" name="Title 30"/>
          <p:cNvSpPr/>
          <p:nvPr/>
        </p:nvSpPr>
        <p:spPr>
          <a:xfrm>
            <a:off x="434880" y="516600"/>
            <a:ext cx="7432200" cy="59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5000"/>
          </a:bodyPr>
          <a:p>
            <a:pPr defTabSz="914400">
              <a:lnSpc>
                <a:spcPct val="90000"/>
              </a:lnSpc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  <a:ea typeface="DejaVu Sans"/>
              </a:rPr>
              <a:t>Magnetite</a:t>
            </a:r>
            <a:r>
              <a:rPr b="0" lang="en-NL" sz="4400" spc="-1" strike="noStrike">
                <a:solidFill>
                  <a:schemeClr val="dk1"/>
                </a:solidFill>
                <a:latin typeface="Aptos Display"/>
                <a:ea typeface="DejaVu Sans"/>
              </a:rPr>
              <a:t>: Fe L</a:t>
            </a:r>
            <a:r>
              <a:rPr b="0" lang="en-NL" sz="4400" spc="-1" strike="noStrike" baseline="-25000">
                <a:solidFill>
                  <a:schemeClr val="dk1"/>
                </a:solidFill>
                <a:latin typeface="Aptos Display"/>
                <a:ea typeface="DejaVu Sans"/>
              </a:rPr>
              <a:t>3,2</a:t>
            </a:r>
            <a:r>
              <a:rPr b="0" lang="en-NL" sz="4400" spc="-1" strike="noStrike">
                <a:solidFill>
                  <a:schemeClr val="dk1"/>
                </a:solidFill>
                <a:latin typeface="Aptos Display"/>
                <a:ea typeface="DejaVu Sans"/>
              </a:rPr>
              <a:t>-edge XAS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7" name="TextBox 92"/>
          <p:cNvSpPr/>
          <p:nvPr/>
        </p:nvSpPr>
        <p:spPr>
          <a:xfrm>
            <a:off x="2350080" y="3503160"/>
            <a:ext cx="31356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2000" spc="-1" strike="noStrike">
                <a:solidFill>
                  <a:srgbClr val="c00000"/>
                </a:solidFill>
                <a:latin typeface="Arial"/>
                <a:ea typeface="DejaVu Sans"/>
              </a:rPr>
              <a:t>Imaginary: measured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8" name="TextBox 93"/>
          <p:cNvSpPr/>
          <p:nvPr/>
        </p:nvSpPr>
        <p:spPr>
          <a:xfrm>
            <a:off x="5932080" y="3539160"/>
            <a:ext cx="27540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2000" spc="-1" strike="noStrike">
                <a:solidFill>
                  <a:srgbClr val="c00000"/>
                </a:solidFill>
                <a:latin typeface="Arial"/>
                <a:ea typeface="DejaVu Sans"/>
              </a:rPr>
              <a:t>Real: transformation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9" name="TextBox 102"/>
          <p:cNvSpPr/>
          <p:nvPr/>
        </p:nvSpPr>
        <p:spPr>
          <a:xfrm>
            <a:off x="6414840" y="653004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07" dur="indefinite" restart="never" nodeType="tmRoot">
          <p:childTnLst>
            <p:seq>
              <p:cTn id="1208" dur="indefinite" nodeType="mainSeq">
                <p:childTnLst>
                  <p:par>
                    <p:cTn id="1209" fill="hold">
                      <p:stCondLst>
                        <p:cond delay="indefinite"/>
                      </p:stCondLst>
                      <p:childTnLst>
                        <p:par>
                          <p:cTn id="1210" fill="hold">
                            <p:stCondLst>
                              <p:cond delay="0"/>
                            </p:stCondLst>
                            <p:childTnLst>
                              <p:par>
                                <p:cTn id="12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5" fill="hold">
                      <p:stCondLst>
                        <p:cond delay="indefinite"/>
                      </p:stCondLst>
                      <p:childTnLst>
                        <p:par>
                          <p:cTn id="1216" fill="hold">
                            <p:stCondLst>
                              <p:cond delay="0"/>
                            </p:stCondLst>
                            <p:childTnLst>
                              <p:par>
                                <p:cTn id="12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" name="Picture 96" descr=""/>
          <p:cNvPicPr/>
          <p:nvPr/>
        </p:nvPicPr>
        <p:blipFill>
          <a:blip r:embed="rId1"/>
          <a:srcRect l="36378" t="31130" r="0" b="0"/>
          <a:stretch/>
        </p:blipFill>
        <p:spPr>
          <a:xfrm>
            <a:off x="399960" y="1492200"/>
            <a:ext cx="5427000" cy="4947120"/>
          </a:xfrm>
          <a:prstGeom prst="rect">
            <a:avLst/>
          </a:prstGeom>
          <a:ln w="0">
            <a:noFill/>
          </a:ln>
        </p:spPr>
      </p:pic>
      <p:pic>
        <p:nvPicPr>
          <p:cNvPr id="1321" name="Picture 97" descr="Text&#10;&#10;Description automatically generated with medium confidence"/>
          <p:cNvPicPr/>
          <p:nvPr/>
        </p:nvPicPr>
        <p:blipFill>
          <a:blip r:embed="rId2"/>
          <a:stretch/>
        </p:blipFill>
        <p:spPr>
          <a:xfrm>
            <a:off x="5175000" y="1005480"/>
            <a:ext cx="3966120" cy="2003400"/>
          </a:xfrm>
          <a:prstGeom prst="rect">
            <a:avLst/>
          </a:prstGeom>
          <a:ln w="0">
            <a:noFill/>
          </a:ln>
        </p:spPr>
      </p:pic>
      <p:sp>
        <p:nvSpPr>
          <p:cNvPr id="1322" name="TextBox 90"/>
          <p:cNvSpPr/>
          <p:nvPr/>
        </p:nvSpPr>
        <p:spPr>
          <a:xfrm>
            <a:off x="4779000" y="6128280"/>
            <a:ext cx="440748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NL" sz="1200" spc="-1" strike="noStrike">
                <a:solidFill>
                  <a:schemeClr val="dk1"/>
                </a:solidFill>
                <a:latin typeface="Aptos Display"/>
                <a:ea typeface="DejaVu Sans"/>
              </a:rPr>
              <a:t>Elnaggar et. al., </a:t>
            </a:r>
            <a:r>
              <a:rPr b="0" lang="en-GB" sz="1200" spc="-1" strike="noStrike">
                <a:solidFill>
                  <a:schemeClr val="dk1"/>
                </a:solidFill>
                <a:latin typeface="Aptos Display"/>
                <a:ea typeface="DejaVu Sans"/>
              </a:rPr>
              <a:t>J. Synchrotron Rad. (2021). 28, 247–258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3" name="Title 31"/>
          <p:cNvSpPr/>
          <p:nvPr/>
        </p:nvSpPr>
        <p:spPr>
          <a:xfrm>
            <a:off x="0" y="685800"/>
            <a:ext cx="7555680" cy="67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6666"/>
          </a:bodyPr>
          <a:p>
            <a:pPr defTabSz="914400">
              <a:lnSpc>
                <a:spcPct val="90000"/>
              </a:lnSpc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  <a:ea typeface="DejaVu Sans"/>
              </a:rPr>
              <a:t>Building the tensor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4" name="TextBox 125"/>
          <p:cNvSpPr/>
          <p:nvPr/>
        </p:nvSpPr>
        <p:spPr>
          <a:xfrm>
            <a:off x="6414840" y="642204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5" name="Picture 101" descr=""/>
          <p:cNvPicPr/>
          <p:nvPr/>
        </p:nvPicPr>
        <p:blipFill>
          <a:blip r:embed="rId1"/>
          <a:srcRect l="5758" t="24743" r="58441" b="52305"/>
          <a:stretch/>
        </p:blipFill>
        <p:spPr>
          <a:xfrm>
            <a:off x="32040" y="1438200"/>
            <a:ext cx="2840400" cy="3074040"/>
          </a:xfrm>
          <a:prstGeom prst="rect">
            <a:avLst/>
          </a:prstGeom>
          <a:ln w="0">
            <a:noFill/>
          </a:ln>
        </p:spPr>
      </p:pic>
      <p:pic>
        <p:nvPicPr>
          <p:cNvPr id="1326" name="Picture 106" descr=""/>
          <p:cNvPicPr/>
          <p:nvPr/>
        </p:nvPicPr>
        <p:blipFill>
          <a:blip r:embed="rId2"/>
          <a:srcRect l="36518" t="0" r="34004" b="75257"/>
          <a:stretch/>
        </p:blipFill>
        <p:spPr>
          <a:xfrm>
            <a:off x="7271640" y="1441800"/>
            <a:ext cx="1571400" cy="2227680"/>
          </a:xfrm>
          <a:prstGeom prst="rect">
            <a:avLst/>
          </a:prstGeom>
          <a:ln w="0">
            <a:noFill/>
          </a:ln>
        </p:spPr>
      </p:pic>
      <p:sp>
        <p:nvSpPr>
          <p:cNvPr id="1327" name="TextBox 95"/>
          <p:cNvSpPr/>
          <p:nvPr/>
        </p:nvSpPr>
        <p:spPr>
          <a:xfrm>
            <a:off x="0" y="6077160"/>
            <a:ext cx="623628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NL" sz="1200" spc="-1" strike="noStrike">
                <a:solidFill>
                  <a:schemeClr val="dk1"/>
                </a:solidFill>
                <a:latin typeface="Aptos Display"/>
                <a:ea typeface="DejaVu Sans"/>
              </a:rPr>
              <a:t>Elnaggar et. al., </a:t>
            </a:r>
            <a:r>
              <a:rPr b="0" lang="en-GB" sz="1200" spc="-1" strike="noStrike">
                <a:solidFill>
                  <a:schemeClr val="dk1"/>
                </a:solidFill>
                <a:latin typeface="Aptos Display"/>
                <a:ea typeface="DejaVu Sans"/>
              </a:rPr>
              <a:t>J. Synchrotron Rad. (2021). 28, 247–258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28" name="Picture 107" descr=""/>
          <p:cNvPicPr/>
          <p:nvPr/>
        </p:nvPicPr>
        <p:blipFill>
          <a:blip r:embed="rId3"/>
          <a:srcRect l="40260" t="47306" r="29870" b="29743"/>
          <a:stretch/>
        </p:blipFill>
        <p:spPr>
          <a:xfrm>
            <a:off x="2785680" y="1441800"/>
            <a:ext cx="2369160" cy="3074040"/>
          </a:xfrm>
          <a:prstGeom prst="rect">
            <a:avLst/>
          </a:prstGeom>
          <a:ln w="0">
            <a:noFill/>
          </a:ln>
        </p:spPr>
      </p:pic>
      <p:pic>
        <p:nvPicPr>
          <p:cNvPr id="1329" name="Picture 108" descr=""/>
          <p:cNvPicPr/>
          <p:nvPr/>
        </p:nvPicPr>
        <p:blipFill>
          <a:blip r:embed="rId4"/>
          <a:srcRect l="68831" t="69722" r="0" b="7331"/>
          <a:stretch/>
        </p:blipFill>
        <p:spPr>
          <a:xfrm>
            <a:off x="5071680" y="1434600"/>
            <a:ext cx="2472480" cy="3074040"/>
          </a:xfrm>
          <a:prstGeom prst="rect">
            <a:avLst/>
          </a:prstGeom>
          <a:ln w="0">
            <a:noFill/>
          </a:ln>
        </p:spPr>
      </p:pic>
      <p:sp>
        <p:nvSpPr>
          <p:cNvPr id="1330" name="Rounded Rectangle 75"/>
          <p:cNvSpPr/>
          <p:nvPr/>
        </p:nvSpPr>
        <p:spPr>
          <a:xfrm>
            <a:off x="808920" y="4499640"/>
            <a:ext cx="2550960" cy="1513440"/>
          </a:xfrm>
          <a:prstGeom prst="roundRect">
            <a:avLst>
              <a:gd name="adj" fmla="val 29827"/>
            </a:avLst>
          </a:prstGeom>
          <a:blipFill rotWithShape="0">
            <a:blip r:embed="rId5">
              <a:alphaModFix amt="31000"/>
            </a:blip>
            <a:srcRect/>
            <a:stretch/>
          </a:blip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1" name="Right Arrow 1"/>
          <p:cNvSpPr/>
          <p:nvPr/>
        </p:nvSpPr>
        <p:spPr>
          <a:xfrm>
            <a:off x="3167640" y="4994280"/>
            <a:ext cx="852120" cy="582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c5c1">
              <a:alpha val="31000"/>
            </a:srgbClr>
          </a:solidFill>
          <a:ln cap="sq"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28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1332" name="TextBox 96"/>
          <p:cNvSpPr/>
          <p:nvPr/>
        </p:nvSpPr>
        <p:spPr>
          <a:xfrm>
            <a:off x="3958920" y="4780440"/>
            <a:ext cx="3841560" cy="137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2800" spc="-1" strike="noStrike">
                <a:solidFill>
                  <a:schemeClr val="dk1"/>
                </a:solidFill>
                <a:latin typeface="Arial"/>
                <a:ea typeface="DejaVu Sans"/>
              </a:rPr>
              <a:t>XMLD in dipole cubic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2800" spc="-1" strike="noStrike">
                <a:solidFill>
                  <a:schemeClr val="dk1"/>
                </a:solidFill>
                <a:latin typeface="Arial"/>
                <a:ea typeface="DejaVu Sans"/>
              </a:rPr>
              <a:t>symmetry due to magnetism!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3" name="Title 33"/>
          <p:cNvSpPr/>
          <p:nvPr/>
        </p:nvSpPr>
        <p:spPr>
          <a:xfrm>
            <a:off x="493200" y="685800"/>
            <a:ext cx="7555680" cy="67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5000"/>
          </a:bodyPr>
          <a:p>
            <a:pPr defTabSz="914400">
              <a:lnSpc>
                <a:spcPct val="90000"/>
              </a:lnSpc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  <a:ea typeface="DejaVu Sans"/>
              </a:rPr>
              <a:t>Analyzing the tensor: Diagonal XMLD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4" name="TextBox 81"/>
          <p:cNvSpPr/>
          <p:nvPr/>
        </p:nvSpPr>
        <p:spPr>
          <a:xfrm>
            <a:off x="5303880" y="640440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23" dur="indefinite" restart="never" nodeType="tmRoot">
          <p:childTnLst>
            <p:seq>
              <p:cTn id="1224" dur="indefinite" nodeType="mainSeq">
                <p:childTnLst>
                  <p:par>
                    <p:cTn id="1225" fill="hold">
                      <p:stCondLst>
                        <p:cond delay="indefinite"/>
                      </p:stCondLst>
                      <p:childTnLst>
                        <p:par>
                          <p:cTn id="1226" fill="hold">
                            <p:stCondLst>
                              <p:cond delay="0"/>
                            </p:stCondLst>
                            <p:childTnLst>
                              <p:par>
                                <p:cTn id="122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TextBox 97"/>
          <p:cNvSpPr/>
          <p:nvPr/>
        </p:nvSpPr>
        <p:spPr>
          <a:xfrm>
            <a:off x="0" y="6185160"/>
            <a:ext cx="623628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NL" sz="1200" spc="-1" strike="noStrike">
                <a:solidFill>
                  <a:schemeClr val="dk1"/>
                </a:solidFill>
                <a:latin typeface="Aptos Display"/>
                <a:ea typeface="DejaVu Sans"/>
              </a:rPr>
              <a:t>Elnaggar et. al., </a:t>
            </a:r>
            <a:r>
              <a:rPr b="0" lang="en-GB" sz="1200" spc="-1" strike="noStrike">
                <a:solidFill>
                  <a:schemeClr val="dk1"/>
                </a:solidFill>
                <a:latin typeface="Aptos Display"/>
                <a:ea typeface="DejaVu Sans"/>
              </a:rPr>
              <a:t>J. Synchrotron Rad. (2021). 28, 247–258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6" name="Rounded Rectangle 78"/>
          <p:cNvSpPr/>
          <p:nvPr/>
        </p:nvSpPr>
        <p:spPr>
          <a:xfrm>
            <a:off x="516240" y="4489200"/>
            <a:ext cx="3538080" cy="1598400"/>
          </a:xfrm>
          <a:prstGeom prst="roundRect">
            <a:avLst>
              <a:gd name="adj" fmla="val 29827"/>
            </a:avLst>
          </a:prstGeom>
          <a:blipFill rotWithShape="0">
            <a:blip r:embed="rId1">
              <a:alphaModFix amt="31000"/>
            </a:blip>
            <a:srcRect/>
            <a:stretch/>
          </a:blip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7" name="Right Arrow 4"/>
          <p:cNvSpPr/>
          <p:nvPr/>
        </p:nvSpPr>
        <p:spPr>
          <a:xfrm>
            <a:off x="3798000" y="5065560"/>
            <a:ext cx="852120" cy="582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c5c1">
              <a:alpha val="31000"/>
            </a:srgbClr>
          </a:solidFill>
          <a:ln cap="sq"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40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1338" name="TextBox 98"/>
          <p:cNvSpPr/>
          <p:nvPr/>
        </p:nvSpPr>
        <p:spPr>
          <a:xfrm>
            <a:off x="4653000" y="5004000"/>
            <a:ext cx="363960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2800" spc="-1" strike="noStrike">
                <a:solidFill>
                  <a:schemeClr val="dk1"/>
                </a:solidFill>
                <a:latin typeface="Arial"/>
                <a:ea typeface="DejaVu Sans"/>
              </a:rPr>
              <a:t>XMCD in cubic symmetry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9" name="Picture 104" descr=""/>
          <p:cNvPicPr/>
          <p:nvPr/>
        </p:nvPicPr>
        <p:blipFill>
          <a:blip r:embed="rId2"/>
          <a:srcRect l="40232" t="24743" r="29887" b="52084"/>
          <a:stretch/>
        </p:blipFill>
        <p:spPr>
          <a:xfrm>
            <a:off x="3275280" y="1360080"/>
            <a:ext cx="2386080" cy="3124440"/>
          </a:xfrm>
          <a:prstGeom prst="rect">
            <a:avLst/>
          </a:prstGeom>
          <a:ln w="0">
            <a:noFill/>
          </a:ln>
        </p:spPr>
      </p:pic>
      <p:pic>
        <p:nvPicPr>
          <p:cNvPr id="1340" name="Picture 105" descr=""/>
          <p:cNvPicPr/>
          <p:nvPr/>
        </p:nvPicPr>
        <p:blipFill>
          <a:blip r:embed="rId3"/>
          <a:srcRect l="5545" t="47372" r="59393" b="30065"/>
          <a:stretch/>
        </p:blipFill>
        <p:spPr>
          <a:xfrm>
            <a:off x="462960" y="1370520"/>
            <a:ext cx="2809800" cy="3052800"/>
          </a:xfrm>
          <a:prstGeom prst="rect">
            <a:avLst/>
          </a:prstGeom>
          <a:ln w="0">
            <a:noFill/>
          </a:ln>
        </p:spPr>
      </p:pic>
      <p:grpSp>
        <p:nvGrpSpPr>
          <p:cNvPr id="1341" name="Group 32"/>
          <p:cNvGrpSpPr/>
          <p:nvPr/>
        </p:nvGrpSpPr>
        <p:grpSpPr>
          <a:xfrm>
            <a:off x="5940000" y="1453320"/>
            <a:ext cx="2983320" cy="3443400"/>
            <a:chOff x="5940000" y="1453320"/>
            <a:chExt cx="2983320" cy="3443400"/>
          </a:xfrm>
        </p:grpSpPr>
        <p:pic>
          <p:nvPicPr>
            <p:cNvPr id="1342" name="Picture 109" descr="Diagram&#10;&#10;Description automatically generated"/>
            <p:cNvPicPr/>
            <p:nvPr/>
          </p:nvPicPr>
          <p:blipFill>
            <a:blip r:embed="rId4">
              <a:alphaModFix amt="50000"/>
            </a:blip>
            <a:stretch/>
          </p:blipFill>
          <p:spPr>
            <a:xfrm>
              <a:off x="5940000" y="1453320"/>
              <a:ext cx="2983320" cy="34434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43" name="Rectangle 74"/>
            <p:cNvSpPr/>
            <p:nvPr/>
          </p:nvSpPr>
          <p:spPr>
            <a:xfrm>
              <a:off x="6360480" y="1525320"/>
              <a:ext cx="437760" cy="410040"/>
            </a:xfrm>
            <a:prstGeom prst="rect">
              <a:avLst/>
            </a:prstGeom>
            <a:solidFill>
              <a:srgbClr val="ffffff">
                <a:alpha val="31000"/>
              </a:srgbClr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n-NL" sz="2800" spc="-1" strike="noStrike">
                <a:solidFill>
                  <a:schemeClr val="dk1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1344" name="Title 34"/>
          <p:cNvSpPr/>
          <p:nvPr/>
        </p:nvSpPr>
        <p:spPr>
          <a:xfrm>
            <a:off x="830880" y="583920"/>
            <a:ext cx="7555680" cy="67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6666"/>
          </a:bodyPr>
          <a:p>
            <a:pPr defTabSz="914400">
              <a:lnSpc>
                <a:spcPct val="90000"/>
              </a:lnSpc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  <a:ea typeface="DejaVu Sans"/>
              </a:rPr>
              <a:t>Analyzing the tensor: XMCD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5" name="TextBox 80"/>
          <p:cNvSpPr/>
          <p:nvPr/>
        </p:nvSpPr>
        <p:spPr>
          <a:xfrm>
            <a:off x="5303880" y="640440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33" dur="indefinite" restart="never" nodeType="tmRoot">
          <p:childTnLst>
            <p:seq>
              <p:cTn id="1234" dur="indefinite" nodeType="mainSeq">
                <p:childTnLst>
                  <p:par>
                    <p:cTn id="1235" fill="hold">
                      <p:stCondLst>
                        <p:cond delay="indefinite"/>
                      </p:stCondLst>
                      <p:childTnLst>
                        <p:par>
                          <p:cTn id="1236" fill="hold">
                            <p:stCondLst>
                              <p:cond delay="0"/>
                            </p:stCondLst>
                            <p:childTnLst>
                              <p:par>
                                <p:cTn id="123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9" fill="hold">
                      <p:stCondLst>
                        <p:cond delay="indefinite"/>
                      </p:stCondLst>
                      <p:childTnLst>
                        <p:par>
                          <p:cTn id="1240" fill="hold">
                            <p:stCondLst>
                              <p:cond delay="0"/>
                            </p:stCondLst>
                            <p:childTnLst>
                              <p:par>
                                <p:cTn id="12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TextBox 99"/>
          <p:cNvSpPr/>
          <p:nvPr/>
        </p:nvSpPr>
        <p:spPr>
          <a:xfrm>
            <a:off x="163800" y="4528080"/>
            <a:ext cx="623628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NL" sz="1200" spc="-1" strike="noStrike">
                <a:solidFill>
                  <a:schemeClr val="dk1"/>
                </a:solidFill>
                <a:latin typeface="Aptos Display"/>
                <a:ea typeface="DejaVu Sans"/>
              </a:rPr>
              <a:t>Elnaggar et. al., </a:t>
            </a:r>
            <a:r>
              <a:rPr b="0" lang="en-GB" sz="1200" spc="-1" strike="noStrike">
                <a:solidFill>
                  <a:schemeClr val="dk1"/>
                </a:solidFill>
                <a:latin typeface="Aptos Display"/>
                <a:ea typeface="DejaVu Sans"/>
              </a:rPr>
              <a:t>J. Synchrotron Rad. (2021). 28, 247–258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7" name="Rounded Rectangle 77"/>
          <p:cNvSpPr/>
          <p:nvPr/>
        </p:nvSpPr>
        <p:spPr>
          <a:xfrm>
            <a:off x="661680" y="4587480"/>
            <a:ext cx="3538080" cy="1598400"/>
          </a:xfrm>
          <a:prstGeom prst="roundRect">
            <a:avLst>
              <a:gd name="adj" fmla="val 29827"/>
            </a:avLst>
          </a:prstGeom>
          <a:blipFill rotWithShape="0">
            <a:blip r:embed="rId1">
              <a:alphaModFix amt="31000"/>
            </a:blip>
            <a:srcRect/>
            <a:stretch/>
          </a:blipFill>
          <a:ln w="3168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en-GB" sz="1800" spc="-1" strike="noStrike">
                <a:solidFill>
                  <a:srgbClr val="ffffff">
                    <a:alpha val="1000"/>
                  </a:srgbClr>
                </a:solidFill>
                <a:latin typeface="Aptos"/>
                <a:ea typeface="DejaVu Sans"/>
              </a:rPr>
              <a:t> 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8" name="Right Arrow 3"/>
          <p:cNvSpPr/>
          <p:nvPr/>
        </p:nvSpPr>
        <p:spPr>
          <a:xfrm>
            <a:off x="3943440" y="5163840"/>
            <a:ext cx="852120" cy="582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c5c1">
              <a:alpha val="31000"/>
            </a:srgbClr>
          </a:solidFill>
          <a:ln cap="sq"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NL" sz="4000" spc="-1" strike="noStrike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1349" name="TextBox 100"/>
          <p:cNvSpPr/>
          <p:nvPr/>
        </p:nvSpPr>
        <p:spPr>
          <a:xfrm>
            <a:off x="4941720" y="4556880"/>
            <a:ext cx="3538080" cy="222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2800" spc="-1" strike="noStrike">
                <a:solidFill>
                  <a:schemeClr val="dk1"/>
                </a:solidFill>
                <a:latin typeface="Arial"/>
                <a:ea typeface="DejaVu Sans"/>
              </a:rPr>
              <a:t>XMLD signature of small non-cubic distortion leading to mixing of x-z direction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50" name="Picture 112" descr=""/>
          <p:cNvPicPr/>
          <p:nvPr/>
        </p:nvPicPr>
        <p:blipFill>
          <a:blip r:embed="rId2"/>
          <a:srcRect l="67706" t="22712" r="0" b="52891"/>
          <a:stretch/>
        </p:blipFill>
        <p:spPr>
          <a:xfrm>
            <a:off x="2922840" y="1078560"/>
            <a:ext cx="2727720" cy="3402720"/>
          </a:xfrm>
          <a:prstGeom prst="rect">
            <a:avLst/>
          </a:prstGeom>
          <a:ln w="0">
            <a:noFill/>
          </a:ln>
        </p:spPr>
      </p:pic>
      <p:pic>
        <p:nvPicPr>
          <p:cNvPr id="1351" name="Picture 113" descr=""/>
          <p:cNvPicPr/>
          <p:nvPr/>
        </p:nvPicPr>
        <p:blipFill>
          <a:blip r:embed="rId3"/>
          <a:srcRect l="5210" t="70665" r="62501" b="3985"/>
          <a:stretch/>
        </p:blipFill>
        <p:spPr>
          <a:xfrm>
            <a:off x="52200" y="994680"/>
            <a:ext cx="2727720" cy="3536280"/>
          </a:xfrm>
          <a:prstGeom prst="rect">
            <a:avLst/>
          </a:prstGeom>
          <a:ln w="0">
            <a:noFill/>
          </a:ln>
        </p:spPr>
      </p:pic>
      <p:sp>
        <p:nvSpPr>
          <p:cNvPr id="1352" name="Title 35"/>
          <p:cNvSpPr/>
          <p:nvPr/>
        </p:nvSpPr>
        <p:spPr>
          <a:xfrm>
            <a:off x="758880" y="547920"/>
            <a:ext cx="7555680" cy="67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5000"/>
          </a:bodyPr>
          <a:p>
            <a:pPr defTabSz="914400">
              <a:lnSpc>
                <a:spcPct val="90000"/>
              </a:lnSpc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  <a:ea typeface="DejaVu Sans"/>
              </a:rPr>
              <a:t>Analyzing the tensor: small distortion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53" name="Picture 114" descr=""/>
          <p:cNvPicPr/>
          <p:nvPr/>
        </p:nvPicPr>
        <p:blipFill>
          <a:blip r:embed="rId4"/>
          <a:srcRect l="36518" t="0" r="34004" b="75257"/>
          <a:stretch/>
        </p:blipFill>
        <p:spPr>
          <a:xfrm>
            <a:off x="6513120" y="1326600"/>
            <a:ext cx="1571400" cy="2227680"/>
          </a:xfrm>
          <a:prstGeom prst="rect">
            <a:avLst/>
          </a:prstGeom>
          <a:ln w="0">
            <a:noFill/>
          </a:ln>
        </p:spPr>
      </p:pic>
      <p:sp>
        <p:nvSpPr>
          <p:cNvPr id="1354" name="TextBox 128"/>
          <p:cNvSpPr/>
          <p:nvPr/>
        </p:nvSpPr>
        <p:spPr>
          <a:xfrm>
            <a:off x="11880" y="6188400"/>
            <a:ext cx="2094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  <a:ea typeface="DejaVu Sans"/>
              </a:rPr>
              <a:t>Slide: </a:t>
            </a:r>
            <a:r>
              <a:rPr b="0" lang="en-NL" sz="1800" spc="-1" strike="noStrike">
                <a:solidFill>
                  <a:schemeClr val="dk1"/>
                </a:solidFill>
                <a:latin typeface="Arial"/>
                <a:ea typeface="DejaVu Sans"/>
              </a:rPr>
              <a:t>H. Elnaggar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European_XFEL_Template_Presentation_4x3">
  <a:themeElements>
    <a:clrScheme name="Benutzerdefiniert 59">
      <a:dk1>
        <a:srgbClr val="000000"/>
      </a:dk1>
      <a:lt1>
        <a:srgbClr val="ffffff"/>
      </a:lt1>
      <a:dk2>
        <a:srgbClr val="b2b2b2"/>
      </a:dk2>
      <a:lt2>
        <a:srgbClr val="f39200"/>
      </a:lt2>
      <a:accent1>
        <a:srgbClr val="0d1546"/>
      </a:accent1>
      <a:accent2>
        <a:srgbClr val="559dbb"/>
      </a:accent2>
      <a:accent3>
        <a:srgbClr val="81b0c8"/>
      </a:accent3>
      <a:accent4>
        <a:srgbClr val="a4c3d6"/>
      </a:accent4>
      <a:accent5>
        <a:srgbClr val="c5d6e4"/>
      </a:accent5>
      <a:accent6>
        <a:srgbClr val="e3ebf2"/>
      </a:accent6>
      <a:hlink>
        <a:srgbClr val="000000"/>
      </a:hlink>
      <a:folHlink>
        <a:srgbClr val="0000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template-european-xfel-gmbh_presentation_test03</Template>
  <TotalTime>2500</TotalTime>
  <Application>LibreOffice/24.2.7.2$Linux_X86_64 LibreOffice_project/420$Build-2</Application>
  <AppVersion>15.0000</AppVersion>
  <Company>DESY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2012-08-22T09:26:39Z</dcterms:created>
  <dc:creator>Poppe, Frank</dc:creator>
  <dc:description/>
  <dc:language>en-US</dc:language>
  <cp:lastModifiedBy>Michelangelo Tagliavini</cp:lastModifiedBy>
  <cp:lastPrinted>2026-10-03T11:43:25Z</cp:lastPrinted>
  <dcterms:modified xsi:type="dcterms:W3CDTF">2026-10-05T17:53:01Z</dcterms:modified>
  <cp:revision>2289</cp:revision>
  <dc:subject/>
  <dc:title>Title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31</vt:r8>
  </property>
  <property fmtid="{D5CDD505-2E9C-101B-9397-08002B2CF9AE}" pid="3" name="PresentationFormat">
    <vt:lpwstr>On-screen Show (4:3)</vt:lpwstr>
  </property>
  <property fmtid="{D5CDD505-2E9C-101B-9397-08002B2CF9AE}" pid="4" name="Slides">
    <vt:r8>33</vt:r8>
  </property>
</Properties>
</file>