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log10 dim</c:v>
                </c:pt>
              </c:strCache>
            </c:strRef>
          </c:tx>
          <c:spPr>
            <a:solidFill>
              <a:srgbClr val="E07A1F"/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45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10⁴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10⁸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10¹⁶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10⁵⁷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sz="1400" b="1">
                        <a:solidFill>
                          <a:srgbClr val="14213D"/>
                        </a:solidFill>
                      </a:rPr>
                      <a:t>10¹³⁸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1 Ni</c:v>
                </c:pt>
                <c:pt idx="1">
                  <c:v>2 Ni</c:v>
                </c:pt>
                <c:pt idx="2">
                  <c:v>4 Ni</c:v>
                </c:pt>
                <c:pt idx="3">
                  <c:v>8 Ni</c:v>
                </c:pt>
                <c:pt idx="4">
                  <c:v>27 Ni</c:v>
                </c:pt>
                <c:pt idx="5">
                  <c:v>64 Ni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1.6532125137753437</c:v>
                </c:pt>
                <c:pt idx="1">
                  <c:v>3.6852937813867843</c:v>
                </c:pt>
                <c:pt idx="2">
                  <c:v>7.885952797638503</c:v>
                </c:pt>
                <c:pt idx="3">
                  <c:v>16.43069123138359</c:v>
                </c:pt>
                <c:pt idx="4">
                  <c:v>57.45940752610713</c:v>
                </c:pt>
                <c:pt idx="5">
                  <c:v>137.68155042222247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>
                <a:solidFill>
                  <a:srgbClr val="14213D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60.0"/>
        </c:scaling>
        <c:delete val="0"/>
        <c:axPos val="l"/>
        <c:majorGridlines>
          <c:spPr>
            <a:ln>
              <a:solidFill>
                <a:srgbClr val="E3E6EA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/>
                  <a:t>log₁₀(dimension)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C757D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log10 dim</c:v>
                </c:pt>
              </c:strCache>
            </c:strRef>
          </c:tx>
          <c:dPt>
            <c:idx val="0"/>
            <c:spPr>
              <a:solidFill>
                <a:srgbClr val="E07A1F"/>
              </a:solidFill>
            </c:spPr>
          </c:dPt>
          <c:dPt>
            <c:idx val="1"/>
            <c:spPr>
              <a:solidFill>
                <a:srgbClr val="E07A1F"/>
              </a:solidFill>
            </c:spPr>
          </c:dPt>
          <c:dPt>
            <c:idx val="2"/>
            <c:spPr>
              <a:solidFill>
                <a:srgbClr val="2E86AB"/>
              </a:solidFill>
            </c:spPr>
          </c:dPt>
          <c:dPt>
            <c:idx val="3"/>
            <c:spPr>
              <a:solidFill>
                <a:srgbClr val="B23A48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sz="1300" b="1">
                        <a:solidFill>
                          <a:srgbClr val="14213D"/>
                        </a:solidFill>
                      </a:rPr>
                      <a:t>45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sz="1300" b="1">
                        <a:solidFill>
                          <a:srgbClr val="14213D"/>
                        </a:solidFill>
                      </a:rPr>
                      <a:t>190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sz="1300" b="1">
                        <a:solidFill>
                          <a:srgbClr val="14213D"/>
                        </a:solidFill>
                      </a:rPr>
                      <a:t>10⁶–10¹⁰ (sparse)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300" b="1">
                        <a:solidFill>
                          <a:srgbClr val="14213D"/>
                        </a:solidFill>
                      </a:rPr>
                      <a:t>10¹³⁸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Atom</c:v>
                </c:pt>
                <c:pt idx="1">
                  <c:v>LFT cluster</c:v>
                </c:pt>
                <c:pt idx="2">
                  <c:v>AIM, discretized bath</c:v>
                </c:pt>
                <c:pt idx="3">
                  <c:v>4×4×4 Ni (d only)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1.65</c:v>
                </c:pt>
                <c:pt idx="1">
                  <c:v>2.28</c:v>
                </c:pt>
                <c:pt idx="2">
                  <c:v>9.0</c:v>
                </c:pt>
                <c:pt idx="3">
                  <c:v>137.7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70.0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C757D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658368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000" b="1" i="0">
                <a:solidFill>
                  <a:srgbClr val="FFFFFF"/>
                </a:solidFill>
                <a:latin typeface="Cambria"/>
              </a:rPr>
              <a:t>One Hamiltonian,</a:t>
            </a:r>
          </a:p>
          <a:p>
            <a:pPr algn="l">
              <a:spcAft>
                <a:spcPts val="0"/>
              </a:spcAft>
            </a:pPr>
            <a:r>
              <a:rPr sz="5000" b="1" i="0">
                <a:solidFill>
                  <a:srgbClr val="FFFFFF"/>
                </a:solidFill>
                <a:latin typeface="Cambria"/>
              </a:rPr>
              <a:t>Many Approximations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11880"/>
            <a:ext cx="6217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An embedded-methods view of correlated electrons and core-level spectroscopy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120640"/>
            <a:ext cx="6400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Robert J. Green</a:t>
            </a:r>
          </a:p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8D99AE"/>
                </a:solidFill>
                <a:latin typeface="Calibri"/>
              </a:rPr>
              <a:t>Quanty Workshop · Heidelberg · 5 October 2026</a:t>
            </a:r>
          </a:p>
        </p:txBody>
      </p:sp>
      <p:pic>
        <p:nvPicPr>
          <p:cNvPr id="5" name="Picture 4" descr="bunsenite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736"/>
            <a:ext cx="3931920" cy="46625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80960" y="580644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8D99AE"/>
                </a:solidFill>
                <a:latin typeface="Calibri"/>
              </a:rPr>
              <a:t>Bunsenite (natural NiO), Kochhütte, Germany; field of view ≈ 1 mm.</a:t>
            </a:r>
          </a:p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8D99AE"/>
                </a:solidFill>
                <a:latin typeface="Calibri"/>
              </a:rPr>
              <a:t>Photo: Hannes Osterhammer, CC BY-SA 3.0 DE, cropped.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Here is a spectrum.</a:t>
            </a:r>
          </a:p>
        </p:txBody>
      </p:sp>
      <p:pic>
        <p:nvPicPr>
          <p:cNvPr id="5" name="Picture 4" descr="nio_ex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7150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1">
                <a:solidFill>
                  <a:srgbClr val="4F7D3A"/>
                </a:solidFill>
                <a:latin typeface="Cambria"/>
              </a:rPr>
              <a:t>Where does every one of these peaks come from?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you're here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3474720" cy="3291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783080" y="1920239"/>
            <a:ext cx="1005840" cy="100584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Calibri"/>
              </a:rPr>
              <a:t>e⁻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310896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Electronic structure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611880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Which orbitals are occupied? How localized? How do they hybridize?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600200"/>
            <a:ext cx="3474720" cy="3291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532120" y="1920239"/>
            <a:ext cx="1005840" cy="100584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Calibri"/>
              </a:rPr>
              <a:t>↑↓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310896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Magnetism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1999" y="3611880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Spin and orbital moments, exchange, anisotropy, excitations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600200"/>
            <a:ext cx="3474720" cy="3291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281159" y="1920239"/>
            <a:ext cx="1005840" cy="1005840"/>
          </a:xfrm>
          <a:prstGeom prst="ellipse">
            <a:avLst/>
          </a:prstGeom>
          <a:solidFill>
            <a:srgbClr val="4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Calibri"/>
              </a:rPr>
              <a:t>hν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10896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Spectroscopy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611880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XAS, XPS, RIXS, PES, NIXS: using photons to ask the electrons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25780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 i="1">
                <a:solidFill>
                  <a:srgbClr val="14213D"/>
                </a:solidFill>
                <a:latin typeface="Cambria"/>
              </a:rPr>
              <a:t>You want to know what the electrons in your material are doing, and you're using photons to ask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The dream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…and the exponential wall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Theory of Everything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Electrons + nuclei: nothing in your sample is missing (to the accuracy spectroscopy needs)</a:t>
            </a:r>
          </a:p>
        </p:txBody>
      </p:sp>
      <p:pic>
        <p:nvPicPr>
          <p:cNvPr id="6" name="Picture 5" descr="to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37360"/>
            <a:ext cx="11064240" cy="79337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8640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electron kinetic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14016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electron–nucleus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9392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electron–electron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44768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spin–orbit (relativistic)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10144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nuclear kinetic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75519" y="3246120"/>
            <a:ext cx="1737360" cy="502920"/>
          </a:xfrm>
          <a:prstGeom prst="roundRect">
            <a:avLst>
              <a:gd name="adj" fmla="val 50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4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nucleus–nucleus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5072" y="379476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E07A1F"/>
                </a:solidFill>
                <a:latin typeface="Calibri"/>
              </a:rPr>
              <a:t>↑ the troublemaker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4348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1">
                <a:solidFill>
                  <a:srgbClr val="14213D"/>
                </a:solidFill>
                <a:latin typeface="Cambria"/>
              </a:rPr>
              <a:t>No new physics is needed to understand NiO. It is all in this one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cf. R. B. Laughlin &amp; D. Pines, “The Theory of Everything”, PNAS 97, 28 (2000)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4320"/>
            <a:ext cx="137160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0" b="1" i="0">
                <a:solidFill>
                  <a:srgbClr val="E07A1F"/>
                </a:solidFill>
                <a:latin typeface="Cambria"/>
              </a:rPr>
              <a:t>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417320"/>
            <a:ext cx="93268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0" i="0">
                <a:solidFill>
                  <a:srgbClr val="14213D"/>
                </a:solidFill>
                <a:latin typeface="Cambria"/>
              </a:rPr>
              <a:t>The underlying physical laws… are completely known,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377440"/>
            <a:ext cx="93268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4213D"/>
                </a:solidFill>
                <a:latin typeface="Cambria"/>
              </a:rPr>
              <a:t>…the difficulty is only that the exact application of these laws leads to equations much too complicated to be soluble.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20624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6C757D"/>
                </a:solidFill>
                <a:latin typeface="Calibri"/>
              </a:rPr>
              <a:t>P. A. M. Dirac, Proc. R. Soc. Lond. A 123, 714 (1929)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4937760"/>
            <a:ext cx="8778240" cy="8229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libri"/>
              </a:rPr>
              <a:t>This whole week is about that “difficulty”.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7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dream workflow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874519" cy="1005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Write down Ĥ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459736" y="2331720"/>
            <a:ext cx="356616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852927" y="1828800"/>
            <a:ext cx="1874519" cy="1005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Solve ĤΨ = EΨ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764024" y="2331720"/>
            <a:ext cx="356616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157215" y="1828800"/>
            <a:ext cx="1874519" cy="1005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4213D"/>
                </a:solidFill>
                <a:latin typeface="Cambria Math"/>
              </a:rPr>
              <a:t>|ψ₀⟩, |ψ</a:t>
            </a:r>
            <a:r>
              <a:rPr sz="1600" b="1" i="0" baseline="-25000">
                <a:solidFill>
                  <a:srgbClr val="14213D"/>
                </a:solidFill>
                <a:latin typeface="Cambria Math"/>
              </a:rPr>
              <a:t>f</a:t>
            </a:r>
            <a:r>
              <a:rPr sz="1600" b="1" i="0">
                <a:solidFill>
                  <a:srgbClr val="14213D"/>
                </a:solidFill>
                <a:latin typeface="Cambria Math"/>
              </a:rPr>
              <a:t>⟩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068311" y="2331720"/>
            <a:ext cx="356616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461503" y="1828800"/>
            <a:ext cx="1874519" cy="10058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9372599" y="2331720"/>
            <a:ext cx="356616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765791" y="1828800"/>
            <a:ext cx="1874519" cy="100584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Calibri"/>
              </a:rPr>
              <a:t>Spectrum</a:t>
            </a:r>
          </a:p>
        </p:txBody>
      </p:sp>
      <p:pic>
        <p:nvPicPr>
          <p:cNvPr id="14" name="Picture 13" descr="mat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936" y="1927873"/>
            <a:ext cx="1828800" cy="807692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692640" y="4251960"/>
            <a:ext cx="1920240" cy="12801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6" name="Picture 15" descr="nio_ex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360" y="4533081"/>
            <a:ext cx="1828800" cy="717917"/>
          </a:xfrm>
          <a:prstGeom prst="rect">
            <a:avLst/>
          </a:prstGeom>
        </p:spPr>
      </p:pic>
      <p:pic>
        <p:nvPicPr>
          <p:cNvPr id="17" name="Picture 16" descr="sch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" y="3429000"/>
            <a:ext cx="7772400" cy="66836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640" y="4572000"/>
            <a:ext cx="8778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6C757D"/>
                </a:solidFill>
                <a:latin typeface="Cambria"/>
              </a:rPr>
              <a:t>For N electrons, Ψ is a function of 3N coordinates. That is the whole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8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When the dream comes true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Non-interacting electrons: one-electron theory</a:t>
            </a:r>
          </a:p>
        </p:txBody>
      </p:sp>
      <p:pic>
        <p:nvPicPr>
          <p:cNvPr id="6" name="Picture 5" descr="onebo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6949440" cy="64526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8640" y="2788920"/>
            <a:ext cx="6949440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2E86AB"/>
                </a:solidFill>
                <a:latin typeface="Cambria"/>
              </a:rPr>
              <a:t>N electrons → one 3-D equation</a:t>
            </a:r>
          </a:p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however large N 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434840"/>
            <a:ext cx="694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Every electron gets its own orbital φ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n</a:t>
            </a:r>
          </a:p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This is why band theory and DFT are everywhere</a:t>
            </a:r>
          </a:p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700" b="0" i="0">
                <a:solidFill>
                  <a:srgbClr val="2E86AB"/>
                </a:solidFill>
                <a:latin typeface="Calibri"/>
              </a:rPr>
              <a:t>Thursday: how far DFT takes you (Shokri &amp; Ackermann)</a:t>
            </a:r>
          </a:p>
        </p:txBody>
      </p:sp>
      <p:pic>
        <p:nvPicPr>
          <p:cNvPr id="9" name="Picture 8" descr="ba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79" y="1554480"/>
            <a:ext cx="3657600" cy="3339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9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DFT meets NiO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one-electron picture fails for our protagonist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44752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B23A48"/>
                </a:solidFill>
                <a:latin typeface="Calibri"/>
              </a:rPr>
              <a:t>Theory: LDA band 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0" y="1444752"/>
            <a:ext cx="5394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4F7D3A"/>
                </a:solidFill>
                <a:latin typeface="Calibri"/>
              </a:rPr>
              <a:t>Experiment: photoemission + inverse photoemission</a:t>
            </a:r>
          </a:p>
        </p:txBody>
      </p:sp>
      <p:pic>
        <p:nvPicPr>
          <p:cNvPr id="8" name="Picture 7" descr="hv2012_nio_ban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258" y="1783080"/>
            <a:ext cx="3607723" cy="2834640"/>
          </a:xfrm>
          <a:prstGeom prst="rect">
            <a:avLst/>
          </a:prstGeom>
        </p:spPr>
      </p:pic>
      <p:pic>
        <p:nvPicPr>
          <p:cNvPr id="9" name="Picture 8" descr="nio_pes_b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577" y="1783080"/>
            <a:ext cx="4847645" cy="2834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4636008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6C757D"/>
                </a:solidFill>
                <a:latin typeface="Calibri"/>
              </a:rPr>
              <a:t>Non-magnetic LDA: E</a:t>
            </a:r>
            <a:r>
              <a:rPr sz="900" b="0" i="1" baseline="-25000">
                <a:solidFill>
                  <a:srgbClr val="6C757D"/>
                </a:solidFill>
                <a:latin typeface="Calibri"/>
              </a:rPr>
              <a:t>F</a:t>
            </a:r>
            <a:r>
              <a:rPr sz="900" b="0" i="1">
                <a:solidFill>
                  <a:srgbClr val="6C757D"/>
                </a:solidFill>
                <a:latin typeface="Calibri"/>
              </a:rPr>
              <a:t> cuts through the Ni e</a:t>
            </a:r>
            <a:r>
              <a:rPr sz="900" b="0" i="1" baseline="-25000">
                <a:solidFill>
                  <a:srgbClr val="6C757D"/>
                </a:solidFill>
                <a:latin typeface="Calibri"/>
              </a:rPr>
              <a:t>g</a:t>
            </a:r>
            <a:r>
              <a:rPr sz="900" b="0" i="1">
                <a:solidFill>
                  <a:srgbClr val="6C757D"/>
                </a:solidFill>
                <a:latin typeface="Calibri"/>
              </a:rPr>
              <a:t> bands, so NiO comes out a metal.</a:t>
            </a:r>
          </a:p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6C757D"/>
                </a:solidFill>
                <a:latin typeface="Calibri"/>
              </a:rPr>
              <a:t>M. W. Haverkort, M. Zwierzycki &amp; O. K. Andersen, PRB 85, 165113 (2012)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4636008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6C757D"/>
                </a:solidFill>
                <a:latin typeface="Calibri"/>
              </a:rPr>
              <a:t>Cleaved NiO single crystal, XPS + BIS at 1486.6 eV. Data digitized from G. A. Sawatzky &amp; J. W. Allen, PRL 53, 2339 (1984), Fig. 1, and re-plotted.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120640"/>
            <a:ext cx="3474720" cy="109728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B23A48"/>
                </a:solidFill>
                <a:latin typeface="Cambria"/>
              </a:rPr>
              <a:t>0–0.3 eV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LDA gap (0.3 eV only with AFM order)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97679" y="5120640"/>
            <a:ext cx="3474720" cy="109728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4F7D3A"/>
                </a:solidFill>
                <a:latin typeface="Cambria"/>
              </a:rPr>
              <a:t>≈ 4.3 eV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measured gap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5120640"/>
            <a:ext cx="3474720" cy="109728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14213D"/>
                </a:solidFill>
                <a:latin typeface="Cambria"/>
              </a:rPr>
              <a:t>T &gt; 523 K</a:t>
            </a:r>
          </a:p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still insulating above T</a:t>
            </a:r>
            <a:r>
              <a:rPr sz="1400" b="0" i="0" baseline="-25000">
                <a:solidFill>
                  <a:srgbClr val="14213D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10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Interacting electrons have no private wavefunction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Two sites, two electrons (one ↑, one ↓): the smallest correlated problem</a:t>
            </a:r>
          </a:p>
        </p:txBody>
      </p:sp>
      <p:sp>
        <p:nvSpPr>
          <p:cNvPr id="6" name="Oval 5"/>
          <p:cNvSpPr/>
          <p:nvPr/>
        </p:nvSpPr>
        <p:spPr>
          <a:xfrm>
            <a:off x="941832" y="194767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3044952" y="194767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83080" y="2331720"/>
            <a:ext cx="1188720" cy="0"/>
          </a:xfrm>
          <a:prstGeom prst="line">
            <a:avLst/>
          </a:prstGeom>
          <a:ln w="31750">
            <a:solidFill>
              <a:srgbClr val="6C757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83080" y="182880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1">
                <a:solidFill>
                  <a:srgbClr val="6C757D"/>
                </a:solidFill>
                <a:latin typeface="Cambria Math"/>
              </a:rPr>
              <a:t>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63240"/>
            <a:ext cx="3657600" cy="11430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Hopping t</a:t>
            </a:r>
          </a:p>
          <a:p>
            <a:pPr algn="l">
              <a:spcAft>
                <a:spcPts val="2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Electrons lower their kinetic energy by spreading over both sites, each ignoring the other.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343400"/>
            <a:ext cx="3657600" cy="11430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2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Repulsion U</a:t>
            </a:r>
          </a:p>
          <a:p>
            <a:pPr algn="l">
              <a:spcAft>
                <a:spcPts val="2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Costs U whenever both sit on the same site, so each electron must avoid the other.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1481328"/>
            <a:ext cx="3429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 i="0">
                <a:solidFill>
                  <a:srgbClr val="2E86AB"/>
                </a:solidFill>
                <a:latin typeface="Cambria"/>
              </a:rPr>
              <a:t>U =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1892808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↓ on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2496312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↑ on 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892808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↓ on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319272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↑ on 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40096" y="227685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2E86AB">
              <a:alpha val="4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25%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37376" y="227685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2E86AB">
              <a:alpha val="4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25%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40096" y="309981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2E86AB">
              <a:alpha val="4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25%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37376" y="309981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2E86AB">
              <a:alpha val="4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25%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5511" y="2487168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0" y="388620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5511" y="3310128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388620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06640" y="3886200"/>
            <a:ext cx="685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totals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3400" y="4160520"/>
            <a:ext cx="3429000" cy="13716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Every entry = 50% × 50%: independent electrons.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Where ↓ is doesn't depend on where ↑ is, so Ψ = φ(1)·φ(2): one orbital each, one Slater determinant.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79" y="1481328"/>
            <a:ext cx="3429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 i="0">
                <a:solidFill>
                  <a:srgbClr val="E07A1F"/>
                </a:solidFill>
                <a:latin typeface="Cambria"/>
              </a:rPr>
              <a:t>U = 8t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15400" y="1892808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↓ on 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79" y="2496312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↑ on 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12680" y="1892808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↓ on 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79" y="3319272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↑ on B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951976" y="227685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E07A1F">
              <a:alpha val="1422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3%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49255" y="227685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E07A1F">
              <a:alpha val="8577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47%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51976" y="309981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E07A1F">
              <a:alpha val="8577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47%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049255" y="3099816"/>
            <a:ext cx="1024127" cy="749808"/>
          </a:xfrm>
          <a:prstGeom prst="roundRect">
            <a:avLst>
              <a:gd name="adj" fmla="val 8000"/>
            </a:avLst>
          </a:prstGeom>
          <a:solidFill>
            <a:srgbClr val="E07A1F">
              <a:alpha val="1422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37392" y="2487168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15400" y="388620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137392" y="3310128"/>
            <a:ext cx="457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12680" y="3886200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50%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18520" y="3886200"/>
            <a:ext cx="685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totals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55279" y="4160520"/>
            <a:ext cx="3429000" cy="13716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Each electron is still 50/50, but 50% × 50% ≠ 3%.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Find ↑ on A and ↓ is on B 95% of the time: correlated. No product of one-electron orbitals gives this table.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55961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1" i="1">
                <a:solidFill>
                  <a:srgbClr val="14213D"/>
                </a:solidFill>
                <a:latin typeface="Cambria"/>
              </a:rPr>
              <a:t>“Correlation” means exactly this: one electron's state depends on where the others are.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Why ↑ and ↓? Two ↑ electrons can never share a site anyway (Pauli). That “exchange hole” is already in a single Slater determinant; keeping opposite spins apart is what needs correlation.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11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Counting the cost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Only the Ni 3d shell (10 spin-orbitals, 8 electrons per Ni), no oxygen</a:t>
            </a:r>
          </a:p>
        </p:txBody>
      </p:sp>
      <p:pic>
        <p:nvPicPr>
          <p:cNvPr id="6" name="Picture 5" descr="bin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30977"/>
            <a:ext cx="3017520" cy="818605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840480" y="1463040"/>
          <a:ext cx="7772400" cy="4572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3200400"/>
            <a:ext cx="3017520" cy="13716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1 mm³ of NiO</a:t>
            </a:r>
          </a:p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E07A1F"/>
                </a:solidFill>
                <a:latin typeface="Cambria"/>
              </a:rPr>
              <a:t>≈ 10</a:t>
            </a:r>
            <a:r>
              <a:rPr sz="3000" b="1" i="0" baseline="30000">
                <a:solidFill>
                  <a:srgbClr val="E07A1F"/>
                </a:solidFill>
                <a:latin typeface="Cambria"/>
              </a:rPr>
              <a:t>10²⁰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00600"/>
            <a:ext cx="30175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1">
                <a:solidFill>
                  <a:srgbClr val="6C757D"/>
                </a:solidFill>
                <a:latin typeface="Calibri"/>
              </a:rPr>
              <a:t>Each extra Ni multiplies the dimension by roughly 150.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12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Making the numbers felt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3474720" cy="34290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45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5400" b="1" i="0">
                <a:solidFill>
                  <a:srgbClr val="E07A1F"/>
                </a:solidFill>
                <a:latin typeface="Cambria"/>
              </a:rPr>
              <a:t>10</a:t>
            </a:r>
            <a:r>
              <a:rPr sz="5400" b="1" i="0" baseline="30000">
                <a:solidFill>
                  <a:srgbClr val="E07A1F"/>
                </a:solidFill>
                <a:latin typeface="Cambria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743200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8 Ni 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246120"/>
            <a:ext cx="30175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One state vector ≈ 160 PB: more than 10× the memory of the largest supercomputer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463040"/>
            <a:ext cx="3474720" cy="34290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0559" y="1645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5400" b="1" i="0">
                <a:solidFill>
                  <a:srgbClr val="E07A1F"/>
                </a:solidFill>
                <a:latin typeface="Cambria"/>
              </a:rPr>
              <a:t>10</a:t>
            </a:r>
            <a:r>
              <a:rPr sz="5400" b="1" i="0" baseline="30000">
                <a:solidFill>
                  <a:srgbClr val="E07A1F"/>
                </a:solidFill>
                <a:latin typeface="Cambria"/>
              </a:rPr>
              <a:t>57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79" y="2743200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27 Ni 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79" y="3246120"/>
            <a:ext cx="30175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More amplitudes than there are atoms in the Earth (~10</a:t>
            </a:r>
            <a:r>
              <a:rPr sz="1500" b="0" i="0" baseline="30000">
                <a:solidFill>
                  <a:srgbClr val="6C757D"/>
                </a:solidFill>
                <a:latin typeface="Calibri"/>
              </a:rPr>
              <a:t>50</a:t>
            </a:r>
            <a:r>
              <a:rPr sz="1500" b="0" i="0">
                <a:solidFill>
                  <a:srgbClr val="6C757D"/>
                </a:solidFill>
                <a:latin typeface="Calibri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463040"/>
            <a:ext cx="3474720" cy="34290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599" y="1645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5400" b="1" i="0">
                <a:solidFill>
                  <a:srgbClr val="E07A1F"/>
                </a:solidFill>
                <a:latin typeface="Cambria"/>
              </a:rPr>
              <a:t>10</a:t>
            </a:r>
            <a:r>
              <a:rPr sz="5400" b="1" i="0" baseline="30000">
                <a:solidFill>
                  <a:srgbClr val="E07A1F"/>
                </a:solidFill>
                <a:latin typeface="Cambria"/>
              </a:rPr>
              <a:t>138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2743200"/>
            <a:ext cx="3017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64 Ni ions, a cube ≈ 1 nm across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19" y="3246120"/>
            <a:ext cx="301752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10</a:t>
            </a:r>
            <a:r>
              <a:rPr sz="1500" b="0" i="0" baseline="30000">
                <a:solidFill>
                  <a:srgbClr val="6C757D"/>
                </a:solidFill>
                <a:latin typeface="Calibri"/>
              </a:rPr>
              <a:t>58</a:t>
            </a:r>
            <a:r>
              <a:rPr sz="1500" b="0" i="0">
                <a:solidFill>
                  <a:srgbClr val="6C757D"/>
                </a:solidFill>
                <a:latin typeface="Calibri"/>
              </a:rPr>
              <a:t> × the number of atoms in the observable universe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1206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1">
                <a:solidFill>
                  <a:srgbClr val="14213D"/>
                </a:solidFill>
                <a:latin typeface="Cambria"/>
              </a:rPr>
              <a:t>…and we haven't even included the oxygen yet.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2E86AB"/>
                </a:solidFill>
                <a:latin typeface="Calibri"/>
              </a:rPr>
              <a:t>W. Kohn's “exponential wall”: no faster computer gets us over it. We have to go around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13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So we must approximate. The question is what.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5349240" cy="40233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19050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20040" rIns="320040" tIns="320040" bIns="320040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6C757D"/>
                </a:solidFill>
                <a:latin typeface="Calibri"/>
              </a:rPr>
              <a:t>Door 1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4213D"/>
                </a:solidFill>
                <a:latin typeface="Cambria"/>
              </a:rPr>
              <a:t>Treat every electron approximately</a:t>
            </a:r>
          </a:p>
          <a:p>
            <a:pPr algn="l">
              <a:spcAft>
                <a:spcPts val="400"/>
              </a:spcAft>
            </a:pPr>
            <a:r>
              <a:rPr sz="8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 marL="256032" indent="-219456">
              <a:spcAft>
                <a:spcPts val="400"/>
              </a:spcAft>
              <a:buClr>
                <a:srgbClr val="6C757D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Mean field: DFT, Hartree–Fock</a:t>
            </a:r>
          </a:p>
          <a:p>
            <a:pPr algn="l" marL="256032" indent="-219456">
              <a:spcAft>
                <a:spcPts val="400"/>
              </a:spcAft>
              <a:buClr>
                <a:srgbClr val="6C757D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Fantastic for weakly correlated bands</a:t>
            </a:r>
          </a:p>
          <a:p>
            <a:pPr algn="l" marL="256032" indent="-219456">
              <a:spcAft>
                <a:spcPts val="400"/>
              </a:spcAft>
              <a:buClr>
                <a:srgbClr val="6C757D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Misses multiplets, satellites, Mott physics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554480"/>
            <a:ext cx="5349240" cy="4023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381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20040" rIns="320040" tIns="320040" bIns="320040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Door 2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14213D"/>
                </a:solidFill>
                <a:latin typeface="Cambria"/>
              </a:rPr>
              <a:t>Treat a few electrons exactly, the rest approximately</a:t>
            </a:r>
          </a:p>
          <a:p>
            <a:pPr algn="l">
              <a:spcAft>
                <a:spcPts val="400"/>
              </a:spcAft>
            </a:pPr>
            <a:r>
              <a:rPr sz="8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Choose a small local subsystem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Exact many-body physics inside it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The rest of the crystal as an effective 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E07A1F"/>
                </a:solidFill>
                <a:latin typeface="Cambria"/>
              </a:rPr>
              <a:t>This workshop is about Door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The local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Be exact where it matters, and approximate the rest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15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Correlation lives where orbitals are small</a:t>
            </a:r>
          </a:p>
        </p:txBody>
      </p:sp>
      <p:pic>
        <p:nvPicPr>
          <p:cNvPr id="5" name="Picture 4" descr="rad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5880"/>
            <a:ext cx="6949440" cy="448941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772400" y="1463040"/>
            <a:ext cx="3840480" cy="14630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E07A1F"/>
                </a:solidFill>
                <a:latin typeface="Cambria"/>
              </a:rPr>
              <a:t>U</a:t>
            </a:r>
            <a:r>
              <a:rPr sz="3000" b="1" i="0" baseline="-25000">
                <a:solidFill>
                  <a:srgbClr val="E07A1F"/>
                </a:solidFill>
                <a:latin typeface="Cambria"/>
              </a:rPr>
              <a:t>3d</a:t>
            </a:r>
            <a:r>
              <a:rPr sz="3000" b="1" i="0">
                <a:solidFill>
                  <a:srgbClr val="E07A1F"/>
                </a:solidFill>
                <a:latin typeface="Cambria"/>
              </a:rPr>
              <a:t> ≈ 7–8 eV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two 3d electrons on the same 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3154680"/>
            <a:ext cx="38404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3d orbitals sit deep inside the ion: small, so electrons in them repel strongly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4s and O 2p are extended, so they form bands and screen well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1" i="0">
                <a:solidFill>
                  <a:srgbClr val="E07A1F"/>
                </a:solidFill>
                <a:latin typeface="Calibri"/>
              </a:rPr>
              <a:t>So the strong correlation is local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16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embedding picture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291840" y="3749039"/>
            <a:ext cx="713232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2578608" y="3749039"/>
            <a:ext cx="713232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291840" y="3749039"/>
            <a:ext cx="0" cy="713233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291840" y="3035807"/>
            <a:ext cx="0" cy="713232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52586" y="130978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5380" y="206581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52586" y="2736250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95380" y="3492276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52586" y="4162714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5380" y="491874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52586" y="558917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608612" y="135258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565818" y="202301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608612" y="2779044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565818" y="3449482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608612" y="4205508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565818" y="487594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608612" y="563197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279050" y="130978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321844" y="206581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279050" y="2736250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279050" y="4162714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321844" y="491874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279050" y="558917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035076" y="135258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2992282" y="202301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992282" y="487594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035076" y="563197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705514" y="130978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748308" y="206581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705514" y="2736250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705514" y="4162714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748308" y="491874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705514" y="558917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461540" y="135258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418746" y="202301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461540" y="2779044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418746" y="3449482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461540" y="4205508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418746" y="487594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461540" y="563197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5131978" y="1309786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174772" y="2065812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131978" y="2736250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5174772" y="3492276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5131978" y="4162714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174772" y="4918740"/>
            <a:ext cx="513527" cy="513527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5131978" y="5589178"/>
            <a:ext cx="599114" cy="599114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748308" y="3492276"/>
            <a:ext cx="513527" cy="513527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2321844" y="3492276"/>
            <a:ext cx="513527" cy="513527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035076" y="2779044"/>
            <a:ext cx="513527" cy="513527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035076" y="4205508"/>
            <a:ext cx="513527" cy="513527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2935224" y="3392423"/>
            <a:ext cx="713232" cy="713232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75120" y="1737360"/>
            <a:ext cx="4937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E07A1F"/>
                </a:solidFill>
                <a:latin typeface="Cambria"/>
              </a:rPr>
              <a:t>The local subsystem</a:t>
            </a:r>
          </a:p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Treated exactly: all of its many-body physics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675120" y="3108960"/>
            <a:ext cx="4937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2E86AB"/>
                </a:solidFill>
                <a:latin typeface="Cambria"/>
              </a:rPr>
              <a:t>The rest of the crystal</a:t>
            </a:r>
          </a:p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Treated approximately: an effective environment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675120" y="4480560"/>
            <a:ext cx="49377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 i="0">
                <a:solidFill>
                  <a:srgbClr val="6C757D"/>
                </a:solidFill>
                <a:latin typeface="Cambria"/>
              </a:rPr>
              <a:t>The coupling</a:t>
            </a:r>
          </a:p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Electrons hop in and out: hybridization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17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Write it down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universal embedding Hamiltonian</a:t>
            </a:r>
          </a:p>
        </p:txBody>
      </p:sp>
      <p:pic>
        <p:nvPicPr>
          <p:cNvPr id="6" name="Picture 5" descr="emb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662041"/>
            <a:ext cx="7772400" cy="106503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8640" y="301752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Local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Everything on the subsystem: Coulomb multiplets, spin–orbit, crystal field. All the interactions.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301752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2E86AB"/>
                </a:solidFill>
                <a:latin typeface="Cambria"/>
              </a:rPr>
              <a:t>Bath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Everything else, taken as non-interacting (one-body)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19" y="3017520"/>
            <a:ext cx="3474720" cy="201168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6C757D"/>
                </a:solidFill>
                <a:latin typeface="Cambria"/>
              </a:rPr>
              <a:t>Hybridization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Electrons hopping between the two:  Σ V (d</a:t>
            </a:r>
            <a:r>
              <a:rPr sz="1500" b="0" i="0" baseline="30000">
                <a:solidFill>
                  <a:srgbClr val="14213D"/>
                </a:solidFill>
                <a:latin typeface="Calibri"/>
              </a:rPr>
              <a:t>†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c + h.c.)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34924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 i="1">
                <a:solidFill>
                  <a:srgbClr val="14213D"/>
                </a:solidFill>
                <a:latin typeface="Cambria"/>
              </a:rPr>
              <a:t>Every method this week is this equation, with different choices for the blue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18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core-level spectroscopy loves the local picture</a:t>
            </a:r>
          </a:p>
        </p:txBody>
      </p:sp>
      <p:sp>
        <p:nvSpPr>
          <p:cNvPr id="5" name="Oval 4"/>
          <p:cNvSpPr/>
          <p:nvPr/>
        </p:nvSpPr>
        <p:spPr>
          <a:xfrm>
            <a:off x="667512" y="162763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" y="158191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4213D"/>
                </a:solidFill>
                <a:latin typeface="Cambria"/>
              </a:rPr>
              <a:t>The core hole sits on one atom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2039112"/>
            <a:ext cx="5120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2p radius ≈ 0.1 Å: the transition happens at one site</a:t>
            </a:r>
          </a:p>
        </p:txBody>
      </p:sp>
      <p:sp>
        <p:nvSpPr>
          <p:cNvPr id="8" name="Oval 7"/>
          <p:cNvSpPr/>
          <p:nvPr/>
        </p:nvSpPr>
        <p:spPr>
          <a:xfrm>
            <a:off x="667512" y="299923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95351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4213D"/>
                </a:solidFill>
                <a:latin typeface="Cambria"/>
              </a:rPr>
              <a:t>Selection rules project onto that atom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410712"/>
            <a:ext cx="5120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Dipole 2p → 3d: you see the local d shell of that one Ni</a:t>
            </a:r>
          </a:p>
        </p:txBody>
      </p:sp>
      <p:sp>
        <p:nvSpPr>
          <p:cNvPr id="11" name="Oval 10"/>
          <p:cNvSpPr/>
          <p:nvPr/>
        </p:nvSpPr>
        <p:spPr>
          <a:xfrm>
            <a:off x="667512" y="437083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432511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14213D"/>
                </a:solidFill>
                <a:latin typeface="Cambria"/>
              </a:rPr>
              <a:t>The core hole pulls the electrons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782312"/>
            <a:ext cx="5120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Core-hole potential U</a:t>
            </a:r>
            <a:r>
              <a:rPr sz="1500" b="0" i="0" baseline="-25000">
                <a:solidFill>
                  <a:srgbClr val="6C757D"/>
                </a:solidFill>
                <a:latin typeface="Calibri"/>
              </a:rPr>
              <a:t>cd</a:t>
            </a:r>
            <a:r>
              <a:rPr sz="1500" b="0" i="0">
                <a:solidFill>
                  <a:srgbClr val="6C757D"/>
                </a:solidFill>
                <a:latin typeface="Calibri"/>
              </a:rPr>
              <a:t> ≈ 8–9 eV makes the final state more local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464040" y="3017520"/>
            <a:ext cx="45720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9006840" y="3017520"/>
            <a:ext cx="45720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464040" y="3017520"/>
            <a:ext cx="0" cy="45720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9464040" y="2560320"/>
            <a:ext cx="0" cy="45720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900415" y="14538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927848" y="19385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900415" y="23682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927848" y="28529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900415" y="32826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927848" y="3767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900415" y="41970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385048" y="1481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357615" y="19110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85048" y="23957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57615" y="28254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85048" y="33101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57615" y="37398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385048" y="42245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814815" y="14538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842248" y="19385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814815" y="23682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14815" y="32826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842248" y="3767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4815" y="41970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299448" y="1481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272015" y="19110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272015" y="37398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299448" y="42245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729215" y="14538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756648" y="19385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729215" y="23682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729215" y="32826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756648" y="3767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729215" y="41970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213848" y="1481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186415" y="19110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213848" y="23957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186415" y="28254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13848" y="33101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186415" y="37398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213848" y="42245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643615" y="1453895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671048" y="19385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43615" y="23682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671048" y="2852927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643615" y="32826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671048" y="3767328"/>
            <a:ext cx="329184" cy="329184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643615" y="4197096"/>
            <a:ext cx="384048" cy="38404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756648" y="2852927"/>
            <a:ext cx="329184" cy="329184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842248" y="2852927"/>
            <a:ext cx="329184" cy="329184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99448" y="2395727"/>
            <a:ext cx="329184" cy="329184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299448" y="3310127"/>
            <a:ext cx="329184" cy="329184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235440" y="2788920"/>
            <a:ext cx="457200" cy="45720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67" name="Oval 66"/>
          <p:cNvSpPr/>
          <p:nvPr/>
        </p:nvSpPr>
        <p:spPr>
          <a:xfrm>
            <a:off x="9409176" y="2962656"/>
            <a:ext cx="109728" cy="109728"/>
          </a:xfrm>
          <a:prstGeom prst="ellipse">
            <a:avLst/>
          </a:prstGeom>
          <a:solidFill>
            <a:srgbClr val="14213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315200" y="4892040"/>
            <a:ext cx="42976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1" i="1">
                <a:solidFill>
                  <a:srgbClr val="E07A1F"/>
                </a:solidFill>
                <a:latin typeface="Cambria"/>
              </a:rPr>
              <a:t>Nature has already done half the embedding for you: the core hole picks the 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19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spectrum, formally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one formula used all week</a:t>
            </a:r>
          </a:p>
        </p:txBody>
      </p:sp>
      <p:pic>
        <p:nvPicPr>
          <p:cNvPr id="6" name="Picture 5" descr="spe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737360"/>
            <a:ext cx="9966960" cy="11303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48640" y="356616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E07A1F"/>
                </a:solidFill>
                <a:latin typeface="Cambria Math"/>
              </a:rPr>
              <a:t>|ψ₀⟩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ground state of Ĥ (initial state)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356616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4F7D3A"/>
                </a:solidFill>
                <a:latin typeface="Cambria Math"/>
              </a:rPr>
              <a:t> 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transition operator: dipole, quadrupole, …</a:t>
            </a:r>
          </a:p>
        </p:txBody>
      </p:sp>
      <p:pic>
        <p:nvPicPr>
          <p:cNvPr id="9" name="Picture 8" descr="that_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211" y="3584448"/>
            <a:ext cx="571657" cy="67665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046719" y="3566160"/>
            <a:ext cx="3474720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2E86AB"/>
                </a:solidFill>
                <a:latin typeface="Cambria Math"/>
              </a:rPr>
              <a:t>Ĥ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the Hamiltonian, including the core hole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12064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0" i="1">
                <a:solidFill>
                  <a:srgbClr val="14213D"/>
                </a:solidFill>
                <a:latin typeface="Cambria"/>
              </a:rPr>
              <a:t>We'll see how we can increase the accuracy of Ĥ by moving up a ladder of complexity.</a:t>
            </a:r>
          </a:p>
          <a:p>
            <a:pPr algn="ctr">
              <a:spcAft>
                <a:spcPts val="400"/>
              </a:spcAft>
            </a:pPr>
            <a:r>
              <a:rPr sz="2000" b="0" i="1">
                <a:solidFill>
                  <a:srgbClr val="14213D"/>
                </a:solidFill>
                <a:latin typeface="Cambria"/>
              </a:rPr>
              <a:t>The rungs of the ladder differ only in the Ĥ in the middle of this formula.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20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ladder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25780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mbria"/>
              </a:rPr>
              <a:t>Atom</a:t>
            </a:r>
            <a:r>
              <a:rPr sz="1500" b="0" i="1">
                <a:solidFill>
                  <a:srgbClr val="FFFFFF"/>
                </a:solidFill>
                <a:latin typeface="Calibri"/>
              </a:rPr>
              <a:t>   the electrons talk to each other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463040" y="4343400"/>
            <a:ext cx="10149840" cy="749808"/>
          </a:xfrm>
          <a:prstGeom prst="roundRect">
            <a:avLst>
              <a:gd name="adj" fmla="val 15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Crystal field</a:t>
            </a:r>
            <a:r>
              <a:rPr sz="1500" b="0" i="1">
                <a:solidFill>
                  <a:srgbClr val="14213D"/>
                </a:solidFill>
                <a:latin typeface="Calibri"/>
              </a:rPr>
              <a:t>   …and feel their neighbours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440" y="3429000"/>
            <a:ext cx="9235440" cy="749808"/>
          </a:xfrm>
          <a:prstGeom prst="roundRect">
            <a:avLst>
              <a:gd name="adj" fmla="val 15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Ligand field</a:t>
            </a:r>
            <a:r>
              <a:rPr sz="1500" b="0" i="1">
                <a:solidFill>
                  <a:srgbClr val="14213D"/>
                </a:solidFill>
                <a:latin typeface="Calibri"/>
              </a:rPr>
              <a:t>   …and visit their neighbours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514600"/>
            <a:ext cx="8321040" cy="749808"/>
          </a:xfrm>
          <a:prstGeom prst="roundRect">
            <a:avLst>
              <a:gd name="adj" fmla="val 15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Anderson impurity</a:t>
            </a:r>
            <a:r>
              <a:rPr sz="1500" b="0" i="1">
                <a:solidFill>
                  <a:srgbClr val="14213D"/>
                </a:solidFill>
                <a:latin typeface="Calibri"/>
              </a:rPr>
              <a:t>   …and visit the whole band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06240" y="1600200"/>
            <a:ext cx="7406640" cy="749808"/>
          </a:xfrm>
          <a:prstGeom prst="roundRect">
            <a:avLst>
              <a:gd name="adj" fmla="val 15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DMFT</a:t>
            </a:r>
            <a:r>
              <a:rPr sz="1500" b="0" i="1">
                <a:solidFill>
                  <a:srgbClr val="14213D"/>
                </a:solidFill>
                <a:latin typeface="Calibri"/>
              </a:rPr>
              <a:t>   …and the band is made of atoms just like them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1463040"/>
            <a:ext cx="3474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6C757D"/>
                </a:solidFill>
                <a:latin typeface="Cambria"/>
              </a:rPr>
              <a:t>Each rung is a wider camera shot of the same crystal.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21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rules of the climb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At every rung we ask the same three questions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1691640"/>
            <a:ext cx="3474720" cy="35661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28800" y="2057400"/>
            <a:ext cx="914400" cy="91440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324612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What's local, what's the bath?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4160520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Which part of Ĥ is exact, and what replaces the rest?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7679" y="1691640"/>
            <a:ext cx="3474720" cy="356616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577840" y="2057400"/>
            <a:ext cx="914400" cy="914400"/>
          </a:xfrm>
          <a:prstGeom prst="ellipse">
            <a:avLst/>
          </a:prstGeom>
          <a:solidFill>
            <a:srgbClr val="4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1999" y="324612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What does it get right in NiO?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1999" y="4160520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Overlay it on our spectrum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19" y="1691640"/>
            <a:ext cx="3474720" cy="356616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326880" y="2057400"/>
            <a:ext cx="914400" cy="914400"/>
          </a:xfrm>
          <a:prstGeom prst="ellipse">
            <a:avLst/>
          </a:prstGeom>
          <a:solidFill>
            <a:srgbClr val="B23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24612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What does it miss?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4160520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The miss is what pushes us up to the next rung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DMFT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Climbing the ladder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Atom → crystal field → ligand field → Anderson impurity → DMFT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23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Rung 1: the free ion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Zoom all the way in: one Ni²⁺ in empty space</a:t>
            </a:r>
          </a:p>
        </p:txBody>
      </p:sp>
      <p:sp>
        <p:nvSpPr>
          <p:cNvPr id="11" name="Oval 10"/>
          <p:cNvSpPr/>
          <p:nvPr/>
        </p:nvSpPr>
        <p:spPr>
          <a:xfrm>
            <a:off x="1417319" y="2423160"/>
            <a:ext cx="2468880" cy="2468880"/>
          </a:xfrm>
          <a:prstGeom prst="ellipse">
            <a:avLst/>
          </a:prstGeom>
          <a:solidFill>
            <a:srgbClr val="E07A1F">
              <a:alpha val="1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965960" y="2971800"/>
            <a:ext cx="1371600" cy="137160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39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pic>
        <p:nvPicPr>
          <p:cNvPr id="13" name="Picture 12" descr="at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737360"/>
            <a:ext cx="6492240" cy="8853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20640" y="2834640"/>
            <a:ext cx="649224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Slater integrals F</a:t>
            </a:r>
            <a:r>
              <a:rPr sz="1700" b="0" i="0" baseline="30000">
                <a:solidFill>
                  <a:srgbClr val="14213D"/>
                </a:solidFill>
                <a:latin typeface="Calibri"/>
              </a:rPr>
              <a:t>0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, F</a:t>
            </a:r>
            <a:r>
              <a:rPr sz="1700" b="0" i="0" baseline="30000">
                <a:solidFill>
                  <a:srgbClr val="14213D"/>
                </a:solidFill>
                <a:latin typeface="Calibri"/>
              </a:rPr>
              <a:t>2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, F</a:t>
            </a:r>
            <a:r>
              <a:rPr sz="1700" b="0" i="0" baseline="30000">
                <a:solidFill>
                  <a:srgbClr val="14213D"/>
                </a:solidFill>
                <a:latin typeface="Calibri"/>
              </a:rPr>
              <a:t>4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: the d–d Coulomb repulsion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Core–valence F</a:t>
            </a:r>
            <a:r>
              <a:rPr sz="1700" b="0" i="0" baseline="30000">
                <a:solidFill>
                  <a:srgbClr val="14213D"/>
                </a:solidFill>
                <a:latin typeface="Calibri"/>
              </a:rPr>
              <a:t>k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, G</a:t>
            </a:r>
            <a:r>
              <a:rPr sz="1700" b="0" i="0" baseline="30000">
                <a:solidFill>
                  <a:srgbClr val="14213D"/>
                </a:solidFill>
                <a:latin typeface="Calibri"/>
              </a:rPr>
              <a:t>k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for the 2p⁵3d⁹ final state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Spin–orbit ζ (2p: large; 3d: small)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2E86AB"/>
                </a:solidFill>
                <a:latin typeface="Calibri"/>
              </a:rPr>
              <a:t>Bath: none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4983480"/>
            <a:ext cx="6492240" cy="8229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libri"/>
              </a:rPr>
              <a:t>dim = 45  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(3d⁸)       </a:t>
            </a:r>
            <a:r>
              <a:rPr sz="2000" b="1" i="0">
                <a:solidFill>
                  <a:srgbClr val="E07A1F"/>
                </a:solidFill>
                <a:latin typeface="Calibri"/>
              </a:rPr>
              <a:t>dim = 60  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(2p⁵3d⁹)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24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Multiplets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electrons talk to each other</a:t>
            </a:r>
          </a:p>
        </p:txBody>
      </p:sp>
      <p:pic>
        <p:nvPicPr>
          <p:cNvPr id="11" name="Picture 10" descr="term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4535662" cy="4937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9280" y="1645920"/>
            <a:ext cx="594360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45 states of d⁸ split into five LS terms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Spread over several eV, comparable to band widths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Hund's rules fall out: </a:t>
            </a:r>
            <a:r>
              <a:rPr sz="1800" b="0" i="0" baseline="30000">
                <a:solidFill>
                  <a:srgbClr val="14213D"/>
                </a:solidFill>
                <a:latin typeface="Calibri"/>
              </a:rPr>
              <a:t>3</a:t>
            </a:r>
            <a:r>
              <a:rPr sz="1800" b="0" i="0">
                <a:solidFill>
                  <a:srgbClr val="14213D"/>
                </a:solidFill>
                <a:latin typeface="Calibri"/>
              </a:rPr>
              <a:t>F ground state (S = 1, L = 3)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1" i="0">
                <a:solidFill>
                  <a:srgbClr val="E07A1F"/>
                </a:solidFill>
                <a:latin typeface="Calibri"/>
              </a:rPr>
              <a:t>A spectrum is not a density of states. It is a map of these many-body states.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25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checkpoint #1: the free ion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Overlay the atomic calculation on our spectrum</a:t>
            </a:r>
          </a:p>
        </p:txBody>
      </p:sp>
      <p:pic>
        <p:nvPicPr>
          <p:cNvPr id="11" name="Picture 10" descr="nio_overlay_at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7178040" cy="43434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001000" y="160020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Gross L₃ / L₂ splitting (2p spin–orbit)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Multiplet structure, not a DOS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right orders of magnitude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L₃ main line splits in two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L₂ is far too weak and lacks its doublet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ion doesn't know it's in a crystal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016752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2E86AB"/>
                </a:solidFill>
                <a:latin typeface="Calibri"/>
              </a:rPr>
              <a:t>→ In depth: M.-A. Arrio (Tue 9:00), F. de Groot (Tue 13:30)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26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Rung 2: crystal field theory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Zoom out: surround the ion by six point charges</a:t>
            </a:r>
          </a:p>
        </p:txBody>
      </p:sp>
      <p:sp>
        <p:nvSpPr>
          <p:cNvPr id="11" name="Oval 10"/>
          <p:cNvSpPr/>
          <p:nvPr/>
        </p:nvSpPr>
        <p:spPr>
          <a:xfrm>
            <a:off x="3440429" y="3474720"/>
            <a:ext cx="365760" cy="365760"/>
          </a:xfrm>
          <a:prstGeom prst="ellipse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−</a:t>
            </a:r>
          </a:p>
        </p:txBody>
      </p:sp>
      <p:sp>
        <p:nvSpPr>
          <p:cNvPr id="12" name="Oval 11"/>
          <p:cNvSpPr/>
          <p:nvPr/>
        </p:nvSpPr>
        <p:spPr>
          <a:xfrm>
            <a:off x="1497330" y="3474720"/>
            <a:ext cx="365760" cy="365760"/>
          </a:xfrm>
          <a:prstGeom prst="ellipse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−</a:t>
            </a:r>
          </a:p>
        </p:txBody>
      </p:sp>
      <p:sp>
        <p:nvSpPr>
          <p:cNvPr id="13" name="Oval 12"/>
          <p:cNvSpPr/>
          <p:nvPr/>
        </p:nvSpPr>
        <p:spPr>
          <a:xfrm>
            <a:off x="2468879" y="2503170"/>
            <a:ext cx="365760" cy="365760"/>
          </a:xfrm>
          <a:prstGeom prst="ellipse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−</a:t>
            </a:r>
          </a:p>
        </p:txBody>
      </p:sp>
      <p:sp>
        <p:nvSpPr>
          <p:cNvPr id="14" name="Oval 13"/>
          <p:cNvSpPr/>
          <p:nvPr/>
        </p:nvSpPr>
        <p:spPr>
          <a:xfrm>
            <a:off x="2468879" y="4446270"/>
            <a:ext cx="365760" cy="365760"/>
          </a:xfrm>
          <a:prstGeom prst="ellipse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−</a:t>
            </a:r>
          </a:p>
        </p:txBody>
      </p:sp>
      <p:sp>
        <p:nvSpPr>
          <p:cNvPr id="15" name="Oval 14"/>
          <p:cNvSpPr/>
          <p:nvPr/>
        </p:nvSpPr>
        <p:spPr>
          <a:xfrm>
            <a:off x="2080260" y="3086100"/>
            <a:ext cx="1143000" cy="114300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pic>
        <p:nvPicPr>
          <p:cNvPr id="16" name="Picture 15" descr="c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83080"/>
            <a:ext cx="6583680" cy="10099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120640" y="2880360"/>
            <a:ext cx="649224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O²⁻ ions replaced by point charges in an octahedron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The environment is a static one-body potential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2E86AB"/>
                </a:solidFill>
                <a:latin typeface="Calibri"/>
              </a:rPr>
              <a:t>Bath: still no electrons, only a field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20640" y="4983480"/>
            <a:ext cx="6492240" cy="8229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libri"/>
              </a:rPr>
              <a:t>dim = 45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   same Hilbert space, lower symmetry: O</a:t>
            </a:r>
            <a:r>
              <a:rPr sz="1500" b="0" i="0" baseline="-25000">
                <a:solidFill>
                  <a:srgbClr val="14213D"/>
                </a:solidFill>
                <a:latin typeface="Calibri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27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4213D"/>
                </a:solidFill>
                <a:latin typeface="Cambria"/>
              </a:rPr>
              <a:t>t</a:t>
            </a:r>
            <a:r>
              <a:rPr sz="2800" b="1" i="0" baseline="-25000">
                <a:solidFill>
                  <a:srgbClr val="14213D"/>
                </a:solidFill>
                <a:latin typeface="Cambria"/>
              </a:rPr>
              <a:t>2g</a:t>
            </a:r>
            <a:r>
              <a:rPr sz="2800" b="1" i="0">
                <a:solidFill>
                  <a:srgbClr val="14213D"/>
                </a:solidFill>
                <a:latin typeface="Cambria"/>
              </a:rPr>
              <a:t> and e</a:t>
            </a:r>
            <a:r>
              <a:rPr sz="2800" b="1" i="0" baseline="-25000">
                <a:solidFill>
                  <a:srgbClr val="14213D"/>
                </a:solidFill>
                <a:latin typeface="Cambria"/>
              </a:rPr>
              <a:t>g</a:t>
            </a:r>
            <a:r>
              <a:rPr sz="2800" b="1" i="0">
                <a:solidFill>
                  <a:srgbClr val="14213D"/>
                </a:solidFill>
                <a:latin typeface="Cambria"/>
              </a:rPr>
              <a:t>: feeling the neighbours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3474720"/>
            <a:ext cx="1645920" cy="64008"/>
          </a:xfrm>
          <a:prstGeom prst="rect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611880"/>
            <a:ext cx="1828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free ion</a:t>
            </a:r>
          </a:p>
          <a:p>
            <a:pPr algn="ctr">
              <a:spcAft>
                <a:spcPts val="60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(5-fold)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0" y="2377440"/>
            <a:ext cx="731520" cy="64008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1874519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libri"/>
              </a:rPr>
              <a:t>↑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2377440"/>
            <a:ext cx="731520" cy="64008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1874519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libri"/>
              </a:rPr>
              <a:t>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0" y="4206240"/>
            <a:ext cx="73152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00400" y="370332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libri"/>
              </a:rPr>
              <a:t>↑↓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0" y="4206240"/>
            <a:ext cx="73152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114800" y="370332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libri"/>
              </a:rPr>
              <a:t>↑↓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0" y="4206240"/>
            <a:ext cx="73152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0" y="3703320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libri"/>
              </a:rPr>
              <a:t>↑↓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2606040" y="2414016"/>
            <a:ext cx="1005840" cy="1088136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606040" y="3502152"/>
            <a:ext cx="548640" cy="740664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77840" y="2148840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e</a:t>
            </a:r>
            <a:r>
              <a:rPr sz="1600" b="1" i="0" baseline="-25000">
                <a:solidFill>
                  <a:srgbClr val="E07A1F"/>
                </a:solidFill>
                <a:latin typeface="Calibri"/>
              </a:rPr>
              <a:t>g</a:t>
            </a:r>
            <a:r>
              <a:rPr sz="1600" b="1" i="0">
                <a:solidFill>
                  <a:srgbClr val="E07A1F"/>
                </a:solidFill>
                <a:latin typeface="Calibri"/>
              </a:rPr>
              <a:t>  (+6Dq)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5040" y="3977639"/>
            <a:ext cx="1371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t</a:t>
            </a:r>
            <a:r>
              <a:rPr sz="1600" b="1" i="0" baseline="-25000">
                <a:solidFill>
                  <a:srgbClr val="2E86AB"/>
                </a:solidFill>
                <a:latin typeface="Calibri"/>
              </a:rPr>
              <a:t>2g</a:t>
            </a:r>
            <a:r>
              <a:rPr sz="1600" b="1" i="0">
                <a:solidFill>
                  <a:srgbClr val="2E86AB"/>
                </a:solidFill>
                <a:latin typeface="Calibri"/>
              </a:rPr>
              <a:t>  (−4Dq)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406640" y="2414016"/>
            <a:ext cx="0" cy="1828800"/>
          </a:xfrm>
          <a:prstGeom prst="line">
            <a:avLst/>
          </a:prstGeom>
          <a:ln w="19050">
            <a:solidFill>
              <a:srgbClr val="14213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543800" y="3108960"/>
            <a:ext cx="914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14213D"/>
                </a:solidFill>
                <a:latin typeface="Calibri"/>
              </a:rPr>
              <a:t>10Dq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0" y="1737360"/>
            <a:ext cx="3383280" cy="292608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mbria"/>
              </a:rPr>
              <a:t>Ni²⁺ (d⁸) in O</a:t>
            </a:r>
            <a:r>
              <a:rPr sz="1800" b="1" i="0" baseline="-25000">
                <a:solidFill>
                  <a:srgbClr val="14213D"/>
                </a:solidFill>
                <a:latin typeface="Cambria"/>
              </a:rPr>
              <a:t>h</a:t>
            </a:r>
          </a:p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E07A1F"/>
                </a:solidFill>
                <a:latin typeface="Cambria"/>
              </a:rPr>
              <a:t>t</a:t>
            </a:r>
            <a:r>
              <a:rPr sz="2400" b="1" i="0" baseline="-25000">
                <a:solidFill>
                  <a:srgbClr val="E07A1F"/>
                </a:solidFill>
                <a:latin typeface="Cambria"/>
              </a:rPr>
              <a:t>2g</a:t>
            </a:r>
            <a:r>
              <a:rPr sz="2400" b="1" i="0">
                <a:solidFill>
                  <a:srgbClr val="E07A1F"/>
                </a:solidFill>
                <a:latin typeface="Cambria"/>
              </a:rPr>
              <a:t>⁶ e</a:t>
            </a:r>
            <a:r>
              <a:rPr sz="2400" b="1" i="0" baseline="-25000">
                <a:solidFill>
                  <a:srgbClr val="E07A1F"/>
                </a:solidFill>
                <a:latin typeface="Cambria"/>
              </a:rPr>
              <a:t>g</a:t>
            </a:r>
            <a:r>
              <a:rPr sz="2400" b="1" i="0">
                <a:solidFill>
                  <a:srgbClr val="E07A1F"/>
                </a:solidFill>
                <a:latin typeface="Cambria"/>
              </a:rPr>
              <a:t>²</a:t>
            </a:r>
          </a:p>
          <a:p>
            <a:pPr algn="l">
              <a:spcAft>
                <a:spcPts val="400"/>
              </a:spcAft>
            </a:pPr>
            <a:r>
              <a:rPr sz="1500" b="0" i="0" baseline="30000">
                <a:solidFill>
                  <a:srgbClr val="14213D"/>
                </a:solidFill>
                <a:latin typeface="Calibri"/>
              </a:rPr>
              <a:t>3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A</a:t>
            </a:r>
            <a:r>
              <a:rPr sz="1500" b="0" i="0" baseline="-25000">
                <a:solidFill>
                  <a:srgbClr val="14213D"/>
                </a:solidFill>
                <a:latin typeface="Calibri"/>
              </a:rPr>
              <a:t>2g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 ground state, S = 1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10Dq ≈ 1.1 eV (optical)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507492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Bonus: the Tanabe–Sugano diagram is just CFT multiplets vs. 10Dq.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28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checkpoint #2: crystal field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Point charges around the ion: the L₂ doublet appears</a:t>
            </a:r>
          </a:p>
        </p:txBody>
      </p:sp>
      <p:pic>
        <p:nvPicPr>
          <p:cNvPr id="11" name="Picture 10" descr="nio_overlay_c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7178040" cy="43434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001000" y="160020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L₂ doublet and most of the line shape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High-spin S = 1 ground state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Orbital symmetry, dichroism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fitted 10Dq is much larger than point-charge electrostatics gives, and has the wrong origin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No charge-transfer satellites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L₂ doublet: right energies, but too sharp and the wrong intensity ratio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016752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2E86AB"/>
                </a:solidFill>
                <a:latin typeface="Calibri"/>
              </a:rPr>
              <a:t>→ The point charges are a disguise: the oxygens have orbitals, and electrons go and visit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29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Rung 3: ligand field theory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Zoom out: give the oxygens their orbitals (the NiO₆ cluster)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651760" y="3657600"/>
            <a:ext cx="114300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1508760" y="3657600"/>
            <a:ext cx="114300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651760" y="3657600"/>
            <a:ext cx="0" cy="114300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2651760" y="2514600"/>
            <a:ext cx="0" cy="114300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383280" y="3246120"/>
            <a:ext cx="822959" cy="82295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97280" y="3246120"/>
            <a:ext cx="822959" cy="82295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240280" y="2103120"/>
            <a:ext cx="822959" cy="82295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240280" y="4389120"/>
            <a:ext cx="822959" cy="82295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080260" y="3086100"/>
            <a:ext cx="1143000" cy="114300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32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1737360"/>
            <a:ext cx="6492240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Ligand orbitals L: O 2p combinations with e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and t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2g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symmetry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Hopping V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eg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, V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t2g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between Ni 3d and L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Charge-transfer energy Δ: the cost of moving an electron L → d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2E86AB"/>
                </a:solidFill>
                <a:latin typeface="Calibri"/>
              </a:rPr>
              <a:t>Bath: one shell of discrete orbitals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20640" y="4983480"/>
            <a:ext cx="6492240" cy="8229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2E86AB"/>
                </a:solidFill>
                <a:latin typeface="Calibri"/>
              </a:rPr>
              <a:t>first real bath</a:t>
            </a:r>
            <a:r>
              <a:rPr sz="1500" b="0" i="1">
                <a:solidFill>
                  <a:srgbClr val="14213D"/>
                </a:solidFill>
                <a:latin typeface="Calibri"/>
              </a:rPr>
              <a:t>   …a tiny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30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Configuration interaction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ground state mixes different charge states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97280" y="4937760"/>
            <a:ext cx="201168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46120" y="4709160"/>
            <a:ext cx="1463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 Math"/>
              </a:rPr>
              <a:t>d⁸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97280" y="3520440"/>
            <a:ext cx="201168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46120" y="3291840"/>
            <a:ext cx="1463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 Math"/>
              </a:rPr>
              <a:t>d⁹L̲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7280" y="1890522"/>
            <a:ext cx="201168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1661922"/>
            <a:ext cx="1463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 Math"/>
              </a:rPr>
              <a:t>d¹⁰L̲²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868680" y="3557016"/>
            <a:ext cx="0" cy="1417320"/>
          </a:xfrm>
          <a:prstGeom prst="line">
            <a:avLst/>
          </a:prstGeom>
          <a:ln w="19050">
            <a:solidFill>
              <a:srgbClr val="14213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4320" y="406908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 Math"/>
              </a:rPr>
              <a:t>Δ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68680" y="1920240"/>
            <a:ext cx="0" cy="1600200"/>
          </a:xfrm>
          <a:prstGeom prst="line">
            <a:avLst/>
          </a:prstGeom>
          <a:ln w="19050">
            <a:solidFill>
              <a:srgbClr val="14213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1440" y="2514600"/>
            <a:ext cx="731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mbria Math"/>
              </a:rPr>
              <a:t>Δ+U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2103120" y="3639312"/>
            <a:ext cx="0" cy="1252728"/>
          </a:xfrm>
          <a:prstGeom prst="line">
            <a:avLst/>
          </a:prstGeom>
          <a:ln w="31750">
            <a:solidFill>
              <a:srgbClr val="6C757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103120" y="2011679"/>
            <a:ext cx="0" cy="1463041"/>
          </a:xfrm>
          <a:prstGeom prst="line">
            <a:avLst/>
          </a:prstGeom>
          <a:ln w="31750">
            <a:solidFill>
              <a:srgbClr val="6C757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94560" y="4023360"/>
            <a:ext cx="731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6C757D"/>
                </a:solidFill>
                <a:latin typeface="Cambria Math"/>
              </a:rPr>
              <a:t>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4560" y="2514600"/>
            <a:ext cx="731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6C757D"/>
                </a:solidFill>
                <a:latin typeface="Cambria Math"/>
              </a:rPr>
              <a:t>V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20640" y="1737360"/>
            <a:ext cx="6492240" cy="11887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0" i="0">
                <a:solidFill>
                  <a:srgbClr val="14213D"/>
                </a:solidFill>
                <a:latin typeface="Cambria Math"/>
              </a:rPr>
              <a:t>|ψ₀⟩ = α|d⁸⟩ + β|d⁹L̲⟩ + γ|d¹⁰L̲²⟩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3200400"/>
            <a:ext cx="649224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One state, different numbers of d electrons: a genuine many-body state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L̲ = a hole in the ligand orbitals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For NiO, d⁹L̲ carries a large weight in the ground state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Final states mix too: satellites shift and trade weight with the main 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20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31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Where 10Dq really comes from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Solving the crystal field's puzzle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788920"/>
            <a:ext cx="1828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E07A1F"/>
                </a:solidFill>
                <a:latin typeface="Calibri"/>
              </a:rPr>
              <a:t>Ni 3d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0" y="4343400"/>
            <a:ext cx="18288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2E86AB"/>
                </a:solidFill>
                <a:latin typeface="Calibri"/>
              </a:rPr>
              <a:t>O 2p (L)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291840"/>
            <a:ext cx="146304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4846320"/>
            <a:ext cx="146304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83280" y="2011680"/>
            <a:ext cx="155448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160020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e</a:t>
            </a:r>
            <a:r>
              <a:rPr sz="1300" b="1" i="0" baseline="-25000">
                <a:solidFill>
                  <a:srgbClr val="14213D"/>
                </a:solidFill>
                <a:latin typeface="Calibri"/>
              </a:rPr>
              <a:t>g</a:t>
            </a:r>
            <a:r>
              <a:rPr sz="1300" b="1" i="0">
                <a:solidFill>
                  <a:srgbClr val="14213D"/>
                </a:solidFill>
                <a:latin typeface="Calibri"/>
              </a:rPr>
              <a:t>*  σ: strong V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2331720" y="2048256"/>
            <a:ext cx="1005840" cy="128016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383280" y="2743200"/>
            <a:ext cx="1554480" cy="73152"/>
          </a:xfrm>
          <a:prstGeom prst="rect">
            <a:avLst/>
          </a:prstGeom>
          <a:solidFill>
            <a:srgbClr val="F0A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6120" y="28346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t</a:t>
            </a:r>
            <a:r>
              <a:rPr sz="1300" b="1" i="0" baseline="-25000">
                <a:solidFill>
                  <a:srgbClr val="14213D"/>
                </a:solidFill>
                <a:latin typeface="Calibri"/>
              </a:rPr>
              <a:t>2g</a:t>
            </a:r>
            <a:r>
              <a:rPr sz="1300" b="1" i="0">
                <a:solidFill>
                  <a:srgbClr val="14213D"/>
                </a:solidFill>
                <a:latin typeface="Calibri"/>
              </a:rPr>
              <a:t>*  π: weak V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331720" y="2779776"/>
            <a:ext cx="1005840" cy="54864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83280" y="5257800"/>
            <a:ext cx="155448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 flipH="1">
            <a:off x="4983480" y="4882896"/>
            <a:ext cx="1005840" cy="41148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383280" y="5623560"/>
            <a:ext cx="155448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 flipH="1">
            <a:off x="4983480" y="4882896"/>
            <a:ext cx="1005840" cy="77724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17520" y="576072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bonding (mostly O 2p)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166360" y="2048256"/>
            <a:ext cx="0" cy="731520"/>
          </a:xfrm>
          <a:prstGeom prst="line">
            <a:avLst/>
          </a:prstGeom>
          <a:ln w="19050">
            <a:solidFill>
              <a:srgbClr val="14213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03520" y="2194560"/>
            <a:ext cx="1463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10Dq</a:t>
            </a:r>
            <a:r>
              <a:rPr sz="1600" b="1" i="0" baseline="-25000">
                <a:solidFill>
                  <a:srgbClr val="14213D"/>
                </a:solidFill>
                <a:latin typeface="Calibri"/>
              </a:rPr>
              <a:t>eff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0" y="1691640"/>
            <a:ext cx="3383280" cy="155448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mbria Math"/>
              </a:rPr>
              <a:t>10Dq</a:t>
            </a:r>
            <a:r>
              <a:rPr sz="1800" b="1" i="0" baseline="-25000">
                <a:solidFill>
                  <a:srgbClr val="14213D"/>
                </a:solidFill>
                <a:latin typeface="Cambria Math"/>
              </a:rPr>
              <a:t>eff</a:t>
            </a:r>
            <a:r>
              <a:rPr sz="1800" b="1" i="0">
                <a:solidFill>
                  <a:srgbClr val="14213D"/>
                </a:solidFill>
                <a:latin typeface="Cambria Math"/>
              </a:rPr>
              <a:t> ≈ 10Dq</a:t>
            </a:r>
            <a:r>
              <a:rPr sz="1800" b="1" i="0" baseline="-25000">
                <a:solidFill>
                  <a:srgbClr val="14213D"/>
                </a:solidFill>
                <a:latin typeface="Cambria Math"/>
              </a:rPr>
              <a:t>ionic</a:t>
            </a:r>
          </a:p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E07A1F"/>
                </a:solidFill>
                <a:latin typeface="Cambria Math"/>
              </a:rPr>
              <a:t>+ (V</a:t>
            </a:r>
            <a:r>
              <a:rPr sz="1800" b="1" i="0" baseline="-25000">
                <a:solidFill>
                  <a:srgbClr val="E07A1F"/>
                </a:solidFill>
                <a:latin typeface="Cambria Math"/>
              </a:rPr>
              <a:t>eg</a:t>
            </a:r>
            <a:r>
              <a:rPr sz="1800" b="1" i="0">
                <a:solidFill>
                  <a:srgbClr val="E07A1F"/>
                </a:solidFill>
                <a:latin typeface="Cambria Math"/>
              </a:rPr>
              <a:t>² − V</a:t>
            </a:r>
            <a:r>
              <a:rPr sz="1800" b="1" i="0" baseline="-25000">
                <a:solidFill>
                  <a:srgbClr val="E07A1F"/>
                </a:solidFill>
                <a:latin typeface="Cambria Math"/>
              </a:rPr>
              <a:t>t2g</a:t>
            </a:r>
            <a:r>
              <a:rPr sz="1800" b="1" i="0">
                <a:solidFill>
                  <a:srgbClr val="E07A1F"/>
                </a:solidFill>
                <a:latin typeface="Cambria Math"/>
              </a:rPr>
              <a:t>²)/Δ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3474720"/>
            <a:ext cx="33832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e</a:t>
            </a:r>
            <a:r>
              <a:rPr sz="1500" b="0" i="0" baseline="-25000">
                <a:solidFill>
                  <a:srgbClr val="14213D"/>
                </a:solidFill>
                <a:latin typeface="Calibri"/>
              </a:rPr>
              <a:t>g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 points at the oxygens: strong σ bonding, so the antibonding level is pushed up a lot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t</a:t>
            </a:r>
            <a:r>
              <a:rPr sz="1500" b="0" i="0" baseline="-25000">
                <a:solidFill>
                  <a:srgbClr val="14213D"/>
                </a:solidFill>
                <a:latin typeface="Calibri"/>
              </a:rPr>
              <a:t>2g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: weak π bonding, pushed up a little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1" i="0">
                <a:solidFill>
                  <a:srgbClr val="E07A1F"/>
                </a:solidFill>
                <a:latin typeface="Calibri"/>
              </a:rPr>
              <a:t>Most of '10Dq' is covalency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32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What kind of insulator is NiO?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Zaanen, Sawatzky &amp; Allen (1985)</a:t>
            </a:r>
          </a:p>
        </p:txBody>
      </p:sp>
      <p:pic>
        <p:nvPicPr>
          <p:cNvPr id="11" name="Picture 10" descr="zs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5341039" cy="498348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309360" y="1554480"/>
            <a:ext cx="5303520" cy="13716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4F7D3A"/>
                </a:solidFill>
                <a:latin typeface="Cambria"/>
              </a:rPr>
              <a:t>NiO: Δ &lt; U</a:t>
            </a:r>
          </a:p>
          <a:p>
            <a:pPr algn="ctr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a charge-transfer insulator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3200400"/>
            <a:ext cx="5303520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4F7D3A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The gap is between O 2p and the upper Hubbard band, not between Ni d and Ni d</a:t>
            </a:r>
          </a:p>
          <a:p>
            <a:pPr algn="l" marL="256032" indent="-219456">
              <a:spcAft>
                <a:spcPts val="600"/>
              </a:spcAft>
              <a:buClr>
                <a:srgbClr val="4F7D3A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Set by Δ and U, which are local energies, not magnetic order</a:t>
            </a:r>
          </a:p>
          <a:p>
            <a:pPr algn="l" marL="256032" indent="-219456">
              <a:spcAft>
                <a:spcPts val="600"/>
              </a:spcAft>
              <a:buClr>
                <a:srgbClr val="4F7D3A"/>
              </a:buClr>
              <a:buFont typeface="Arial"/>
              <a:buChar char="•"/>
            </a:pPr>
            <a:r>
              <a:rPr sz="1700" b="1" i="0">
                <a:solidFill>
                  <a:srgbClr val="4F7D3A"/>
                </a:solidFill>
                <a:latin typeface="Calibri"/>
              </a:rPr>
              <a:t>So it stays insulating above T</a:t>
            </a:r>
            <a:r>
              <a:rPr sz="1700" b="1" i="0" baseline="-25000">
                <a:solidFill>
                  <a:srgbClr val="4F7D3A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33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checkpoint #3: ligand field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Let the electrons visit the oxygens</a:t>
            </a:r>
          </a:p>
        </p:txBody>
      </p:sp>
      <p:pic>
        <p:nvPicPr>
          <p:cNvPr id="11" name="Picture 10" descr="nio_overlay_l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7178040" cy="43434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001000" y="160020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XAS main lines and L₂ doublet: excellent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Charge-transfer satellites (XAS and 2p XPS)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dd excitations in RIXS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real meaning of 10Dq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A sharp CT satellite near 858.5 eV where experiment has only a broad tail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O 2p is a ~6 eV wide band, not one sharp level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RIXS: charge-transfer features come out as sharp lines that cannot disperse (Wednesday)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016752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2E86AB"/>
                </a:solidFill>
                <a:latin typeface="Calibri"/>
              </a:rPr>
              <a:t>→ Hands-on: Tue 11:00 &amp; 15:30, Wed 11:00 tutorials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34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Hilbert space check-in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How did we get around the exponential wall?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1737360"/>
            <a:ext cx="3474720" cy="25603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6000" b="1" i="0">
                <a:solidFill>
                  <a:srgbClr val="E07A1F"/>
                </a:solidFill>
                <a:latin typeface="Cambria"/>
              </a:rPr>
              <a:t>45</a:t>
            </a:r>
          </a:p>
          <a:p>
            <a:pPr algn="ctr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free ion, d⁸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1737360"/>
            <a:ext cx="3474720" cy="25603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6000" b="1" i="0">
                <a:solidFill>
                  <a:srgbClr val="2E86AB"/>
                </a:solidFill>
                <a:latin typeface="Cambria"/>
              </a:rPr>
              <a:t>190</a:t>
            </a:r>
          </a:p>
          <a:p>
            <a:pPr algn="ctr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NiO₆ cluster: Ni 3d + ligand orbitals, 20 spin-orbitals, 2 holes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737360"/>
            <a:ext cx="3474720" cy="256032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6000" b="1" i="0">
                <a:solidFill>
                  <a:srgbClr val="B23A48"/>
                </a:solidFill>
                <a:latin typeface="Cambria"/>
              </a:rPr>
              <a:t>10</a:t>
            </a:r>
            <a:r>
              <a:rPr sz="6000" b="1" i="0" baseline="30000">
                <a:solidFill>
                  <a:srgbClr val="B23A48"/>
                </a:solidFill>
                <a:latin typeface="Cambria"/>
              </a:rPr>
              <a:t>138</a:t>
            </a:r>
          </a:p>
          <a:p>
            <a:pPr algn="ctr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64 Ni ions, d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66344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0" i="1">
                <a:solidFill>
                  <a:srgbClr val="14213D"/>
                </a:solidFill>
                <a:latin typeface="Cambria"/>
              </a:rPr>
              <a:t>A laptop-sized problem explains most of a core-level spectrum. That is the power of choosing the right subsystem.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35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Rung 4: the Anderson impurity model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Zoom out: the bath becomes the whole crystal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743200" y="3520440"/>
            <a:ext cx="86868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1874519" y="3520440"/>
            <a:ext cx="868681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743200" y="3520440"/>
            <a:ext cx="0" cy="86868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2743200" y="2651760"/>
            <a:ext cx="0" cy="86868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299155" y="3207715"/>
            <a:ext cx="625449" cy="62544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561795" y="3207715"/>
            <a:ext cx="625449" cy="62544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430475" y="2339035"/>
            <a:ext cx="625449" cy="62544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430475" y="4076395"/>
            <a:ext cx="625449" cy="625449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308860" y="3086100"/>
            <a:ext cx="868680" cy="86868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532120"/>
            <a:ext cx="3840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Ligand field</a:t>
            </a:r>
          </a:p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one shell of ligand orbitals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983480" y="3520440"/>
            <a:ext cx="1463040" cy="0"/>
          </a:xfrm>
          <a:prstGeom prst="line">
            <a:avLst/>
          </a:prstGeom>
          <a:ln w="38100">
            <a:solidFill>
              <a:srgbClr val="1421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778240" y="3520440"/>
            <a:ext cx="50292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>
            <a:off x="8275319" y="3520440"/>
            <a:ext cx="502921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778240" y="3520440"/>
            <a:ext cx="0" cy="50292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8778240" y="3017520"/>
            <a:ext cx="0" cy="50292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058253" y="18004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088428" y="23335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058253" y="280629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088428" y="333938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058253" y="381213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088428" y="43452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058253" y="48179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91348" y="18306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61173" y="23033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591348" y="283646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61173" y="330921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591348" y="384230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61173" y="43150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591348" y="48481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064093" y="18004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094268" y="23335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64093" y="280629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64093" y="381213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94268" y="43452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64093" y="48179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597188" y="18306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567013" y="23033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67013" y="43150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597188" y="48481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069933" y="18004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100108" y="23335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069933" y="280629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069933" y="381213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100108" y="43452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069933" y="48179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603028" y="18306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572853" y="23033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603028" y="283646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572853" y="330921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603028" y="384230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572853" y="43150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603028" y="48481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075773" y="180045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105948" y="233354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075773" y="280629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105948" y="333938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075773" y="381213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105948" y="4345228"/>
            <a:ext cx="362102" cy="36210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075773" y="4817973"/>
            <a:ext cx="422452" cy="422452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100108" y="3339388"/>
            <a:ext cx="362102" cy="362102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094268" y="3339388"/>
            <a:ext cx="362102" cy="362102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597188" y="2836468"/>
            <a:ext cx="362102" cy="362102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597188" y="3842308"/>
            <a:ext cx="362102" cy="362102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526780" y="3268980"/>
            <a:ext cx="502920" cy="502920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766560" y="5532120"/>
            <a:ext cx="4023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Anderson impurity</a:t>
            </a:r>
          </a:p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many bath sites: a whole band, still non-interacting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36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bath becomes a band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same step, seen in energy: one ligand level → many → a continuum</a:t>
            </a:r>
          </a:p>
        </p:txBody>
      </p:sp>
      <p:pic>
        <p:nvPicPr>
          <p:cNvPr id="11" name="Picture 10" descr="discret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154" y="1554480"/>
            <a:ext cx="10547210" cy="32918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12064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100" b="0" i="1">
                <a:solidFill>
                  <a:srgbClr val="14213D"/>
                </a:solidFill>
                <a:latin typeface="Cambria"/>
              </a:rPr>
              <a:t>The bath is now a continuum: the full O 2p (and Ni 4s…) band, still non-interacting.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37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hybridization function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One function describes the entire environment</a:t>
            </a:r>
          </a:p>
        </p:txBody>
      </p:sp>
      <p:pic>
        <p:nvPicPr>
          <p:cNvPr id="11" name="Picture 10" descr="a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7132320" cy="837743"/>
          </a:xfrm>
          <a:prstGeom prst="rect">
            <a:avLst/>
          </a:prstGeom>
        </p:spPr>
      </p:pic>
      <p:pic>
        <p:nvPicPr>
          <p:cNvPr id="12" name="Picture 11" descr="del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788920"/>
            <a:ext cx="4114800" cy="11430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48640" y="4343400"/>
            <a:ext cx="7132320" cy="14173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2E86AB"/>
                </a:solidFill>
                <a:latin typeface="Cambria"/>
              </a:rPr>
              <a:t>Everything the impurity knows about the rest of the crystal is in Δ(ω).</a:t>
            </a:r>
          </a:p>
        </p:txBody>
      </p:sp>
      <p:pic>
        <p:nvPicPr>
          <p:cNvPr id="14" name="Picture 13" descr="delta_aim_b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79" y="1920240"/>
            <a:ext cx="3657600" cy="2437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38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Every rung was an impurity model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Looking back down the ladder</a:t>
            </a:r>
          </a:p>
        </p:txBody>
      </p:sp>
      <p:pic>
        <p:nvPicPr>
          <p:cNvPr id="11" name="Picture 10" descr="delta_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1" y="1508760"/>
            <a:ext cx="10467577" cy="32918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07492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1">
                <a:solidFill>
                  <a:srgbClr val="14213D"/>
                </a:solidFill>
                <a:latin typeface="Cambria"/>
              </a:rPr>
              <a:t>We haven't been building different theories. We've been drawing Δ(ω) more and more faithfully.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39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Where does Δ(ω) come from?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Fitted to experiment, or from DFT, where the two doors meet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011680"/>
            <a:ext cx="1874519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2E86AB"/>
                </a:solidFill>
                <a:latin typeface="Calibri"/>
              </a:rPr>
              <a:t>DFT band structure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459736" y="2697480"/>
            <a:ext cx="347472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843784" y="2011680"/>
            <a:ext cx="1874519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2E86AB"/>
                </a:solidFill>
                <a:latin typeface="Calibri"/>
              </a:rPr>
              <a:t>Wannier projection onto Ni 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754880" y="2697480"/>
            <a:ext cx="347472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138927" y="2011680"/>
            <a:ext cx="1874519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2E86AB"/>
                </a:solidFill>
                <a:latin typeface="Calibri"/>
              </a:rPr>
              <a:t>H</a:t>
            </a:r>
            <a:r>
              <a:rPr sz="1500" b="1" i="0" baseline="-25000">
                <a:solidFill>
                  <a:srgbClr val="2E86AB"/>
                </a:solidFill>
                <a:latin typeface="Calibri"/>
              </a:rPr>
              <a:t>bath</a:t>
            </a:r>
            <a:r>
              <a:rPr sz="1500" b="1" i="0">
                <a:solidFill>
                  <a:srgbClr val="2E86AB"/>
                </a:solidFill>
                <a:latin typeface="Calibri"/>
              </a:rPr>
              <a:t>, V</a:t>
            </a:r>
            <a:r>
              <a:rPr sz="1500" b="1" i="0" baseline="-25000">
                <a:solidFill>
                  <a:srgbClr val="2E86AB"/>
                </a:solidFill>
                <a:latin typeface="Calibri"/>
              </a:rPr>
              <a:t>k</a:t>
            </a:r>
            <a:r>
              <a:rPr sz="1500" b="1" i="0">
                <a:solidFill>
                  <a:srgbClr val="2E86AB"/>
                </a:solidFill>
                <a:latin typeface="Calibri"/>
              </a:rPr>
              <a:t> → Δ(ω)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050023" y="2697480"/>
            <a:ext cx="347473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434071" y="2011680"/>
            <a:ext cx="1874519" cy="13716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Discretize: natural impurity orbitals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345167" y="2697480"/>
            <a:ext cx="347473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9729215" y="2011680"/>
            <a:ext cx="1874519" cy="13716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Solve AIM in Quanty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3931920"/>
            <a:ext cx="110642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Empirical route: a model band (gapped, for an insulator) fitted to spectra, common for core-level work</a:t>
            </a:r>
          </a:p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DFT route: no fitted bath parameters, the environment comes from first principles</a:t>
            </a:r>
          </a:p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The local interactions (U, J) are still a choice, along with the double-counting correction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1">
                <a:solidFill>
                  <a:srgbClr val="2E86AB"/>
                </a:solidFill>
                <a:latin typeface="Calibri"/>
              </a:rPr>
              <a:t>→ Thursday: Shokri &amp; Ackermann (DFT / FPLO), Haverkort (DFT + MLFT, DFT + DMFT)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40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checkpoint #4: Anderson impurity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Bands and multiplets together</a:t>
            </a:r>
          </a:p>
        </p:txBody>
      </p:sp>
      <p:pic>
        <p:nvPicPr>
          <p:cNvPr id="11" name="Picture 10" descr="nio_overlay_a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0200"/>
            <a:ext cx="7178040" cy="43434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001000" y="160020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CT region: a broad tail, not a sharp satellite, with no broadening added by hand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Main lines and L₂ doublet kept from LFT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Same model: realistic PES / IPES, Zhang–Rice-like state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bath is an input (fitted or from DFT), not determined by the correlated solid itself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Its sites are non-interacting, though they are really other correlated Ni ions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One site only: no intersite or nonlocal physics (Wednesday)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016752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2E86AB"/>
                </a:solidFill>
                <a:latin typeface="Calibri"/>
              </a:rPr>
              <a:t>→ In depth: F. de Groot (Tue 13:30), Tue/Wed tutorials, M. Haverkort (Thu 13:30)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41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Rung 5: dynamical mean-field theory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Zoom out one last time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834640" y="370332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2267712" y="370332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834640" y="3703320"/>
            <a:ext cx="0" cy="56692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2834640" y="3136391"/>
            <a:ext cx="0" cy="566929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95746" y="176442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29761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95746" y="2898282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9761" y="3499225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95746" y="4032138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9761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5746" y="516599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96689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462674" y="233135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496689" y="2932297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462674" y="3465210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496689" y="4066153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462674" y="459906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496689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029602" y="176442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2063617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029602" y="2898282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029602" y="4032138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2063617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029602" y="516599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630545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596530" y="233135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596530" y="459906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30545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163458" y="176442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197473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163458" y="2898282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163458" y="4032138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197473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163458" y="516599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764401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730386" y="233135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3764401" y="2932297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730386" y="3465210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764401" y="4066153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730386" y="459906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764401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4297314" y="1764426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4331329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297314" y="2898282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4331329" y="3499225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4297314" y="4032138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331329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297314" y="5165994"/>
            <a:ext cx="476219" cy="476219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197473" y="349922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2063617" y="349922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2630545" y="2932297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2630545" y="4066153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2551176" y="3419856"/>
            <a:ext cx="566928" cy="56692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cxnSp>
        <p:nvCxnSpPr>
          <p:cNvPr id="64" name="Connector 63"/>
          <p:cNvCxnSpPr/>
          <p:nvPr/>
        </p:nvCxnSpPr>
        <p:spPr>
          <a:xfrm>
            <a:off x="5120640" y="3703320"/>
            <a:ext cx="1371600" cy="0"/>
          </a:xfrm>
          <a:prstGeom prst="line">
            <a:avLst/>
          </a:prstGeom>
          <a:ln w="38100">
            <a:solidFill>
              <a:srgbClr val="1421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8778240" y="3703320"/>
            <a:ext cx="566927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H="1">
            <a:off x="8211312" y="370332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8778240" y="3703320"/>
            <a:ext cx="0" cy="56692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8778240" y="3136391"/>
            <a:ext cx="0" cy="566929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6839346" y="176442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873361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839346" y="2898282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873361" y="3499225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6839346" y="4032138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873361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839346" y="516599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440289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406274" y="233135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440289" y="2932297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406274" y="3465210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440289" y="4066153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406274" y="459906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440289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73202" y="176442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007217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73202" y="2898282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73202" y="4032138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007217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73202" y="516599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574145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8540130" y="233135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8540130" y="459906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8574145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107058" y="176442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141073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107058" y="2898282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107058" y="4032138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141073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107058" y="516599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708001" y="179844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673986" y="233135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708001" y="2932297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673986" y="3465210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708001" y="4066153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673986" y="459906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708001" y="520000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240914" y="1764426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274929" y="2365369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240914" y="2898282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274929" y="3499225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240914" y="4032138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274929" y="4633081"/>
            <a:ext cx="408188" cy="408188"/>
          </a:xfrm>
          <a:prstGeom prst="ellipse">
            <a:avLst/>
          </a:prstGeom>
          <a:solidFill>
            <a:srgbClr val="2E86AB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240914" y="5165994"/>
            <a:ext cx="476219" cy="476219"/>
          </a:xfrm>
          <a:prstGeom prst="ellipse">
            <a:avLst/>
          </a:prstGeom>
          <a:solidFill>
            <a:srgbClr val="E07A1F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141073" y="349922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007217" y="349922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574145" y="2932297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574145" y="4066153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494776" y="3419856"/>
            <a:ext cx="566928" cy="56692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822960" y="5577840"/>
            <a:ext cx="4023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1">
                <a:solidFill>
                  <a:srgbClr val="6C757D"/>
                </a:solidFill>
                <a:latin typeface="Calibri"/>
              </a:rPr>
              <a:t>AIM: an impurity in a bath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766560" y="5577840"/>
            <a:ext cx="4023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1">
                <a:solidFill>
                  <a:srgbClr val="E07A1F"/>
                </a:solidFill>
                <a:latin typeface="Calibri"/>
              </a:rPr>
              <a:t>DMFT: the bath is made of impurities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48640" y="13716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 i="0">
                <a:solidFill>
                  <a:srgbClr val="14213D"/>
                </a:solidFill>
                <a:latin typeface="Cambria"/>
              </a:rPr>
              <a:t>The environment of a Ni ion is… other Ni 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</p:bld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42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Two ways to split one level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One level can become two peaks: through hopping, or through interaction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1508760"/>
            <a:ext cx="5349240" cy="3657600"/>
          </a:xfrm>
          <a:prstGeom prst="roundRect">
            <a:avLst>
              <a:gd name="adj" fmla="val 5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160020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2E86AB"/>
                </a:solidFill>
                <a:latin typeface="Cambria"/>
              </a:rPr>
              <a:t>Hopping to a neighbour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3246120"/>
            <a:ext cx="914400" cy="82296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2880360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Ni 3d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3931920"/>
            <a:ext cx="914400" cy="8229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3566160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ligand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43200" y="2514600"/>
            <a:ext cx="914400" cy="82296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468880" y="2130552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antibonding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0" y="4526280"/>
            <a:ext cx="914400" cy="8229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68880" y="4617720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bonding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1847088" y="2560320"/>
            <a:ext cx="877824" cy="73152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847088" y="3291840"/>
            <a:ext cx="877824" cy="128016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3675887" y="2560320"/>
            <a:ext cx="969265" cy="1417319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>
            <a:off x="3675887" y="3977639"/>
            <a:ext cx="969265" cy="594361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7240" y="2103120"/>
            <a:ext cx="1554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hopping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44068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This comes from the environment: </a:t>
            </a:r>
            <a:r>
              <a:rPr sz="1500" b="1" i="0">
                <a:solidFill>
                  <a:srgbClr val="2E86AB"/>
                </a:solidFill>
                <a:latin typeface="Calibri"/>
              </a:rPr>
              <a:t>Δ(ω)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1508760"/>
            <a:ext cx="5349240" cy="3657600"/>
          </a:xfrm>
          <a:prstGeom prst="roundRect">
            <a:avLst>
              <a:gd name="adj" fmla="val 5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160020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 i="0">
                <a:solidFill>
                  <a:srgbClr val="E07A1F"/>
                </a:solidFill>
                <a:latin typeface="Cambria"/>
              </a:rPr>
              <a:t>Interaction U on the site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29400" y="3520440"/>
            <a:ext cx="914400" cy="82296"/>
          </a:xfrm>
          <a:prstGeom prst="rect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54680"/>
            <a:ext cx="1371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6C757D"/>
                </a:solidFill>
                <a:latin typeface="Calibri"/>
              </a:rPr>
              <a:t>U = 0: one level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58200" y="2514600"/>
            <a:ext cx="914400" cy="82296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458200" y="4526280"/>
            <a:ext cx="914400" cy="82296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 flipV="1">
            <a:off x="7562088" y="2560320"/>
            <a:ext cx="877824" cy="100584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7562088" y="3566160"/>
            <a:ext cx="877824" cy="1005840"/>
          </a:xfrm>
          <a:prstGeom prst="line">
            <a:avLst/>
          </a:prstGeom>
          <a:ln w="12700">
            <a:solidFill>
              <a:srgbClr val="6C757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8915400" y="2633472"/>
            <a:ext cx="0" cy="1865376"/>
          </a:xfrm>
          <a:prstGeom prst="line">
            <a:avLst/>
          </a:prstGeom>
          <a:ln w="19050">
            <a:solidFill>
              <a:srgbClr val="14213D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979408" y="3383280"/>
            <a:ext cx="457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1">
                <a:solidFill>
                  <a:srgbClr val="14213D"/>
                </a:solidFill>
                <a:latin typeface="Cambria Math"/>
              </a:rPr>
              <a:t>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464040" y="2286000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add an electron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the site is already occupied: pays U (IPES)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64040" y="4297680"/>
            <a:ext cx="21031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remove the electron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no partner to pay U to (PES)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92240" y="544068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This comes from the interactions: </a:t>
            </a:r>
            <a:r>
              <a:rPr sz="1500" b="1" i="0">
                <a:solidFill>
                  <a:srgbClr val="E07A1F"/>
                </a:solidFill>
                <a:latin typeface="Calibri"/>
              </a:rPr>
              <a:t>Σ(ω)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5852160"/>
            <a:ext cx="11064240" cy="475488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/>
          <a:lstStyle/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A fixed correction (mean field) can only shift each level. </a:t>
            </a:r>
            <a:r>
              <a:rPr sz="1400" b="1" i="0">
                <a:solidFill>
                  <a:srgbClr val="14213D"/>
                </a:solidFill>
                <a:latin typeface="Calibri"/>
              </a:rPr>
              <a:t>To split one level into two, the correction must depend on the electron's energy: Δ(ω), Σ(ω).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43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does DMFT suddenly need Σ?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We never needed it for clusters or the impurity model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1554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6C757D"/>
                </a:solidFill>
                <a:latin typeface="Cambria"/>
              </a:rPr>
              <a:t>Atom → CFT → LFT → AIM</a:t>
            </a:r>
          </a:p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The small problem is the whole calculation.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Write Ĥ for the cluster or impurity, diagonalize it, read off the spectrum. Nothing ever has to leave the cluster.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554480"/>
            <a:ext cx="5349240" cy="21031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DMFT</a:t>
            </a:r>
          </a:p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Solve one site, then make every site in the crystal behave the same way.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But the crystal's band structure only understands one-electron energies. The impurity's many-body result has to be translated into that language: Σ(ω).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97280" y="4069080"/>
            <a:ext cx="3291840" cy="109728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254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E07A1F"/>
                </a:solidFill>
                <a:latin typeface="Cambria"/>
              </a:rPr>
              <a:t>One site</a:t>
            </a:r>
          </a:p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solved exactly, all its interactions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4069080"/>
            <a:ext cx="3291840" cy="109728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 w="2540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2E86AB"/>
                </a:solidFill>
                <a:latin typeface="Cambria"/>
              </a:rPr>
              <a:t>The crystal</a:t>
            </a:r>
          </a:p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band structure: one-electron levels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480560" y="4297680"/>
            <a:ext cx="3200400" cy="0"/>
          </a:xfrm>
          <a:prstGeom prst="line">
            <a:avLst/>
          </a:prstGeom>
          <a:ln w="3810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80560" y="388620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E07A1F"/>
                </a:solidFill>
                <a:latin typeface="Calibri"/>
              </a:rPr>
              <a:t>Σ(ω): the interactions, translated</a:t>
            </a:r>
          </a:p>
        </p:txBody>
      </p:sp>
      <p:cxnSp>
        <p:nvCxnSpPr>
          <p:cNvPr id="17" name="Connector 16"/>
          <p:cNvCxnSpPr/>
          <p:nvPr/>
        </p:nvCxnSpPr>
        <p:spPr>
          <a:xfrm flipH="1">
            <a:off x="4480560" y="4937760"/>
            <a:ext cx="3200400" cy="0"/>
          </a:xfrm>
          <a:prstGeom prst="line">
            <a:avLst/>
          </a:prstGeom>
          <a:ln w="3810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80560" y="4983480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 i="0">
                <a:solidFill>
                  <a:srgbClr val="2E86AB"/>
                </a:solidFill>
                <a:latin typeface="Calibri"/>
              </a:rPr>
              <a:t>Δ(ω): the environment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1" i="1">
                <a:solidFill>
                  <a:srgbClr val="14213D"/>
                </a:solidFill>
                <a:latin typeface="Cambria"/>
              </a:rPr>
              <a:t>Σ carries the interactions out to the lattice; Δ carries the environment back. That round trip is DMFT.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19" grpId="0" animBg="1"/>
    </p:bld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44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DMFT loop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Make one site look exactly like any site of the lattice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4560" y="1856232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① Guess an environment</a:t>
            </a:r>
          </a:p>
          <a:p>
            <a:pPr algn="ctr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a bath Δ(ω)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663440" y="2313432"/>
            <a:ext cx="691286" cy="978408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120286" y="333756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② Solve one site exactly in it</a:t>
            </a:r>
          </a:p>
          <a:p>
            <a:pPr algn="ctr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AIM → its self-energy Σ(ω)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4663440" y="4297680"/>
            <a:ext cx="691286" cy="978408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194560" y="4818888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③ Give every site that same Σ(ω)</a:t>
            </a:r>
          </a:p>
          <a:p>
            <a:pPr algn="ctr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lattice → what one site sees</a:t>
            </a:r>
          </a:p>
        </p:txBody>
      </p:sp>
      <p:cxnSp>
        <p:nvCxnSpPr>
          <p:cNvPr id="16" name="Connector 15"/>
          <p:cNvCxnSpPr/>
          <p:nvPr/>
        </p:nvCxnSpPr>
        <p:spPr>
          <a:xfrm flipH="1" flipV="1">
            <a:off x="1503273" y="4297680"/>
            <a:ext cx="691287" cy="978408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68833" y="333756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④ Which bath would make one site look like that?</a:t>
            </a:r>
          </a:p>
          <a:p>
            <a:pPr algn="ctr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→ a new Δ(ω)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1503273" y="2313432"/>
            <a:ext cx="691287" cy="978408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68880" y="3474720"/>
            <a:ext cx="19202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6C757D"/>
                </a:solidFill>
                <a:latin typeface="Calibri"/>
              </a:rPr>
              <a:t>repeat until</a:t>
            </a:r>
          </a:p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6C757D"/>
                </a:solidFill>
                <a:latin typeface="Calibri"/>
              </a:rPr>
              <a:t>nothing changes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23760" y="1600200"/>
            <a:ext cx="4389120" cy="1874519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6C757D"/>
                </a:solidFill>
                <a:latin typeface="Cambria"/>
              </a:rPr>
              <a:t>When it has converged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the bath Δ(ω) and the self-energy Σ(ω) stop changing, and the impurity is indistinguishable from a site of the crystal.</a:t>
            </a:r>
          </a:p>
          <a:p>
            <a:pPr algn="l">
              <a:spcAft>
                <a:spcPts val="400"/>
              </a:spcAft>
            </a:pPr>
            <a:r>
              <a:rPr sz="1300" b="0" i="1">
                <a:solidFill>
                  <a:srgbClr val="2E86AB"/>
                </a:solidFill>
                <a:latin typeface="Calibri"/>
              </a:rPr>
              <a:t>Details: M. Haverkort, Thursday 13:30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23760" y="3657600"/>
            <a:ext cx="4389120" cy="11887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E07A1F"/>
                </a:solidFill>
                <a:latin typeface="Calibri"/>
              </a:rPr>
              <a:t>The one approximation:</a:t>
            </a:r>
          </a:p>
        </p:txBody>
      </p:sp>
      <p:pic>
        <p:nvPicPr>
          <p:cNvPr id="22" name="Picture 21" descr="dmft_appro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4033810"/>
            <a:ext cx="4023360" cy="7106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223760" y="4983480"/>
            <a:ext cx="43891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Exact in infinite dimensions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300" b="0" i="0">
                <a:solidFill>
                  <a:srgbClr val="6C757D"/>
                </a:solidFill>
                <a:latin typeface="Calibri"/>
              </a:rPr>
              <a:t>Metzner &amp; Vollhardt (1989); Georges &amp; Kotliar (1992)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45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Closing the loop, in three lines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G(ω): the one-site spectrum written as an equation. Its peaks are where an electron can be added or removed.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508760"/>
            <a:ext cx="3931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②  The impurity in its bath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892807"/>
            <a:ext cx="3931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the bare level, minus the environment, minus the interactions</a:t>
            </a:r>
          </a:p>
        </p:txBody>
      </p:sp>
      <p:pic>
        <p:nvPicPr>
          <p:cNvPr id="13" name="Picture 12" descr="dmft_i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050" y="1463039"/>
            <a:ext cx="6392778" cy="1143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8640" y="2834639"/>
            <a:ext cx="3931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③  The crystal, every site carrying the same 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18687"/>
            <a:ext cx="3931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what one site sees: average over all k of the band energies ε</a:t>
            </a:r>
            <a:r>
              <a:rPr sz="1200" b="0" i="1" baseline="-25000">
                <a:solidFill>
                  <a:srgbClr val="6C757D"/>
                </a:solidFill>
                <a:latin typeface="Calibri"/>
              </a:rPr>
              <a:t>k</a:t>
            </a:r>
            <a:r>
              <a:rPr sz="1200" b="0" i="1">
                <a:solidFill>
                  <a:srgbClr val="6C757D"/>
                </a:solidFill>
                <a:latin typeface="Calibri"/>
              </a:rPr>
              <a:t> (their average is ε</a:t>
            </a:r>
            <a:r>
              <a:rPr sz="1200" b="0" i="1" baseline="-25000">
                <a:solidFill>
                  <a:srgbClr val="6C757D"/>
                </a:solidFill>
                <a:latin typeface="Calibri"/>
              </a:rPr>
              <a:t>d</a:t>
            </a:r>
            <a:r>
              <a:rPr sz="1200" b="0" i="1">
                <a:solidFill>
                  <a:srgbClr val="6C757D"/>
                </a:solidFill>
                <a:latin typeface="Calibri"/>
              </a:rPr>
              <a:t>)</a:t>
            </a:r>
          </a:p>
        </p:txBody>
      </p:sp>
      <p:pic>
        <p:nvPicPr>
          <p:cNvPr id="16" name="Picture 15" descr="dmft_l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868352"/>
            <a:ext cx="7040880" cy="9841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8640" y="4160520"/>
            <a:ext cx="3931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④  Make them agree, and solve for the bath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544568"/>
            <a:ext cx="39319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everything on the right is known: this is the new environment</a:t>
            </a:r>
          </a:p>
        </p:txBody>
      </p:sp>
      <p:pic>
        <p:nvPicPr>
          <p:cNvPr id="19" name="Picture 18" descr="dmft_n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466" y="4114800"/>
            <a:ext cx="6837947" cy="114300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548640" y="5532120"/>
            <a:ext cx="11064240" cy="7315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2E86AB"/>
                </a:solidFill>
                <a:latin typeface="Calibri"/>
              </a:rPr>
              <a:t>In words: </a:t>
            </a:r>
            <a:r>
              <a:rPr sz="1400" b="0" i="0">
                <a:solidFill>
                  <a:srgbClr val="14213D"/>
                </a:solidFill>
                <a:latin typeface="Calibri"/>
              </a:rPr>
              <a:t>the new bath is whatever is left of what one site sees in the crystal, once the bare level and the interactions are taken out. In Quanty you then fit a few bath levels to it and solve again.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46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checkpoint #5: DFT + DMFT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Something no single-NiO₆ cluster gets: the Ni 2p XPS main line</a:t>
            </a:r>
          </a:p>
        </p:txBody>
      </p:sp>
      <p:pic>
        <p:nvPicPr>
          <p:cNvPr id="11" name="Picture 10" descr="hariki2017_nio_2p_x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92" y="1600200"/>
            <a:ext cx="5239135" cy="39319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550407"/>
            <a:ext cx="7178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1">
                <a:solidFill>
                  <a:srgbClr val="6C757D"/>
                </a:solidFill>
                <a:latin typeface="Calibri"/>
              </a:rPr>
              <a:t>LDA+DMFT Ni 2p XPS of NiO: (a) paramagnetic, (b) antiferromagnetic, with experiment (black). A. Hariki, T. Uozumi &amp; J. Kuneš, PRB 96, 045111 (2017); arXiv:1704.01500.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160020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Double-peak 2p₃/₂ main line: non-local screening via the self-consistent bath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Charge-transfer satellites, better than the cluster model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Valence band: CT gap, Zhang–Rice band, insulating above T</a:t>
            </a:r>
            <a:r>
              <a:rPr sz="1300" b="0" i="0" baseline="-25000">
                <a:solidFill>
                  <a:srgbClr val="14213D"/>
                </a:solidFill>
                <a:latin typeface="Calibri"/>
              </a:rPr>
              <a:t>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379476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Correlations between sites: Σ is local (we come back to this…)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16752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 i="1">
                <a:solidFill>
                  <a:srgbClr val="2E86AB"/>
                </a:solidFill>
                <a:latin typeface="Calibri"/>
              </a:rPr>
              <a:t>→ Hands-on: DMFT of NiO in this morning's 11:00 tutorial. In depth: M. Haverkort (Thu 13:30) and the Thu 15:30 tutorial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47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Hilbert-space reality check</a:t>
            </a:r>
          </a:p>
        </p:txBody>
      </p:sp>
      <p:sp>
        <p:nvSpPr>
          <p:cNvPr id="10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What each rung costs (log₁₀ of the many-body dimension)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48640" y="1554480"/>
          <a:ext cx="731520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8229600" y="1737360"/>
            <a:ext cx="3383280" cy="40233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rIns="274320" tIns="274320" bIns="27432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B23A48"/>
                </a:solidFill>
                <a:latin typeface="Cambria"/>
              </a:rPr>
              <a:t>From 10</a:t>
            </a:r>
            <a:r>
              <a:rPr sz="2000" b="1" i="0" baseline="30000">
                <a:solidFill>
                  <a:srgbClr val="B23A48"/>
                </a:solidFill>
                <a:latin typeface="Cambria"/>
              </a:rPr>
              <a:t>10²⁰</a:t>
            </a:r>
            <a:r>
              <a:rPr sz="2000" b="1" i="0">
                <a:solidFill>
                  <a:srgbClr val="B23A48"/>
                </a:solidFill>
                <a:latin typeface="Cambria"/>
              </a:rPr>
              <a:t>…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4213D"/>
                </a:solidFill>
                <a:latin typeface="Calibri"/>
              </a:rPr>
              <a:t>…to something a cluster node does overnight.</a:t>
            </a:r>
          </a:p>
          <a:p>
            <a:pPr algn="l">
              <a:spcAft>
                <a:spcPts val="400"/>
              </a:spcAft>
            </a:pPr>
            <a:r>
              <a:rPr sz="8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E07A1F"/>
                </a:solidFill>
                <a:latin typeface="Calibri"/>
              </a:rPr>
              <a:t>And we lost very little of what a core-level spectrum cares about.</a:t>
            </a:r>
          </a:p>
          <a:p>
            <a:pPr algn="l">
              <a:spcAft>
                <a:spcPts val="400"/>
              </a:spcAft>
            </a:pPr>
            <a:r>
              <a:rPr sz="1400" b="0" i="1">
                <a:solidFill>
                  <a:srgbClr val="6C757D"/>
                </a:solidFill>
                <a:latin typeface="Calibri"/>
              </a:rPr>
              <a:t>DMFT ≈ AIM × number of iterations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 animBg="1"/>
    </p:bld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AIM</a:t>
            </a:r>
          </a:p>
        </p:txBody>
      </p:sp>
      <p:sp>
        <p:nvSpPr>
          <p:cNvPr id="6" name="chrome"/>
          <p:cNvSpPr/>
          <p:nvPr/>
        </p:nvSpPr>
        <p:spPr>
          <a:xfrm>
            <a:off x="10963656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DMFT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48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ladder, complete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554480"/>
          <a:ext cx="1106424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2377440"/>
                <a:gridCol w="2377440"/>
                <a:gridCol w="2286000"/>
                <a:gridCol w="2743200"/>
              </a:tblGrid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Local interactions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Bath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Δ(ω)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500" b="1" i="0">
                          <a:solidFill>
                            <a:srgbClr val="FFFFFF"/>
                          </a:solidFill>
                          <a:latin typeface="Calibri"/>
                        </a:rPr>
                        <a:t>Typical use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E07A1F"/>
                          </a:solidFill>
                          <a:latin typeface="Cambria"/>
                        </a:rPr>
                        <a:t>Atom</a:t>
                      </a:r>
                    </a:p>
                  </a:txBody>
                  <a:tcPr anchor="ctr"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full multiplets + SOC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gross multiplet structure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E07A1F"/>
                          </a:solidFill>
                          <a:latin typeface="Cambria"/>
                        </a:rPr>
                        <a:t>CFT</a:t>
                      </a:r>
                    </a:p>
                  </a:txBody>
                  <a:tcPr anchor="ctr"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+ static crystal field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none (static potential)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0 (field is in Ĥ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loc</a:t>
                      </a: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XAS of ionic systems, RIXS dd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E07A1F"/>
                          </a:solidFill>
                          <a:latin typeface="Cambria"/>
                        </a:rPr>
                        <a:t>LFT</a:t>
                      </a:r>
                    </a:p>
                  </a:txBody>
                  <a:tcPr anchor="ctr"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same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one ligand shell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a few poles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XAS, XPS satellites, RIXS dd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E07A1F"/>
                          </a:solidFill>
                          <a:latin typeface="Cambria"/>
                        </a:rPr>
                        <a:t>AIM</a:t>
                      </a:r>
                    </a:p>
                  </a:txBody>
                  <a:tcPr anchor="ctr"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same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non-interacting band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continuous (fitted or DFT)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PES / IPES, line shapes, dispersing RIXS (CT, fluorescence)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E07A1F"/>
                          </a:solidFill>
                          <a:latin typeface="Cambria"/>
                        </a:rPr>
                        <a:t>DMFT</a:t>
                      </a:r>
                    </a:p>
                  </a:txBody>
                  <a:tcPr anchor="ctr"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same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self-consistent lattice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continuous, self-consistent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spectral functions, non-local screening, dispersing RIXS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" fill="hold">
                      <p:stCondLst>
                        <p:cond delay="indefinite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One equation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…for the whole week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8D99AE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8D99AE"/>
                </a:solidFill>
                <a:latin typeface="Calibri"/>
              </a:rPr>
              <a:t>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0" i="1">
                <a:solidFill>
                  <a:srgbClr val="CADCFC"/>
                </a:solidFill>
                <a:latin typeface="Calibri"/>
              </a:rPr>
              <a:t>Remember this line?</a:t>
            </a:r>
          </a:p>
        </p:txBody>
      </p:sp>
      <p:pic>
        <p:nvPicPr>
          <p:cNvPr id="5" name="Picture 4" descr="embed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868680"/>
            <a:ext cx="9235440" cy="12818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90890" y="2194560"/>
            <a:ext cx="20116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F6B37A"/>
                </a:solidFill>
                <a:latin typeface="Calibri"/>
              </a:rPr>
              <a:t>↑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F6B37A"/>
                </a:solidFill>
                <a:latin typeface="Calibri"/>
              </a:rPr>
              <a:t>the local subsystem: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F6B37A"/>
                </a:solidFill>
                <a:latin typeface="Calibri"/>
              </a:rPr>
              <a:t>solved exactly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06109" y="2194560"/>
            <a:ext cx="20116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8FC9E8"/>
                </a:solidFill>
                <a:latin typeface="Calibri"/>
              </a:rPr>
              <a:t>↑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8FC9E8"/>
                </a:solidFill>
                <a:latin typeface="Calibri"/>
              </a:rPr>
              <a:t>the rest of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8FC9E8"/>
                </a:solidFill>
                <a:latin typeface="Calibri"/>
              </a:rPr>
              <a:t>the crystal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9096" y="2194560"/>
            <a:ext cx="20116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C9CED6"/>
                </a:solidFill>
                <a:latin typeface="Calibri"/>
              </a:rPr>
              <a:t>↑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C9CED6"/>
                </a:solidFill>
                <a:latin typeface="Calibri"/>
              </a:rPr>
              <a:t>the coupling:</a:t>
            </a:r>
          </a:p>
          <a:p>
            <a:pPr algn="ctr">
              <a:spcAft>
                <a:spcPts val="0"/>
              </a:spcAft>
            </a:pPr>
            <a:r>
              <a:rPr sz="1300" b="0" i="1">
                <a:solidFill>
                  <a:srgbClr val="C9CED6"/>
                </a:solidFill>
                <a:latin typeface="Calibri"/>
              </a:rPr>
              <a:t>hopping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154680"/>
            <a:ext cx="2066543" cy="2240280"/>
          </a:xfrm>
          <a:prstGeom prst="roundRect">
            <a:avLst>
              <a:gd name="adj" fmla="val 8000"/>
            </a:avLst>
          </a:prstGeom>
          <a:solidFill>
            <a:srgbClr val="223356"/>
          </a:solidFill>
          <a:ln w="1905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8872" rIns="118872" tIns="118872" bIns="118872"/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Atom / CFT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F6B37A"/>
                </a:solidFill>
                <a:latin typeface="Calibri"/>
              </a:rPr>
              <a:t>Local: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the Ni 3d shell, all interactions (CFT: + a static field)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8FC9E8"/>
                </a:solidFill>
                <a:latin typeface="Calibri"/>
              </a:rPr>
              <a:t>Bath: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none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98064" y="3154680"/>
            <a:ext cx="2066543" cy="2240280"/>
          </a:xfrm>
          <a:prstGeom prst="roundRect">
            <a:avLst>
              <a:gd name="adj" fmla="val 8000"/>
            </a:avLst>
          </a:prstGeom>
          <a:solidFill>
            <a:srgbClr val="223356"/>
          </a:solidFill>
          <a:ln w="1905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8872" rIns="118872" tIns="118872" bIns="118872"/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LFT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F6B37A"/>
                </a:solidFill>
                <a:latin typeface="Calibri"/>
              </a:rPr>
              <a:t>Local: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the same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8FC9E8"/>
                </a:solidFill>
                <a:latin typeface="Calibri"/>
              </a:rPr>
              <a:t>Bath: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one shell of ligand orbitals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47488" y="3154680"/>
            <a:ext cx="2066543" cy="2240280"/>
          </a:xfrm>
          <a:prstGeom prst="roundRect">
            <a:avLst>
              <a:gd name="adj" fmla="val 8000"/>
            </a:avLst>
          </a:prstGeom>
          <a:solidFill>
            <a:srgbClr val="223356"/>
          </a:solidFill>
          <a:ln w="1905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8872" rIns="118872" tIns="118872" bIns="118872"/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AIM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F6B37A"/>
                </a:solidFill>
                <a:latin typeface="Calibri"/>
              </a:rPr>
              <a:t>Local: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the same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8FC9E8"/>
                </a:solidFill>
                <a:latin typeface="Calibri"/>
              </a:rPr>
              <a:t>Bath: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a whole band: many bath sites (fitted or DFT)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96912" y="3154680"/>
            <a:ext cx="2066543" cy="2240280"/>
          </a:xfrm>
          <a:prstGeom prst="roundRect">
            <a:avLst>
              <a:gd name="adj" fmla="val 8000"/>
            </a:avLst>
          </a:prstGeom>
          <a:solidFill>
            <a:srgbClr val="223356"/>
          </a:solidFill>
          <a:ln w="1905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8872" rIns="118872" tIns="118872" bIns="118872"/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DMFT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F6B37A"/>
                </a:solidFill>
                <a:latin typeface="Calibri"/>
              </a:rPr>
              <a:t>Local: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the same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8FC9E8"/>
                </a:solidFill>
                <a:latin typeface="Calibri"/>
              </a:rPr>
              <a:t>Bath: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chosen self-consistently: built from sites like this 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46336" y="3154680"/>
            <a:ext cx="2066543" cy="2240280"/>
          </a:xfrm>
          <a:prstGeom prst="roundRect">
            <a:avLst>
              <a:gd name="adj" fmla="val 8000"/>
            </a:avLst>
          </a:prstGeom>
          <a:solidFill>
            <a:srgbClr val="223356"/>
          </a:solidFill>
          <a:ln w="19050">
            <a:solidFill>
              <a:srgbClr val="8D99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8872" rIns="118872" tIns="118872" bIns="118872"/>
          <a:lstStyle/>
          <a:p>
            <a:pPr algn="ctr">
              <a:spcAft>
                <a:spcPts val="200"/>
              </a:spcAft>
            </a:pPr>
            <a:r>
              <a:rPr sz="1800" b="1" i="0">
                <a:solidFill>
                  <a:srgbClr val="CADCFC"/>
                </a:solidFill>
                <a:latin typeface="Cambria"/>
              </a:rPr>
              <a:t>DFT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F6B37A"/>
                </a:solidFill>
                <a:latin typeface="Calibri"/>
              </a:rPr>
              <a:t>Local: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nothing solved exactly</a:t>
            </a:r>
          </a:p>
          <a:p>
            <a:pPr algn="ctr">
              <a:spcAft>
                <a:spcPts val="200"/>
              </a:spcAft>
            </a:pPr>
            <a:r>
              <a:rPr sz="4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ctr">
              <a:spcAft>
                <a:spcPts val="200"/>
              </a:spcAft>
            </a:pPr>
            <a:r>
              <a:rPr sz="1300" b="1" i="0">
                <a:solidFill>
                  <a:srgbClr val="8FC9E8"/>
                </a:solidFill>
                <a:latin typeface="Calibri"/>
              </a:rPr>
              <a:t>Bath: </a:t>
            </a:r>
            <a:r>
              <a:rPr sz="1300" b="0" i="0">
                <a:solidFill>
                  <a:srgbClr val="FFFFFF"/>
                </a:solidFill>
                <a:latin typeface="Calibri"/>
              </a:rPr>
              <a:t>every electron in an average field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0" i="1">
                <a:solidFill>
                  <a:srgbClr val="FFFFFF"/>
                </a:solidFill>
                <a:latin typeface="Cambria"/>
              </a:rPr>
              <a:t>Every method on this week's programme is this one line, with a different choice of bath.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51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Which rung do I need?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More rungs aren't always better: pick the simplest one with the physics your spectrum sees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Localized d / f insulator, XAS or RIXS dd?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406640" y="2002536"/>
            <a:ext cx="73152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229600" y="164592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LFT is usually enough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14600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XPS satellites, charge transfer, covalency?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06640" y="2871216"/>
            <a:ext cx="73152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229600" y="251460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LFT (or AIM)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383280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PES line shapes, metallic screening, a Fermi sea?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406640" y="3739896"/>
            <a:ext cx="73152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229600" y="338328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AIM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251959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Dispersion, spectral functions, phase diagrams?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406640" y="4608575"/>
            <a:ext cx="73152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229600" y="4251959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DMFT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20640"/>
            <a:ext cx="6766560" cy="713232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Parameters without fitting?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406640" y="5477255"/>
            <a:ext cx="73152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229600" y="512064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Calibri"/>
              </a:rPr>
              <a:t>DFT-derived (Thursday)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52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Parameters: fitted or ab initio?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 tension the field lives with, and you'll see both this week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5349240" cy="35661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20040" rIns="320040" tIns="320040" bIns="320040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E07A1F"/>
                </a:solidFill>
                <a:latin typeface="Cambria"/>
              </a:rPr>
              <a:t>Semi-empirical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4213D"/>
                </a:solidFill>
                <a:latin typeface="Calibri"/>
              </a:rPr>
              <a:t>Δ, U, V, 10Dq fitted to spectra</a:t>
            </a:r>
          </a:p>
          <a:p>
            <a:pPr algn="l">
              <a:spcAft>
                <a:spcPts val="400"/>
              </a:spcAft>
            </a:pPr>
            <a:r>
              <a:rPr sz="8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Few parameters, physical insight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Excellent fits, fast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B23A48"/>
                </a:solidFill>
                <a:latin typeface="Calibri"/>
              </a:rPr>
              <a:t>Risk: non-unique, not predictive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645920"/>
            <a:ext cx="5349240" cy="356616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20040" rIns="320040" tIns="320040" bIns="320040"/>
          <a:lstStyle/>
          <a:p>
            <a:pPr algn="l">
              <a:spcAft>
                <a:spcPts val="400"/>
              </a:spcAft>
            </a:pPr>
            <a:r>
              <a:rPr sz="2400" b="1" i="0">
                <a:solidFill>
                  <a:srgbClr val="2E86AB"/>
                </a:solidFill>
                <a:latin typeface="Cambria"/>
              </a:rPr>
              <a:t>Ab initio</a:t>
            </a:r>
          </a:p>
          <a:p>
            <a:pPr algn="l">
              <a:spcAft>
                <a:spcPts val="400"/>
              </a:spcAft>
            </a:pPr>
            <a:r>
              <a:rPr sz="1700" b="0" i="0">
                <a:solidFill>
                  <a:srgbClr val="14213D"/>
                </a:solidFill>
                <a:latin typeface="Calibri"/>
              </a:rPr>
              <a:t>DFT + MLFT, DFT + DMFT</a:t>
            </a:r>
          </a:p>
          <a:p>
            <a:pPr algn="l">
              <a:spcAft>
                <a:spcPts val="400"/>
              </a:spcAft>
            </a:pPr>
            <a:r>
              <a:rPr sz="8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 marL="256032" indent="-219456">
              <a:spcAft>
                <a:spcPts val="4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Predictive, material-specific</a:t>
            </a:r>
          </a:p>
          <a:p>
            <a:pPr algn="l" marL="256032" indent="-219456">
              <a:spcAft>
                <a:spcPts val="4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Bath from first principles</a:t>
            </a:r>
          </a:p>
          <a:p>
            <a:pPr algn="l" marL="256032" indent="-219456">
              <a:spcAft>
                <a:spcPts val="4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B23A48"/>
                </a:solidFill>
                <a:latin typeface="Calibri"/>
              </a:rPr>
              <a:t>Risk: U and double counting are still choices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4864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0" i="1">
                <a:solidFill>
                  <a:srgbClr val="14213D"/>
                </a:solidFill>
                <a:latin typeface="Calibri"/>
              </a:rPr>
              <a:t>The best work uses both: ab initio as the starting point, spectra as the referee.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53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Your map of the week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25880"/>
            <a:ext cx="2103120" cy="384048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Mon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254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Green: one Hamiltonian, many approximations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all rungs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44368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Deep dive: bands, PES, XAS; DMFT of NiO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AIM · DMFT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059936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de Groot: X-ray spectroscopy, overview &amp; experiment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175504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Intro to Quanty: orbitals, CI, Green's functions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1325880"/>
            <a:ext cx="2103120" cy="384048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Tue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1828800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Arrio: atomic multiplets &amp; crystal field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Atom · CFT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88920" y="2944368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Atomic, CFT, LFT ground states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Atom · CFT · LFT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88920" y="4059936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de Groot: interpreting XAS &amp; XPS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Atom · CFT · LFT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88920" y="5175504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CFT, LFT and AIM for spectroscopy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CFT · LFT · AIM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199" y="1325880"/>
            <a:ext cx="2103120" cy="384048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199" y="1828800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254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Green: beyond one site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multi-site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199" y="2944368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K- &amp; L₂,₃-edge XAS, fluorescence yield, RIXS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CFT · LFT · AIM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199" y="4059936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Tagliavini: polarization, sum rules, tensors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199" y="5175504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Polarization &amp; geometry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79" y="1325880"/>
            <a:ext cx="2103120" cy="384048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Thu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69479" y="1828800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Shokri &amp; Ackermann: DFT calculations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the other door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69479" y="2944368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DFT with FPLO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269479" y="4059936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Haverkort: DFT+MLFT, DFT+DMFT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AIM · DMFT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269479" y="5175504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From DFT to many-body models</a:t>
            </a:r>
          </a:p>
          <a:p>
            <a:pPr algn="l">
              <a:spcAft>
                <a:spcPts val="200"/>
              </a:spcAft>
            </a:pPr>
            <a:r>
              <a:rPr sz="1000" b="0" i="1">
                <a:solidFill>
                  <a:srgbClr val="2E86AB"/>
                </a:solidFill>
                <a:latin typeface="Calibri"/>
              </a:rPr>
              <a:t>AIM · DMFT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09759" y="1325880"/>
            <a:ext cx="2103120" cy="384048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Fri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509759" y="1828800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Retegan: Crispy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09759" y="2944368"/>
            <a:ext cx="2103120" cy="102412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C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14213D"/>
                </a:solidFill>
                <a:latin typeface="Calibri"/>
              </a:rPr>
              <a:t>Calculations with Crispy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336792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</a:p>
        </p:txBody>
      </p:sp>
      <p:sp>
        <p:nvSpPr>
          <p:cNvPr id="29" name="TextBox 28"/>
          <p:cNvSpPr txBox="1"/>
          <p:nvPr/>
        </p:nvSpPr>
        <p:spPr>
          <a:xfrm>
            <a:off x="6035040" y="685800"/>
            <a:ext cx="55778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Bold = lecture · plain = hands-on tutorial · blue = rung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54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Back to the spectrum</a:t>
            </a:r>
          </a:p>
        </p:txBody>
      </p:sp>
      <p:pic>
        <p:nvPicPr>
          <p:cNvPr id="5" name="Picture 4" descr="nio_ladder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pic>
        <p:nvPicPr>
          <p:cNvPr id="6" name="Picture 5" descr="nio_ladder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pic>
        <p:nvPicPr>
          <p:cNvPr id="7" name="Picture 6" descr="nio_ladder_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pic>
        <p:nvPicPr>
          <p:cNvPr id="8" name="Picture 7" descr="nio_ladder_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pic>
        <p:nvPicPr>
          <p:cNvPr id="9" name="Picture 8" descr="nio_ladder_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280160"/>
            <a:ext cx="11064240" cy="434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57150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400" b="0" i="1">
                <a:solidFill>
                  <a:srgbClr val="4F7D3A"/>
                </a:solidFill>
                <a:latin typeface="Cambria"/>
              </a:rPr>
              <a:t>This is where you'll be on Friday.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What 'local' misses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…a cliffhanger for Wednesday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56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one thing we assumed</a:t>
            </a:r>
          </a:p>
        </p:txBody>
      </p:sp>
      <p:pic>
        <p:nvPicPr>
          <p:cNvPr id="5" name="Picture 4" descr="dmft_appro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" y="1828800"/>
            <a:ext cx="5943600" cy="104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3749039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1" i="0">
                <a:solidFill>
                  <a:srgbClr val="14213D"/>
                </a:solidFill>
                <a:latin typeface="Cambria"/>
              </a:rPr>
              <a:t>One site is special. Its neighbours are only a bath.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548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800" b="0" i="1">
                <a:solidFill>
                  <a:srgbClr val="E07A1F"/>
                </a:solidFill>
                <a:latin typeface="Cambria"/>
              </a:rPr>
              <a:t>Is that always fine?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3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57</a:t>
            </a:r>
          </a:p>
        </p:txBody>
      </p:sp>
      <p:sp>
        <p:nvSpPr>
          <p:cNvPr id="4" name="chrome"/>
          <p:cNvSpPr txBox="1"/>
          <p:nvPr/>
        </p:nvSpPr>
        <p:spPr>
          <a:xfrm>
            <a:off x="548640" y="347472"/>
            <a:ext cx="11064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When one site isn't enough</a:t>
            </a:r>
          </a:p>
        </p:txBody>
      </p:sp>
      <p:sp>
        <p:nvSpPr>
          <p:cNvPr id="5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Perovskite nickelates RNiO₃: the lattice breathes and the Ni sites pair up</a:t>
            </a:r>
          </a:p>
        </p:txBody>
      </p:sp>
      <p:pic>
        <p:nvPicPr>
          <p:cNvPr id="6" name="Picture 5" descr="w19_s14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0" y="1554479"/>
            <a:ext cx="3332480" cy="3566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5120640"/>
            <a:ext cx="3566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Below the metal–insulator transition: alternating long- and short-bond NiO₆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54480"/>
            <a:ext cx="7223760" cy="9601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/>
          <a:lstStyle/>
          <a:p>
            <a:pPr algn="ctr">
              <a:spcAft>
                <a:spcPts val="400"/>
              </a:spcAft>
            </a:pPr>
            <a:r>
              <a:rPr sz="2200" b="1" i="0">
                <a:solidFill>
                  <a:srgbClr val="14213D"/>
                </a:solidFill>
                <a:latin typeface="Cambria Math"/>
              </a:rPr>
              <a:t>d⁸L̲ + d⁸L̲</a:t>
            </a:r>
            <a:r>
              <a:rPr sz="2200" b="0" i="0">
                <a:solidFill>
                  <a:srgbClr val="14213D"/>
                </a:solidFill>
                <a:latin typeface="Calibri"/>
              </a:rPr>
              <a:t>   →   </a:t>
            </a:r>
            <a:r>
              <a:rPr sz="2200" b="1" i="0">
                <a:solidFill>
                  <a:srgbClr val="E07A1F"/>
                </a:solidFill>
                <a:latin typeface="Cambria Math"/>
              </a:rPr>
              <a:t>d⁸</a:t>
            </a:r>
            <a:r>
              <a:rPr sz="2200" b="0" i="0">
                <a:solidFill>
                  <a:srgbClr val="14213D"/>
                </a:solidFill>
                <a:latin typeface="Calibri"/>
              </a:rPr>
              <a:t>  +  </a:t>
            </a:r>
            <a:r>
              <a:rPr sz="2200" b="1" i="0">
                <a:solidFill>
                  <a:srgbClr val="2E86AB"/>
                </a:solidFill>
                <a:latin typeface="Cambria Math"/>
              </a:rPr>
              <a:t>d⁸L̲²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2560320"/>
            <a:ext cx="7223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6C757D"/>
                </a:solidFill>
                <a:latin typeface="Calibri"/>
              </a:rPr>
              <a:t>one ligand hole per NiO₆ hops between neighbours: “bond disproportionation”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3063240"/>
            <a:ext cx="3520440" cy="21031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6C757D"/>
                </a:solidFill>
                <a:latin typeface="Cambria"/>
              </a:rPr>
              <a:t>Two single sites, two baths</a:t>
            </a:r>
          </a:p>
          <a:p>
            <a:pPr algn="l">
              <a:spcAft>
                <a:spcPts val="4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e.g. site-selective DMFT</a:t>
            </a:r>
          </a:p>
          <a:p>
            <a:pPr algn="l" marL="256032" indent="-219456">
              <a:spcAft>
                <a:spcPts val="400"/>
              </a:spcAft>
              <a:buClr>
                <a:srgbClr val="6C757D"/>
              </a:buClr>
              <a:buFont typeface="Arial"/>
              <a:buChar char="•"/>
            </a:pPr>
            <a:r>
              <a:rPr sz="1400" b="0" i="0">
                <a:solidFill>
                  <a:srgbClr val="14213D"/>
                </a:solidFill>
                <a:latin typeface="Calibri"/>
              </a:rPr>
              <a:t>Captures two different Ni sites</a:t>
            </a:r>
          </a:p>
          <a:p>
            <a:pPr algn="l" marL="256032" indent="-219456">
              <a:spcAft>
                <a:spcPts val="400"/>
              </a:spcAft>
              <a:buClr>
                <a:srgbClr val="6C757D"/>
              </a:buClr>
              <a:buFont typeface="Arial"/>
              <a:buChar char="•"/>
            </a:pPr>
            <a:r>
              <a:rPr sz="1400" b="0" i="0">
                <a:solidFill>
                  <a:srgbClr val="14213D"/>
                </a:solidFill>
                <a:latin typeface="Calibri"/>
              </a:rPr>
              <a:t>Hopping between them enters through the lattice, but their correlation (Σ</a:t>
            </a:r>
            <a:r>
              <a:rPr sz="1400" b="0" i="0" baseline="-25000">
                <a:solidFill>
                  <a:srgbClr val="14213D"/>
                </a:solidFill>
                <a:latin typeface="Calibri"/>
              </a:rPr>
              <a:t>ij</a:t>
            </a:r>
            <a:r>
              <a:rPr sz="1400" b="0" i="0">
                <a:solidFill>
                  <a:srgbClr val="14213D"/>
                </a:solidFill>
                <a:latin typeface="Calibri"/>
              </a:rPr>
              <a:t>) is left out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3063240"/>
            <a:ext cx="3520440" cy="21031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254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Both sites in the exact region</a:t>
            </a:r>
          </a:p>
          <a:p>
            <a:pPr algn="l">
              <a:spcAft>
                <a:spcPts val="400"/>
              </a:spcAft>
            </a:pPr>
            <a:r>
              <a:rPr sz="1200" b="0" i="1">
                <a:solidFill>
                  <a:srgbClr val="6C757D"/>
                </a:solidFill>
                <a:latin typeface="Calibri"/>
              </a:rPr>
              <a:t>the double cluster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400" b="0" i="0">
                <a:solidFill>
                  <a:srgbClr val="14213D"/>
                </a:solidFill>
                <a:latin typeface="Calibri"/>
              </a:rPr>
              <a:t>Captures two different Ni sites</a:t>
            </a:r>
          </a:p>
          <a:p>
            <a:pPr algn="l" marL="256032" indent="-219456">
              <a:spcAft>
                <a:spcPts val="400"/>
              </a:spcAft>
              <a:buClr>
                <a:srgbClr val="E07A1F"/>
              </a:buClr>
              <a:buFont typeface="Arial"/>
              <a:buChar char="•"/>
            </a:pPr>
            <a:r>
              <a:rPr sz="1400" b="1" i="0">
                <a:solidFill>
                  <a:srgbClr val="14213D"/>
                </a:solidFill>
                <a:latin typeface="Calibri"/>
              </a:rPr>
              <a:t>Also the intersite charge fluctuations themselves, with full multiplets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4406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2000" b="1" i="1">
                <a:solidFill>
                  <a:srgbClr val="E07A1F"/>
                </a:solidFill>
                <a:latin typeface="Cambria"/>
              </a:rPr>
              <a:t>Different sites are not enough: we need the correlations between them.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92531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H. Park, A. J. Millis &amp; C. A. Marianetti, PRL 109, 156402 (2012); S. Johnston et al., PRL 112, 106404 (2014); R. J. Green, M. W. Haverkort &amp; G. A. Sawatzky, PRB 94, 195127 (2016)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5486400"/>
            <a:ext cx="4206240" cy="566928"/>
          </a:xfrm>
          <a:prstGeom prst="roundRect">
            <a:avLst>
              <a:gd name="adj" fmla="val 2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ADCFC"/>
                </a:solidFill>
                <a:latin typeface="Calibri"/>
              </a:rPr>
              <a:t>Atom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554480" y="4773168"/>
            <a:ext cx="4206240" cy="566928"/>
          </a:xfrm>
          <a:prstGeom prst="roundRect">
            <a:avLst>
              <a:gd name="adj" fmla="val 2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ADCFC"/>
                </a:solidFill>
                <a:latin typeface="Calibri"/>
              </a:rPr>
              <a:t>Crystal field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60320" y="4059935"/>
            <a:ext cx="4206240" cy="566928"/>
          </a:xfrm>
          <a:prstGeom prst="roundRect">
            <a:avLst>
              <a:gd name="adj" fmla="val 2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ADCFC"/>
                </a:solidFill>
                <a:latin typeface="Calibri"/>
              </a:rPr>
              <a:t>Ligand field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66160" y="3346704"/>
            <a:ext cx="4206240" cy="566928"/>
          </a:xfrm>
          <a:prstGeom prst="roundRect">
            <a:avLst>
              <a:gd name="adj" fmla="val 2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ADCFC"/>
                </a:solidFill>
                <a:latin typeface="Calibri"/>
              </a:rPr>
              <a:t>Anderson impurity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2633472"/>
            <a:ext cx="4206240" cy="566928"/>
          </a:xfrm>
          <a:prstGeom prst="roundRect">
            <a:avLst>
              <a:gd name="adj" fmla="val 2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ADCFC"/>
                </a:solidFill>
                <a:latin typeface="Calibri"/>
              </a:rPr>
              <a:t>DMFT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77840" y="1920239"/>
            <a:ext cx="4206240" cy="566928"/>
          </a:xfrm>
          <a:prstGeom prst="roundRect">
            <a:avLst>
              <a:gd name="adj" fmla="val 20000"/>
            </a:avLst>
          </a:prstGeom>
          <a:noFill/>
          <a:ln w="31750">
            <a:solidFill>
              <a:srgbClr val="E07A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Multi-site / cluster embedding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4864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 i="0">
                <a:solidFill>
                  <a:srgbClr val="FFFFFF"/>
                </a:solidFill>
                <a:latin typeface="Cambria"/>
              </a:rPr>
              <a:t>Wednesday: grow the cluster, not just the bath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4800600"/>
            <a:ext cx="48463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 i="1">
                <a:solidFill>
                  <a:srgbClr val="CADCFC"/>
                </a:solidFill>
                <a:latin typeface="Cambria"/>
              </a:rPr>
              <a:t>There is only one Hamiltonian. All week we choose which part of it to treat exactly. On Wednesday we make that part bigger than one atom.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