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wmf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gif"/><Relationship Id="rId3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3" Type="http://schemas.openxmlformats.org/officeDocument/2006/relationships/image" Target="../media/image1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371600"/>
            <a:ext cx="676656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5400" b="1" i="0">
                <a:solidFill>
                  <a:srgbClr val="FFFFFF"/>
                </a:solidFill>
                <a:latin typeface="Cambria"/>
              </a:rPr>
              <a:t>Beyond One Site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514600"/>
            <a:ext cx="61264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 i="1">
                <a:solidFill>
                  <a:srgbClr val="CADCFC"/>
                </a:solidFill>
                <a:latin typeface="Calibri"/>
              </a:rPr>
              <a:t>When the neighbour becomes a partner, and the ligand becomes a band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120640"/>
            <a:ext cx="6400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 i="0">
                <a:solidFill>
                  <a:srgbClr val="FFFFFF"/>
                </a:solidFill>
                <a:latin typeface="Calibri"/>
              </a:rPr>
              <a:t>Robert J. Green</a:t>
            </a:r>
          </a:p>
          <a:p>
            <a:pPr algn="l">
              <a:spcAft>
                <a:spcPts val="600"/>
              </a:spcAft>
            </a:pPr>
            <a:r>
              <a:rPr sz="1400" b="1" i="0">
                <a:solidFill>
                  <a:srgbClr val="8D99AE"/>
                </a:solidFill>
                <a:latin typeface="Calibri"/>
              </a:rPr>
              <a:t>Quanty Workshop · Heidelberg · 7 October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086600" y="685800"/>
            <a:ext cx="4572000" cy="5486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pic>
        <p:nvPicPr>
          <p:cNvPr id="6" name="Picture 5" descr="w_den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8040" y="786096"/>
            <a:ext cx="4389120" cy="245116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178040" y="3200400"/>
            <a:ext cx="4389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1" i="0">
                <a:solidFill>
                  <a:srgbClr val="E07A1F"/>
                </a:solidFill>
                <a:latin typeface="Calibri"/>
              </a:rPr>
              <a:t>Case 1 · two sites: ligand holes pick a side</a:t>
            </a:r>
          </a:p>
        </p:txBody>
      </p:sp>
      <p:pic>
        <p:nvPicPr>
          <p:cNvPr id="8" name="Picture 7" descr="w19_s01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9024" y="3520440"/>
            <a:ext cx="2387150" cy="2286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78040" y="5806440"/>
            <a:ext cx="4389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1" i="0">
                <a:solidFill>
                  <a:srgbClr val="2E86AB"/>
                </a:solidFill>
                <a:latin typeface="Calibri"/>
              </a:rPr>
              <a:t>Case 2 · a real band: RIXS of NiO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2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Previously, on Monday…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5394960"/>
            <a:ext cx="3291840" cy="594360"/>
          </a:xfrm>
          <a:prstGeom prst="roundRect">
            <a:avLst>
              <a:gd name="adj" fmla="val 20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64592" bIns="164592"/>
          <a:lstStyle/>
          <a:p>
            <a:pPr algn="l">
              <a:spcAft>
                <a:spcPts val="400"/>
              </a:spcAft>
            </a:pPr>
            <a:r>
              <a:rPr sz="1500" b="1" i="0">
                <a:solidFill>
                  <a:srgbClr val="E07A1F"/>
                </a:solidFill>
                <a:latin typeface="Calibri"/>
              </a:rPr>
              <a:t>Atom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0120" y="4617720"/>
            <a:ext cx="3291840" cy="594360"/>
          </a:xfrm>
          <a:prstGeom prst="roundRect">
            <a:avLst>
              <a:gd name="adj" fmla="val 20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64592" bIns="164592"/>
          <a:lstStyle/>
          <a:p>
            <a:pPr algn="l">
              <a:spcAft>
                <a:spcPts val="400"/>
              </a:spcAft>
            </a:pPr>
            <a:r>
              <a:rPr sz="1500" b="1" i="0">
                <a:solidFill>
                  <a:srgbClr val="E07A1F"/>
                </a:solidFill>
                <a:latin typeface="Calibri"/>
              </a:rPr>
              <a:t>Crystal field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371600" y="3840480"/>
            <a:ext cx="3291840" cy="594360"/>
          </a:xfrm>
          <a:prstGeom prst="roundRect">
            <a:avLst>
              <a:gd name="adj" fmla="val 2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64592" bIns="164592"/>
          <a:lstStyle/>
          <a:p>
            <a:pPr algn="l">
              <a:spcAft>
                <a:spcPts val="4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Ligand field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783080" y="3063240"/>
            <a:ext cx="3291840" cy="594360"/>
          </a:xfrm>
          <a:prstGeom prst="roundRect">
            <a:avLst>
              <a:gd name="adj" fmla="val 20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64592" bIns="164592"/>
          <a:lstStyle/>
          <a:p>
            <a:pPr algn="l">
              <a:spcAft>
                <a:spcPts val="400"/>
              </a:spcAft>
            </a:pPr>
            <a:r>
              <a:rPr sz="1500" b="1" i="0">
                <a:solidFill>
                  <a:srgbClr val="E07A1F"/>
                </a:solidFill>
                <a:latin typeface="Calibri"/>
              </a:rPr>
              <a:t>Anderson impurity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194560" y="2286000"/>
            <a:ext cx="3291840" cy="594360"/>
          </a:xfrm>
          <a:prstGeom prst="roundRect">
            <a:avLst>
              <a:gd name="adj" fmla="val 20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164592" bIns="164592"/>
          <a:lstStyle/>
          <a:p>
            <a:pPr algn="l">
              <a:spcAft>
                <a:spcPts val="400"/>
              </a:spcAft>
            </a:pPr>
            <a:r>
              <a:rPr sz="1500" b="1" i="0">
                <a:solidFill>
                  <a:srgbClr val="E07A1F"/>
                </a:solidFill>
                <a:latin typeface="Calibri"/>
              </a:rPr>
              <a:t>DMFT</a:t>
            </a:r>
          </a:p>
        </p:txBody>
      </p:sp>
      <p:pic>
        <p:nvPicPr>
          <p:cNvPr id="14" name="Picture 13" descr="emb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579734"/>
            <a:ext cx="5303520" cy="72673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60720" y="2423160"/>
            <a:ext cx="58521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Every method = a different choice of bath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60720" y="3383280"/>
            <a:ext cx="5852160" cy="1371600"/>
          </a:xfrm>
          <a:prstGeom prst="roundRect">
            <a:avLst>
              <a:gd name="adj" fmla="val 8000"/>
            </a:avLst>
          </a:prstGeom>
          <a:solidFill>
            <a:srgbClr val="F6E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2000" b="1" i="0">
                <a:solidFill>
                  <a:srgbClr val="14213D"/>
                </a:solidFill>
                <a:latin typeface="Cambria"/>
              </a:rPr>
              <a:t>One site is special. Its neighbours are only a bath.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3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Where we left off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Monday's last question: is one site always enough?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651760" y="3611880"/>
            <a:ext cx="475488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H="1">
            <a:off x="2176272" y="3611880"/>
            <a:ext cx="475488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2651760" y="3611880"/>
            <a:ext cx="0" cy="475488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2651760" y="3136392"/>
            <a:ext cx="0" cy="475488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602736" y="3611880"/>
            <a:ext cx="475488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H="1">
            <a:off x="3127248" y="3611880"/>
            <a:ext cx="475488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3602736" y="3611880"/>
            <a:ext cx="0" cy="475488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3602736" y="3136392"/>
            <a:ext cx="0" cy="475488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1025591" y="1985711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54120" y="2489728"/>
            <a:ext cx="342351" cy="342351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25591" y="2936687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54120" y="3440704"/>
            <a:ext cx="342351" cy="342351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25591" y="3887663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54120" y="4391680"/>
            <a:ext cx="342351" cy="342351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25591" y="4838639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529608" y="2014240"/>
            <a:ext cx="342351" cy="342351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501079" y="2461199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529608" y="2965216"/>
            <a:ext cx="342351" cy="342351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1501079" y="3412175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529608" y="3916192"/>
            <a:ext cx="342351" cy="342351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501079" y="4363151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529608" y="4867168"/>
            <a:ext cx="342351" cy="342351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976567" y="1985711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2005096" y="2489728"/>
            <a:ext cx="342351" cy="342351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976567" y="2936687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976567" y="3887663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2005096" y="4391680"/>
            <a:ext cx="342351" cy="342351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976567" y="4838639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2480584" y="2014240"/>
            <a:ext cx="342351" cy="342351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2452055" y="2461199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2452055" y="4363151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2480584" y="4867168"/>
            <a:ext cx="342351" cy="342351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2927543" y="1985711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2956072" y="2489728"/>
            <a:ext cx="342351" cy="342351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2927543" y="2936687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2927543" y="3887663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2956072" y="4391680"/>
            <a:ext cx="342351" cy="342351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2927543" y="4838639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3431560" y="2014240"/>
            <a:ext cx="342351" cy="342351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3403031" y="2461199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3403031" y="4363151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3431560" y="4867168"/>
            <a:ext cx="342351" cy="342351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3878519" y="1985711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3907048" y="2489728"/>
            <a:ext cx="342351" cy="342351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3878519" y="2936687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3878519" y="3887663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3907048" y="4391680"/>
            <a:ext cx="342351" cy="342351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3878519" y="4838639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4382536" y="2014240"/>
            <a:ext cx="342351" cy="342351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4354007" y="2461199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4382536" y="2965216"/>
            <a:ext cx="342351" cy="342351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4354007" y="3412175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4382536" y="3916192"/>
            <a:ext cx="342351" cy="342351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4354007" y="4363151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4382536" y="4867168"/>
            <a:ext cx="342351" cy="342351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4829495" y="1985711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4858024" y="2489728"/>
            <a:ext cx="342351" cy="342351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4829495" y="2936687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4858024" y="3440704"/>
            <a:ext cx="342351" cy="342351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4829495" y="3887663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4858024" y="4391680"/>
            <a:ext cx="342351" cy="342351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4829495" y="4838639"/>
            <a:ext cx="399409" cy="39940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2005096" y="3440704"/>
            <a:ext cx="342351" cy="342351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2480584" y="3916192"/>
            <a:ext cx="342351" cy="342351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3431560" y="2965216"/>
            <a:ext cx="342351" cy="342351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3431560" y="3916192"/>
            <a:ext cx="342351" cy="342351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2956072" y="3440704"/>
            <a:ext cx="342351" cy="342351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2480584" y="2965216"/>
            <a:ext cx="342351" cy="342351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3907048" y="3440704"/>
            <a:ext cx="342351" cy="342351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2414015" y="3374136"/>
            <a:ext cx="475488" cy="475488"/>
          </a:xfrm>
          <a:prstGeom prst="ellipse">
            <a:avLst/>
          </a:prstGeom>
          <a:solidFill>
            <a:srgbClr val="E07A1F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Ni</a:t>
            </a:r>
          </a:p>
        </p:txBody>
      </p:sp>
      <p:sp>
        <p:nvSpPr>
          <p:cNvPr id="80" name="Oval 79"/>
          <p:cNvSpPr/>
          <p:nvPr/>
        </p:nvSpPr>
        <p:spPr>
          <a:xfrm>
            <a:off x="3364991" y="3374136"/>
            <a:ext cx="475488" cy="475488"/>
          </a:xfrm>
          <a:prstGeom prst="ellipse">
            <a:avLst/>
          </a:prstGeom>
          <a:solidFill>
            <a:srgbClr val="E07A1F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Ni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548640" y="5486400"/>
            <a:ext cx="43891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 i="1">
                <a:solidFill>
                  <a:srgbClr val="6C757D"/>
                </a:solidFill>
                <a:latin typeface="Calibri"/>
              </a:rPr>
              <a:t>Two NiO₆ units sharing an oxygen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5852160" y="1691640"/>
            <a:ext cx="5760720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1400"/>
              </a:spcAft>
              <a:buClr>
                <a:srgbClr val="E07A1F"/>
              </a:buClr>
              <a:buFont typeface="Arial"/>
              <a:buChar char="•"/>
            </a:pPr>
            <a:r>
              <a:rPr sz="1800" b="0" i="0">
                <a:solidFill>
                  <a:srgbClr val="14213D"/>
                </a:solidFill>
                <a:latin typeface="Calibri"/>
              </a:rPr>
              <a:t>Every rung on Monday, DMFT included: one site solved exactly, its neighbours only a bath</a:t>
            </a:r>
          </a:p>
          <a:p>
            <a:pPr algn="l" marL="256032" indent="-219456">
              <a:spcAft>
                <a:spcPts val="1400"/>
              </a:spcAft>
              <a:buClr>
                <a:srgbClr val="E07A1F"/>
              </a:buClr>
              <a:buFont typeface="Arial"/>
              <a:buChar char="•"/>
            </a:pPr>
            <a:r>
              <a:rPr sz="1800" b="0" i="0">
                <a:solidFill>
                  <a:srgbClr val="14213D"/>
                </a:solidFill>
                <a:latin typeface="Calibri"/>
              </a:rPr>
              <a:t>Perovskite nickelates RNiO₃: two kinds of Ni, and ligand holes shared between neighbours</a:t>
            </a:r>
          </a:p>
          <a:p>
            <a:pPr algn="l" marL="256032" indent="-219456">
              <a:spcAft>
                <a:spcPts val="1400"/>
              </a:spcAft>
              <a:buClr>
                <a:srgbClr val="E07A1F"/>
              </a:buClr>
              <a:buFont typeface="Arial"/>
              <a:buChar char="•"/>
            </a:pPr>
            <a:r>
              <a:rPr sz="1800" b="1" i="0">
                <a:solidFill>
                  <a:srgbClr val="E07A1F"/>
                </a:solidFill>
                <a:latin typeface="Calibri"/>
              </a:rPr>
              <a:t>Different sites are not enough: we need the correlations between them.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48640" y="589788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900" b="0" i="1">
                <a:solidFill>
                  <a:srgbClr val="14213D"/>
                </a:solidFill>
                <a:latin typeface="Cambria"/>
              </a:rPr>
              <a:t>Today: make the exact region bigger than one atom.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4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The ladder was really a map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645920"/>
            <a:ext cx="132588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100" b="0" i="0">
                <a:solidFill>
                  <a:srgbClr val="6C757D"/>
                </a:solidFill>
                <a:latin typeface="Calibri"/>
              </a:rPr>
              <a:t>self-consistent</a:t>
            </a:r>
          </a:p>
          <a:p>
            <a:pPr algn="r">
              <a:spcAft>
                <a:spcPts val="0"/>
              </a:spcAft>
            </a:pPr>
            <a:r>
              <a:rPr sz="1100" b="0" i="0">
                <a:solidFill>
                  <a:srgbClr val="6C757D"/>
                </a:solidFill>
                <a:latin typeface="Calibri"/>
              </a:rPr>
              <a:t>lattice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240280" y="1763877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DMFT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0" y="1763877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7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</a:p>
        </p:txBody>
      </p:sp>
      <p:sp>
        <p:nvSpPr>
          <p:cNvPr id="12" name="Rounded Rectangle 11"/>
          <p:cNvSpPr/>
          <p:nvPr/>
        </p:nvSpPr>
        <p:spPr>
          <a:xfrm>
            <a:off x="5989320" y="1763877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6C757D"/>
                </a:solidFill>
                <a:latin typeface="Calibri"/>
              </a:rPr>
              <a:t>Cluster DMFT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432304"/>
            <a:ext cx="132588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100" b="0" i="0">
                <a:solidFill>
                  <a:srgbClr val="6C757D"/>
                </a:solidFill>
                <a:latin typeface="Calibri"/>
              </a:rPr>
              <a:t>band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240280" y="2550261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CEBDD"/>
          </a:solidFill>
          <a:ln w="25400">
            <a:solidFill>
              <a:srgbClr val="E07A1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E07A1F"/>
                </a:solidFill>
                <a:latin typeface="Calibri"/>
              </a:rPr>
              <a:t>AIM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114800" y="2550261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6C757D"/>
                </a:solidFill>
                <a:latin typeface="Calibri"/>
              </a:rPr>
              <a:t>Two-impurity</a:t>
            </a:r>
          </a:p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6C757D"/>
                </a:solidFill>
                <a:latin typeface="Calibri"/>
              </a:rPr>
              <a:t>AIM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89320" y="2550261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7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</a:p>
        </p:txBody>
      </p:sp>
      <p:sp>
        <p:nvSpPr>
          <p:cNvPr id="17" name="TextBox 16"/>
          <p:cNvSpPr txBox="1"/>
          <p:nvPr/>
        </p:nvSpPr>
        <p:spPr>
          <a:xfrm>
            <a:off x="640080" y="3218688"/>
            <a:ext cx="132588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100" b="0" i="0">
                <a:solidFill>
                  <a:srgbClr val="6C757D"/>
                </a:solidFill>
                <a:latin typeface="Calibri"/>
              </a:rPr>
              <a:t>ligand shell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240280" y="3336645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LFT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14800" y="3336645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CEBDD"/>
          </a:solidFill>
          <a:ln w="25400">
            <a:solidFill>
              <a:srgbClr val="E07A1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E07A1F"/>
                </a:solidFill>
                <a:latin typeface="Calibri"/>
              </a:rPr>
              <a:t>Double cluster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89320" y="3336645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6C757D"/>
                </a:solidFill>
                <a:latin typeface="Calibri"/>
              </a:rPr>
              <a:t>Multi-site</a:t>
            </a:r>
          </a:p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6C757D"/>
                </a:solidFill>
                <a:latin typeface="Calibri"/>
              </a:rPr>
              <a:t>clusters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005072"/>
            <a:ext cx="132588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100" b="0" i="0">
                <a:solidFill>
                  <a:srgbClr val="6C757D"/>
                </a:solidFill>
                <a:latin typeface="Calibri"/>
              </a:rPr>
              <a:t>static field</a:t>
            </a:r>
          </a:p>
          <a:p>
            <a:pPr algn="r">
              <a:spcAft>
                <a:spcPts val="0"/>
              </a:spcAft>
            </a:pPr>
            <a:r>
              <a:rPr sz="1100" b="0" i="0">
                <a:solidFill>
                  <a:srgbClr val="6C757D"/>
                </a:solidFill>
                <a:latin typeface="Calibri"/>
              </a:rPr>
              <a:t>(in Ĥ</a:t>
            </a:r>
            <a:r>
              <a:rPr sz="1100" b="0" i="0" baseline="-25000">
                <a:solidFill>
                  <a:srgbClr val="6C757D"/>
                </a:solidFill>
                <a:latin typeface="Calibri"/>
              </a:rPr>
              <a:t>loc</a:t>
            </a:r>
            <a:r>
              <a:rPr sz="1100" b="0" i="0">
                <a:solidFill>
                  <a:srgbClr val="6C757D"/>
                </a:solidFill>
                <a:latin typeface="Calibri"/>
              </a:rPr>
              <a:t>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240280" y="4123029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CFT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114800" y="4123029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7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</a:p>
        </p:txBody>
      </p:sp>
      <p:sp>
        <p:nvSpPr>
          <p:cNvPr id="24" name="Rounded Rectangle 23"/>
          <p:cNvSpPr/>
          <p:nvPr/>
        </p:nvSpPr>
        <p:spPr>
          <a:xfrm>
            <a:off x="5989320" y="4123029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7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</a:p>
        </p:txBody>
      </p:sp>
      <p:sp>
        <p:nvSpPr>
          <p:cNvPr id="25" name="TextBox 24"/>
          <p:cNvSpPr txBox="1"/>
          <p:nvPr/>
        </p:nvSpPr>
        <p:spPr>
          <a:xfrm>
            <a:off x="640080" y="4791456"/>
            <a:ext cx="132588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100" b="0" i="0">
                <a:solidFill>
                  <a:srgbClr val="6C757D"/>
                </a:solidFill>
                <a:latin typeface="Calibri"/>
              </a:rPr>
              <a:t>nothing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240280" y="4909413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Atom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114800" y="4909413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7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</a:p>
        </p:txBody>
      </p:sp>
      <p:sp>
        <p:nvSpPr>
          <p:cNvPr id="28" name="Rounded Rectangle 27"/>
          <p:cNvSpPr/>
          <p:nvPr/>
        </p:nvSpPr>
        <p:spPr>
          <a:xfrm>
            <a:off x="5989320" y="4909413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7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</a:p>
        </p:txBody>
      </p:sp>
      <p:sp>
        <p:nvSpPr>
          <p:cNvPr id="29" name="TextBox 28"/>
          <p:cNvSpPr txBox="1"/>
          <p:nvPr/>
        </p:nvSpPr>
        <p:spPr>
          <a:xfrm>
            <a:off x="2057400" y="5596127"/>
            <a:ext cx="187451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 i="0">
                <a:solidFill>
                  <a:srgbClr val="14213D"/>
                </a:solidFill>
                <a:latin typeface="Calibri"/>
              </a:rPr>
              <a:t>1 site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931920" y="5596127"/>
            <a:ext cx="187451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 i="0">
                <a:solidFill>
                  <a:srgbClr val="14213D"/>
                </a:solidFill>
                <a:latin typeface="Calibri"/>
              </a:rPr>
              <a:t>2 sites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06440" y="5596127"/>
            <a:ext cx="187451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 i="0">
                <a:solidFill>
                  <a:srgbClr val="14213D"/>
                </a:solidFill>
                <a:latin typeface="Calibri"/>
              </a:rPr>
              <a:t>many sites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057400" y="5897879"/>
            <a:ext cx="562355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0" i="1">
                <a:solidFill>
                  <a:srgbClr val="6C757D"/>
                </a:solidFill>
                <a:latin typeface="Calibri"/>
              </a:rPr>
              <a:t>size of the exactly-treated region  →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4359" y="1261872"/>
            <a:ext cx="27889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 i="1">
                <a:solidFill>
                  <a:srgbClr val="6C757D"/>
                </a:solidFill>
                <a:latin typeface="Calibri"/>
              </a:rPr>
              <a:t>how the rest of the crystal enters  ↑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3776472" y="3611880"/>
            <a:ext cx="310895" cy="0"/>
          </a:xfrm>
          <a:prstGeom prst="line">
            <a:avLst/>
          </a:prstGeom>
          <a:ln w="44450">
            <a:solidFill>
              <a:srgbClr val="E07A1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2994660" y="3128162"/>
            <a:ext cx="0" cy="181051"/>
          </a:xfrm>
          <a:prstGeom prst="line">
            <a:avLst/>
          </a:prstGeom>
          <a:ln w="44450">
            <a:solidFill>
              <a:srgbClr val="2E86A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8229600" y="1554480"/>
            <a:ext cx="3383280" cy="173736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/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E07A1F"/>
                </a:solidFill>
                <a:latin typeface="Cambria"/>
              </a:rPr>
              <a:t>Sideways  →</a:t>
            </a:r>
          </a:p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14213D"/>
                </a:solidFill>
                <a:latin typeface="Calibri"/>
              </a:rPr>
              <a:t>Make the exact region bigger: two metal sites. Case 1: the nickelates.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229600" y="3474720"/>
            <a:ext cx="3383280" cy="1737360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/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2E86AB"/>
                </a:solidFill>
                <a:latin typeface="Cambria"/>
              </a:rPr>
              <a:t>Upward  ↑</a:t>
            </a:r>
          </a:p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14213D"/>
                </a:solidFill>
                <a:latin typeface="Calibri"/>
              </a:rPr>
              <a:t>Make the bath richer: a real band. Case 2: RIXS of NiO.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29600" y="5394960"/>
            <a:ext cx="3383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 i="1">
                <a:solidFill>
                  <a:srgbClr val="6C757D"/>
                </a:solidFill>
                <a:latin typeface="Calibri"/>
              </a:rPr>
              <a:t>Monday climbed the first column. Today we leave 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6" grpId="0" animBg="1"/>
      <p:bldP spid="37" grpId="0" animBg="1"/>
      <p:bldP spid="38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5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900" b="1" i="0">
                <a:solidFill>
                  <a:srgbClr val="14213D"/>
                </a:solidFill>
                <a:latin typeface="Cambria"/>
              </a:rPr>
              <a:t>Today: two case studies, two directions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1508760"/>
            <a:ext cx="5349240" cy="3749039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86968" y="1847088"/>
            <a:ext cx="877824" cy="877824"/>
          </a:xfrm>
          <a:prstGeom prst="ellipse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26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65960" y="1920240"/>
            <a:ext cx="3749039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 i="0">
                <a:solidFill>
                  <a:srgbClr val="E07A1F"/>
                </a:solidFill>
                <a:latin typeface="Cambria"/>
              </a:rPr>
              <a:t>Sideways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971800"/>
            <a:ext cx="46634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14213D"/>
                </a:solidFill>
                <a:latin typeface="Cambria"/>
              </a:rPr>
              <a:t>Perovskite nickelates RNiO₃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566160"/>
            <a:ext cx="46634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0">
                <a:solidFill>
                  <a:srgbClr val="14213D"/>
                </a:solidFill>
                <a:latin typeface="Calibri"/>
              </a:rPr>
              <a:t>The observation: XAS and magnetic scattering that no single cluster can reproduce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434840"/>
            <a:ext cx="46634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E07A1F"/>
                </a:solidFill>
                <a:latin typeface="Calibri"/>
              </a:rPr>
              <a:t>The question: does bond disproportionation pass a spectroscopic test?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1508760"/>
            <a:ext cx="5349240" cy="3749039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601967" y="1847088"/>
            <a:ext cx="877824" cy="877824"/>
          </a:xfrm>
          <a:prstGeom prst="ellipse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26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0" y="1920240"/>
            <a:ext cx="3749039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 i="0">
                <a:solidFill>
                  <a:srgbClr val="2E86AB"/>
                </a:solidFill>
                <a:latin typeface="Cambria"/>
              </a:rPr>
              <a:t>Upward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29400" y="2971800"/>
            <a:ext cx="46634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i="0">
                <a:solidFill>
                  <a:srgbClr val="14213D"/>
                </a:solidFill>
                <a:latin typeface="Cambria"/>
              </a:rPr>
              <a:t>NiO, again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29400" y="3566160"/>
            <a:ext cx="46634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0">
                <a:solidFill>
                  <a:srgbClr val="14213D"/>
                </a:solidFill>
                <a:latin typeface="Calibri"/>
              </a:rPr>
              <a:t>The observation: RIXS charge-transfer features that disperse with incident energy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29400" y="4434840"/>
            <a:ext cx="46634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2E86AB"/>
                </a:solidFill>
                <a:latin typeface="Calibri"/>
              </a:rPr>
              <a:t>The question: what does a real bath look like?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548640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0" i="1">
                <a:solidFill>
                  <a:srgbClr val="6C757D"/>
                </a:solidFill>
                <a:latin typeface="Cambria"/>
              </a:rPr>
              <a:t>Same rules as Monday: what's local, what does it get right, what does it miss?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2A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8D99AE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2A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8D99AE"/>
                </a:solidFill>
                <a:latin typeface="Calibri"/>
              </a:rPr>
              <a:t>The 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3200400" cy="2377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0" b="1" i="0">
                <a:solidFill>
                  <a:srgbClr val="E07A1F"/>
                </a:solidFill>
                <a:latin typeface="Cambria"/>
              </a:rPr>
              <a:t>II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40480" y="2240280"/>
            <a:ext cx="7680960" cy="10972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 i="0">
                <a:solidFill>
                  <a:srgbClr val="FFFFFF"/>
                </a:solidFill>
                <a:latin typeface="Cambria"/>
              </a:rPr>
              <a:t>Sideways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0" y="3383280"/>
            <a:ext cx="749807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 i="1">
                <a:solidFill>
                  <a:srgbClr val="CADCFC"/>
                </a:solidFill>
                <a:latin typeface="Calibri"/>
              </a:rPr>
              <a:t>When the neighbour becomes a partner: putting bond disproportionation to the test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7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Meet NiO's troublesome cousin: RNiO₃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1371600"/>
            <a:ext cx="365760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pic>
        <p:nvPicPr>
          <p:cNvPr id="10" name="Picture 9" descr="w19_s09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830122"/>
            <a:ext cx="3657600" cy="274055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4598109"/>
            <a:ext cx="3657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 i="1">
                <a:solidFill>
                  <a:srgbClr val="6C757D"/>
                </a:solidFill>
                <a:latin typeface="Calibri"/>
              </a:rPr>
              <a:t>Perovskite ABO₃: corner-sharing NiO₆</a:t>
            </a:r>
          </a:p>
        </p:txBody>
      </p:sp>
      <p:pic>
        <p:nvPicPr>
          <p:cNvPr id="12" name="Picture 11" descr="w19_s10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570081"/>
            <a:ext cx="3566160" cy="353495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343400" y="5132470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 i="1">
                <a:solidFill>
                  <a:srgbClr val="6C757D"/>
                </a:solidFill>
                <a:latin typeface="Calibri"/>
              </a:rPr>
              <a:t>NdNiO₃: metal–insulator transition</a:t>
            </a:r>
          </a:p>
        </p:txBody>
      </p:sp>
      <p:pic>
        <p:nvPicPr>
          <p:cNvPr id="14" name="Picture 13" descr="w19_s11_1.w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0" y="1728346"/>
            <a:ext cx="3566160" cy="321842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046720" y="4974205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 i="1">
                <a:solidFill>
                  <a:srgbClr val="6C757D"/>
                </a:solidFill>
                <a:latin typeface="Calibri"/>
              </a:rPr>
              <a:t>Phase diagram vs. rare-earth size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571500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0" i="1">
                <a:solidFill>
                  <a:srgbClr val="14213D"/>
                </a:solidFill>
                <a:latin typeface="Cambria"/>
              </a:rPr>
              <a:t>Formally Ni³⁺ (3d⁷). An MIT, unusual magnetic order, and a lattice that “breathes”.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8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The lattice breathes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Below the MIT: alternating expanded and compressed octahedra</a:t>
            </a:r>
          </a:p>
        </p:txBody>
      </p:sp>
      <p:pic>
        <p:nvPicPr>
          <p:cNvPr id="10" name="Picture 9" descr="w19_breathing.gif"/>
          <p:cNvPicPr>
            <a:picLocks noChangeAspect="1"/>
          </p:cNvPicPr>
          <p:nvPr/>
        </p:nvPicPr>
        <p:blipFill>
          <a:blip r:embed="rId2"/>
          <a:srcRect l="1000" t="3000" r="39000" b="9500"/>
          <a:stretch>
            <a:fillRect/>
          </a:stretch>
        </p:blipFill>
        <p:spPr>
          <a:xfrm>
            <a:off x="685800" y="1508760"/>
            <a:ext cx="3657600" cy="4261104"/>
          </a:xfrm>
          <a:prstGeom prst="rect">
            <a:avLst/>
          </a:prstGeom>
        </p:spPr>
      </p:pic>
      <p:pic>
        <p:nvPicPr>
          <p:cNvPr id="11" name="Picture 10" descr="w19_s14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2111231"/>
            <a:ext cx="3291840" cy="309273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321040" y="1737360"/>
            <a:ext cx="329184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1000"/>
              </a:spcAft>
              <a:buClr>
                <a:srgbClr val="E07A1F"/>
              </a:buClr>
              <a:buFont typeface="Arial"/>
              <a:buChar char="•"/>
            </a:pPr>
            <a:r>
              <a:rPr sz="1600" b="0" i="0">
                <a:solidFill>
                  <a:srgbClr val="14213D"/>
                </a:solidFill>
                <a:latin typeface="Calibri"/>
              </a:rPr>
              <a:t>Long-bond (green) and short-bond (grey) octahedra in a rock-salt pattern</a:t>
            </a:r>
          </a:p>
          <a:p>
            <a:pPr algn="l" marL="256032" indent="-219456">
              <a:spcAft>
                <a:spcPts val="1000"/>
              </a:spcAft>
              <a:buClr>
                <a:srgbClr val="E07A1F"/>
              </a:buClr>
              <a:buFont typeface="Arial"/>
              <a:buChar char="•"/>
            </a:pPr>
            <a:r>
              <a:rPr sz="1600" b="1" i="0">
                <a:solidFill>
                  <a:srgbClr val="E07A1F"/>
                </a:solidFill>
                <a:latin typeface="Calibri"/>
              </a:rPr>
              <a:t>Each octahedron is surrounded by six of the other kind, in an octahedral arrangement</a:t>
            </a:r>
          </a:p>
          <a:p>
            <a:pPr algn="l" marL="256032" indent="-219456">
              <a:spcAft>
                <a:spcPts val="1000"/>
              </a:spcAft>
              <a:buClr>
                <a:srgbClr val="E07A1F"/>
              </a:buClr>
              <a:buFont typeface="Arial"/>
              <a:buChar char="•"/>
            </a:pPr>
            <a:r>
              <a:rPr sz="1600" b="0" i="1">
                <a:solidFill>
                  <a:srgbClr val="6C757D"/>
                </a:solidFill>
                <a:latin typeface="Calibri"/>
              </a:rPr>
              <a:t>Remember that symmetry; it's about to save 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9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Why “Ni³⁺” is suspicious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The charge-transfer energy Δ falls with oxidation state and atomic number</a:t>
            </a:r>
          </a:p>
        </p:txBody>
      </p:sp>
      <p:pic>
        <p:nvPicPr>
          <p:cNvPr id="10" name="Picture 9" descr="w_rev_fig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932" y="1508760"/>
            <a:ext cx="4427415" cy="4526280"/>
          </a:xfrm>
          <a:prstGeom prst="rect">
            <a:avLst/>
          </a:prstGeom>
        </p:spPr>
      </p:pic>
      <p:pic>
        <p:nvPicPr>
          <p:cNvPr id="11" name="Picture 10" descr="w_rev_fig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014" y="1508760"/>
            <a:ext cx="5946370" cy="338328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5303520" y="5029200"/>
            <a:ext cx="6309360" cy="914400"/>
          </a:xfrm>
          <a:prstGeom prst="roundRect">
            <a:avLst>
              <a:gd name="adj" fmla="val 8000"/>
            </a:avLst>
          </a:prstGeom>
          <a:solidFill>
            <a:srgbClr val="E6E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700" b="1" i="0">
                <a:solidFill>
                  <a:srgbClr val="14213D"/>
                </a:solidFill>
                <a:latin typeface="Calibri"/>
              </a:rPr>
              <a:t>Ni²⁺: Δ ≈ 4–6 eV    →    </a:t>
            </a:r>
            <a:r>
              <a:rPr sz="1700" b="1" i="0">
                <a:solidFill>
                  <a:srgbClr val="B23A48"/>
                </a:solidFill>
                <a:latin typeface="Calibri"/>
              </a:rPr>
              <a:t>Ni³⁺: Δ ≈ 0 or below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080760"/>
            <a:ext cx="11064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 i="0">
                <a:solidFill>
                  <a:srgbClr val="6C757D"/>
                </a:solidFill>
                <a:latin typeface="Calibri"/>
              </a:rPr>
              <a:t>R. J. Green &amp; G. A. Sawatzky, J. Phys. Soc. Jpn. 93, 121007 (2024)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10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Off the bottom of the ZSA diagram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Four regimes, computed with the Anderson impurity model in Quanty</a:t>
            </a:r>
          </a:p>
        </p:txBody>
      </p:sp>
      <p:pic>
        <p:nvPicPr>
          <p:cNvPr id="10" name="Picture 9" descr="w_rev_fig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584136"/>
            <a:ext cx="6949440" cy="3964047"/>
          </a:xfrm>
          <a:prstGeom prst="rect">
            <a:avLst/>
          </a:prstGeom>
        </p:spPr>
      </p:pic>
      <p:pic>
        <p:nvPicPr>
          <p:cNvPr id="11" name="Picture 10" descr="w_rev_fig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3988" y="1463040"/>
            <a:ext cx="3645863" cy="42062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5715000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600" b="1" i="0">
                <a:solidFill>
                  <a:srgbClr val="14213D"/>
                </a:solidFill>
                <a:latin typeface="Calibri"/>
              </a:rPr>
              <a:t>Mott–Hubbard → charge transfer → mixed valence → negative charge transfer (NCT)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080760"/>
            <a:ext cx="11064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 i="0">
                <a:solidFill>
                  <a:srgbClr val="6C757D"/>
                </a:solidFill>
                <a:latin typeface="Calibri"/>
              </a:rPr>
              <a:t>R. J. Green &amp; G. A. Sawatzky, J. Phys. Soc. Jpn. 93, 121007 (2024)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11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900" b="1" i="0">
                <a:solidFill>
                  <a:srgbClr val="14213D"/>
                </a:solidFill>
                <a:latin typeface="Cambria"/>
              </a:rPr>
              <a:t>Negative Δ: the ligands dope themselves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1554480"/>
            <a:ext cx="5486400" cy="118872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2400" b="0" i="0">
                <a:solidFill>
                  <a:srgbClr val="14213D"/>
                </a:solidFill>
                <a:latin typeface="Cambria Math"/>
              </a:rPr>
              <a:t>R³⁺ Ni³⁺ (O₃)⁶⁻   →   R³⁺ Ni²⁺ (O₃)⁵⁻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926080"/>
            <a:ext cx="5486400" cy="118872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2600" b="1" i="0">
                <a:solidFill>
                  <a:srgbClr val="E07A1F"/>
                </a:solidFill>
                <a:latin typeface="Cambria Math"/>
              </a:rPr>
              <a:t>d⁷   →   d⁸L̲     (S = ½)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389120"/>
            <a:ext cx="54864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Nickel “prefers” to stay 2+ (d⁸)</a:t>
            </a:r>
          </a:p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The missing electron is a hole in the O 2p band: self-doping</a:t>
            </a:r>
          </a:p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700" b="1" i="0">
                <a:solidFill>
                  <a:srgbClr val="E07A1F"/>
                </a:solidFill>
                <a:latin typeface="Calibri"/>
              </a:rPr>
              <a:t>One ligand hole per NiO₆, but every O is shared by two Ni</a:t>
            </a:r>
          </a:p>
        </p:txBody>
      </p:sp>
      <p:pic>
        <p:nvPicPr>
          <p:cNvPr id="12" name="Picture 11" descr="w19_s07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1598068"/>
            <a:ext cx="5212080" cy="384474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48640" y="6035040"/>
            <a:ext cx="11064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 i="0">
                <a:solidFill>
                  <a:srgbClr val="6C757D"/>
                </a:solidFill>
                <a:latin typeface="Calibri"/>
              </a:rPr>
              <a:t>Classification figure: G. A. Sawatzky &amp; R. J. Green, Autumn School on Correlated Electrons (2016); T. Mizokawa et al., PRB 61, 11263 (2000)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 animBg="1"/>
    </p:bld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12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Bond disproportionation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The ligand holes pick sides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828800"/>
            <a:ext cx="1828800" cy="146304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3000" b="1" i="0">
                <a:solidFill>
                  <a:srgbClr val="14213D"/>
                </a:solidFill>
                <a:latin typeface="Cambria Math"/>
              </a:rPr>
              <a:t>d⁸L̲</a:t>
            </a:r>
          </a:p>
          <a:p>
            <a:pPr algn="ctr">
              <a:spcAft>
                <a:spcPts val="400"/>
              </a:spcAft>
            </a:pPr>
            <a:r>
              <a:rPr sz="1500" b="0" i="0">
                <a:solidFill>
                  <a:srgbClr val="6C757D"/>
                </a:solidFill>
                <a:latin typeface="Calibri"/>
              </a:rPr>
              <a:t>S = ½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926079" y="1828800"/>
            <a:ext cx="1828800" cy="146304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3000" b="1" i="0">
                <a:solidFill>
                  <a:srgbClr val="14213D"/>
                </a:solidFill>
                <a:latin typeface="Cambria Math"/>
              </a:rPr>
              <a:t>d⁸L̲</a:t>
            </a:r>
          </a:p>
          <a:p>
            <a:pPr algn="ctr">
              <a:spcAft>
                <a:spcPts val="400"/>
              </a:spcAft>
            </a:pPr>
            <a:r>
              <a:rPr sz="1500" b="0" i="0">
                <a:solidFill>
                  <a:srgbClr val="6C757D"/>
                </a:solidFill>
                <a:latin typeface="Calibri"/>
              </a:rPr>
              <a:t>S = 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51760" y="2240280"/>
            <a:ext cx="4572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libri"/>
              </a:rPr>
              <a:t>+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983480" y="2560320"/>
            <a:ext cx="1005840" cy="0"/>
          </a:xfrm>
          <a:prstGeom prst="line">
            <a:avLst/>
          </a:prstGeom>
          <a:ln w="38100">
            <a:solidFill>
              <a:srgbClr val="14213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6217920" y="1828800"/>
            <a:ext cx="2377440" cy="146304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 w="19050">
            <a:solidFill>
              <a:srgbClr val="E07A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3000" b="1" i="0">
                <a:solidFill>
                  <a:srgbClr val="E07A1F"/>
                </a:solidFill>
                <a:latin typeface="Cambria Math"/>
              </a:rPr>
              <a:t>d⁸L̲⁰</a:t>
            </a:r>
          </a:p>
          <a:p>
            <a:pPr algn="ctr">
              <a:spcAft>
                <a:spcPts val="400"/>
              </a:spcAft>
            </a:pPr>
            <a:r>
              <a:rPr sz="1400" b="0" i="0">
                <a:solidFill>
                  <a:srgbClr val="14213D"/>
                </a:solidFill>
                <a:latin typeface="Calibri"/>
              </a:rPr>
              <a:t>long bond · S =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41080" y="2240280"/>
            <a:ext cx="4572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libri"/>
              </a:rPr>
              <a:t>+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0" y="1828800"/>
            <a:ext cx="2468880" cy="1463040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 w="19050">
            <a:solidFill>
              <a:srgbClr val="2E86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3000" b="1" i="0">
                <a:solidFill>
                  <a:srgbClr val="2E86AB"/>
                </a:solidFill>
                <a:latin typeface="Cambria Math"/>
              </a:rPr>
              <a:t>d⁸L̲²</a:t>
            </a:r>
          </a:p>
          <a:p>
            <a:pPr algn="ctr">
              <a:spcAft>
                <a:spcPts val="400"/>
              </a:spcAft>
            </a:pPr>
            <a:r>
              <a:rPr sz="1400" b="0" i="0">
                <a:solidFill>
                  <a:srgbClr val="14213D"/>
                </a:solidFill>
                <a:latin typeface="Calibri"/>
              </a:rPr>
              <a:t>short bond · S = 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749039"/>
            <a:ext cx="107899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10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The MIT as a bond-centred ordering of the ligand holes, with very little change in Ni 3d occupation</a:t>
            </a:r>
          </a:p>
          <a:p>
            <a:pPr algn="l" marL="256032" indent="-219456">
              <a:spcAft>
                <a:spcPts val="10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Long bond: the Ni moment is bare (S = 1). Short bond: two ligand holes screen it (S = 0)</a:t>
            </a:r>
          </a:p>
          <a:p>
            <a:pPr algn="l" marL="256032" indent="-219456">
              <a:spcAft>
                <a:spcPts val="1000"/>
              </a:spcAft>
              <a:buClr>
                <a:srgbClr val="E07A1F"/>
              </a:buClr>
              <a:buFont typeface="Arial"/>
              <a:buChar char="•"/>
            </a:pPr>
            <a:r>
              <a:rPr sz="1700" b="1" i="0">
                <a:solidFill>
                  <a:srgbClr val="E07A1F"/>
                </a:solidFill>
                <a:latin typeface="Calibri"/>
              </a:rPr>
              <a:t>If this is right, the two Ni sites must have different spectra and different moments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13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A hypothesis waiting for a test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Bond disproportionation in theory, 2000–2014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914400" y="2057400"/>
            <a:ext cx="10332720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1682496" y="1911095"/>
            <a:ext cx="292608" cy="292608"/>
          </a:xfrm>
          <a:prstGeom prst="ellipse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8640" y="2377440"/>
            <a:ext cx="2606040" cy="214884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137160" bIns="137160"/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E07A1F"/>
                </a:solidFill>
                <a:latin typeface="Cambria"/>
              </a:rPr>
              <a:t>2000</a:t>
            </a:r>
          </a:p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Mizokawa, Khomskii &amp; Sawatzky</a:t>
            </a:r>
          </a:p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14213D"/>
                </a:solidFill>
                <a:latin typeface="Calibri"/>
              </a:rPr>
              <a:t>Negative Δ: self-doped O 2p holes order on alternate sites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6C757D"/>
                </a:solidFill>
                <a:latin typeface="Calibri"/>
              </a:rPr>
              <a:t>PRB 61, 11263</a:t>
            </a:r>
          </a:p>
        </p:txBody>
      </p:sp>
      <p:sp>
        <p:nvSpPr>
          <p:cNvPr id="13" name="Oval 12"/>
          <p:cNvSpPr/>
          <p:nvPr/>
        </p:nvSpPr>
        <p:spPr>
          <a:xfrm>
            <a:off x="4517136" y="1911095"/>
            <a:ext cx="292608" cy="292608"/>
          </a:xfrm>
          <a:prstGeom prst="ellipse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3383280" y="2377440"/>
            <a:ext cx="2606040" cy="214884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137160" bIns="137160"/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E07A1F"/>
                </a:solidFill>
                <a:latin typeface="Cambria"/>
              </a:rPr>
              <a:t>2012</a:t>
            </a:r>
          </a:p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Park, Millis &amp; Marianetti</a:t>
            </a:r>
          </a:p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14213D"/>
                </a:solidFill>
                <a:latin typeface="Calibri"/>
              </a:rPr>
              <a:t>Site-selective Mott transition: one Ni sublattice localizes (DFT + DMFT)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6C757D"/>
                </a:solidFill>
                <a:latin typeface="Calibri"/>
              </a:rPr>
              <a:t>PRL 109, 156402</a:t>
            </a:r>
          </a:p>
        </p:txBody>
      </p:sp>
      <p:sp>
        <p:nvSpPr>
          <p:cNvPr id="15" name="Oval 14"/>
          <p:cNvSpPr/>
          <p:nvPr/>
        </p:nvSpPr>
        <p:spPr>
          <a:xfrm>
            <a:off x="7351775" y="1911095"/>
            <a:ext cx="292608" cy="292608"/>
          </a:xfrm>
          <a:prstGeom prst="ellipse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217920" y="2377440"/>
            <a:ext cx="2606040" cy="214884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137160" bIns="137160"/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E07A1F"/>
                </a:solidFill>
                <a:latin typeface="Cambria"/>
              </a:rPr>
              <a:t>2013</a:t>
            </a:r>
          </a:p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Lau &amp; Millis</a:t>
            </a:r>
          </a:p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14213D"/>
                </a:solidFill>
                <a:latin typeface="Calibri"/>
              </a:rPr>
              <a:t>Magnetic and metal–insulator transitions of bulk and layered RNiO₃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6C757D"/>
                </a:solidFill>
                <a:latin typeface="Calibri"/>
              </a:rPr>
              <a:t>PRL 110, 126404</a:t>
            </a:r>
          </a:p>
        </p:txBody>
      </p:sp>
      <p:sp>
        <p:nvSpPr>
          <p:cNvPr id="17" name="Oval 16"/>
          <p:cNvSpPr/>
          <p:nvPr/>
        </p:nvSpPr>
        <p:spPr>
          <a:xfrm>
            <a:off x="10186416" y="1911095"/>
            <a:ext cx="292608" cy="292608"/>
          </a:xfrm>
          <a:prstGeom prst="ellipse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9052560" y="2377440"/>
            <a:ext cx="2606040" cy="214884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137160" bIns="137160"/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E07A1F"/>
                </a:solidFill>
                <a:latin typeface="Cambria"/>
              </a:rPr>
              <a:t>2014</a:t>
            </a:r>
          </a:p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Johnston, Mukherjee, Elfimov, Berciu &amp; Sawatzky</a:t>
            </a:r>
          </a:p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14213D"/>
                </a:solidFill>
                <a:latin typeface="Calibri"/>
              </a:rPr>
              <a:t>Charge disproportionation without charge transfer, driven by the lattice</a:t>
            </a:r>
          </a:p>
          <a:p>
            <a:pPr algn="l">
              <a:spcAft>
                <a:spcPts val="400"/>
              </a:spcAft>
            </a:pPr>
            <a:r>
              <a:rPr sz="1100" b="0" i="0">
                <a:solidFill>
                  <a:srgbClr val="6C757D"/>
                </a:solidFill>
                <a:latin typeface="Calibri"/>
              </a:rPr>
              <a:t>PRL 112, 106404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754880"/>
            <a:ext cx="6675120" cy="1143000"/>
          </a:xfrm>
          <a:prstGeom prst="roundRect">
            <a:avLst>
              <a:gd name="adj" fmla="val 8000"/>
            </a:avLst>
          </a:prstGeom>
          <a:solidFill>
            <a:srgbClr val="F6E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B23A48"/>
                </a:solidFill>
                <a:latin typeface="Calibri"/>
              </a:rPr>
              <a:t>What was missing</a:t>
            </a:r>
          </a:p>
          <a:p>
            <a:pPr algn="l">
              <a:spcAft>
                <a:spcPts val="400"/>
              </a:spcAft>
            </a:pPr>
            <a:r>
              <a:rPr sz="1400" b="0" i="0">
                <a:solidFill>
                  <a:srgbClr val="14213D"/>
                </a:solidFill>
                <a:latin typeface="Calibri"/>
              </a:rPr>
              <a:t>No full multiplets or core hole, so no XAS or magnetic scattering to compare with. And a single NiO₆ cluster can't hold the hypothesis at all.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06640" y="4754880"/>
            <a:ext cx="4206240" cy="1143000"/>
          </a:xfrm>
          <a:prstGeom prst="roundRect">
            <a:avLst>
              <a:gd name="adj" fmla="val 8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FFFFFF"/>
                </a:solidFill>
                <a:latin typeface="Calibri"/>
              </a:rPr>
              <a:t>The test: build it into a model that computes the spectra, then compare.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35040"/>
            <a:ext cx="11064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 i="0">
                <a:solidFill>
                  <a:srgbClr val="6C757D"/>
                </a:solidFill>
                <a:latin typeface="Calibri"/>
              </a:rPr>
              <a:t>See also I. I. Mazin et al., PRL 98, 176406 (2007);  A. Subedi, O. E. Peil &amp; A. Georges, PRB 91, 075128 (2015)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1" grpId="0" animBg="1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14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Single-cluster checkpoint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Ligand field theory, one NiO₆, d⁷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1554480"/>
            <a:ext cx="3566160" cy="4297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pic>
        <p:nvPicPr>
          <p:cNvPr id="11" name="Picture 10" descr="w19_s13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005965"/>
            <a:ext cx="3566160" cy="312038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5153787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 i="1">
                <a:solidFill>
                  <a:srgbClr val="6C757D"/>
                </a:solidFill>
                <a:latin typeface="Calibri"/>
              </a:rPr>
              <a:t>NdNiO₃: XAS + magnetic scattering</a:t>
            </a:r>
          </a:p>
        </p:txBody>
      </p:sp>
      <p:pic>
        <p:nvPicPr>
          <p:cNvPr id="13" name="Picture 12" descr="w19_s13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7821" y="1554480"/>
            <a:ext cx="2682997" cy="402336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06240" y="5605272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 i="1">
                <a:solidFill>
                  <a:srgbClr val="6C757D"/>
                </a:solidFill>
                <a:latin typeface="Calibri"/>
              </a:rPr>
              <a:t>d⁷ LFT vs. experiment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01000" y="1554480"/>
            <a:ext cx="3657600" cy="2057400"/>
          </a:xfrm>
          <a:prstGeom prst="roundRect">
            <a:avLst>
              <a:gd name="adj" fmla="val 8000"/>
            </a:avLst>
          </a:prstGeom>
          <a:solidFill>
            <a:srgbClr val="E6E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64592" bIns="164592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4F7D3A"/>
                </a:solidFill>
                <a:latin typeface="Segoe UI Symbol"/>
              </a:rPr>
              <a:t>✓</a:t>
            </a:r>
            <a:r>
              <a:rPr sz="1600" b="1" i="0">
                <a:solidFill>
                  <a:srgbClr val="4F7D3A"/>
                </a:solidFill>
                <a:latin typeface="Calibri"/>
              </a:rPr>
              <a:t>  Gets right</a:t>
            </a:r>
          </a:p>
          <a:p>
            <a:pPr algn="l" marL="256032" indent="-219456">
              <a:spcAft>
                <a:spcPts val="400"/>
              </a:spcAft>
              <a:buClr>
                <a:srgbClr val="4F7D3A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With “creative” broadening, a passable XAS</a:t>
            </a:r>
          </a:p>
          <a:p>
            <a:pPr algn="l" marL="256032" indent="-219456">
              <a:spcAft>
                <a:spcPts val="400"/>
              </a:spcAft>
              <a:buClr>
                <a:srgbClr val="4F7D3A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Ni d count close to 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01000" y="3749040"/>
            <a:ext cx="3657600" cy="2148840"/>
          </a:xfrm>
          <a:prstGeom prst="roundRect">
            <a:avLst>
              <a:gd name="adj" fmla="val 8000"/>
            </a:avLst>
          </a:prstGeom>
          <a:solidFill>
            <a:srgbClr val="F6E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64592" bIns="164592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B23A48"/>
                </a:solidFill>
                <a:latin typeface="Segoe UI Symbol"/>
              </a:rPr>
              <a:t>✗</a:t>
            </a:r>
            <a:r>
              <a:rPr sz="1600" b="1" i="0">
                <a:solidFill>
                  <a:srgbClr val="B23A48"/>
                </a:solidFill>
                <a:latin typeface="Calibri"/>
              </a:rPr>
              <a:t>  Misses</a:t>
            </a:r>
          </a:p>
          <a:p>
            <a:pPr algn="l" marL="256032" indent="-219456">
              <a:spcAft>
                <a:spcPts val="400"/>
              </a:spcAft>
              <a:buClr>
                <a:srgbClr val="B23A48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The sharp first XAS peak and its magnetic response</a:t>
            </a:r>
          </a:p>
          <a:p>
            <a:pPr algn="l" marL="256032" indent="-219456">
              <a:spcAft>
                <a:spcPts val="400"/>
              </a:spcAft>
              <a:buClr>
                <a:srgbClr val="B23A48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Resonant magnetic diffraction: fails</a:t>
            </a:r>
          </a:p>
          <a:p>
            <a:pPr algn="l" marL="256032" indent="-219456">
              <a:spcAft>
                <a:spcPts val="400"/>
              </a:spcAft>
              <a:buClr>
                <a:srgbClr val="B23A48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Bond disproportionation itself: there is no second site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15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Why one cluster must fail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834640" y="3566160"/>
            <a:ext cx="566928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H="1">
            <a:off x="2267712" y="3566160"/>
            <a:ext cx="566928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2834640" y="3566160"/>
            <a:ext cx="0" cy="566927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2834640" y="2999232"/>
            <a:ext cx="0" cy="566928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968496" y="3566160"/>
            <a:ext cx="566928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H="1">
            <a:off x="3401568" y="3566160"/>
            <a:ext cx="566928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968496" y="3566160"/>
            <a:ext cx="0" cy="566927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3968496" y="2999232"/>
            <a:ext cx="0" cy="566928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895746" y="1627266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29761" y="2228209"/>
            <a:ext cx="408188" cy="40818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95746" y="2761122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29761" y="3362065"/>
            <a:ext cx="408188" cy="40818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95746" y="3894978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29761" y="4495921"/>
            <a:ext cx="408188" cy="40818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95746" y="5028834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496689" y="1661281"/>
            <a:ext cx="408188" cy="40818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462674" y="2194194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496689" y="2795137"/>
            <a:ext cx="408188" cy="40818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462674" y="3328050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1496689" y="3928993"/>
            <a:ext cx="408188" cy="40818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462674" y="4461906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496689" y="5062849"/>
            <a:ext cx="408188" cy="40818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2029602" y="1627266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2063617" y="2228209"/>
            <a:ext cx="408188" cy="40818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2029602" y="2761122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2029602" y="3894978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2063617" y="4495921"/>
            <a:ext cx="408188" cy="40818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2029602" y="5028834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2630545" y="1661281"/>
            <a:ext cx="408188" cy="40818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2596530" y="2194194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2596530" y="4461906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2630545" y="5062849"/>
            <a:ext cx="408188" cy="40818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3163458" y="1627266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3197473" y="2228209"/>
            <a:ext cx="408188" cy="40818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3163458" y="2761122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163458" y="3894978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3197473" y="4495921"/>
            <a:ext cx="408188" cy="40818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3163458" y="5028834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3764401" y="1661281"/>
            <a:ext cx="408188" cy="40818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3730386" y="2194194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3730386" y="4461906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3764401" y="5062849"/>
            <a:ext cx="408188" cy="40818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4297314" y="1627266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4331329" y="2228209"/>
            <a:ext cx="408188" cy="40818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4297314" y="2761122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4297314" y="3894978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4331329" y="4495921"/>
            <a:ext cx="408188" cy="40818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4297314" y="5028834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4898257" y="1661281"/>
            <a:ext cx="408188" cy="40818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4864242" y="2194194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4898257" y="2795137"/>
            <a:ext cx="408188" cy="40818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4864242" y="3328050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4898257" y="3928993"/>
            <a:ext cx="408188" cy="40818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4864242" y="4461906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4898257" y="5062849"/>
            <a:ext cx="408188" cy="40818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5431170" y="1627266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5465185" y="2228209"/>
            <a:ext cx="408188" cy="40818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5431170" y="2761122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5465185" y="3362065"/>
            <a:ext cx="408188" cy="40818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5431170" y="3894978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5465185" y="4495921"/>
            <a:ext cx="408188" cy="408188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5431170" y="5028834"/>
            <a:ext cx="476219" cy="476219"/>
          </a:xfrm>
          <a:prstGeom prst="ellipse">
            <a:avLst/>
          </a:prstGeom>
          <a:solidFill>
            <a:srgbClr val="2E86AB">
              <a:alpha val="2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2063617" y="3362065"/>
            <a:ext cx="408188" cy="408188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2630545" y="3928993"/>
            <a:ext cx="408188" cy="408188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3764401" y="2795137"/>
            <a:ext cx="408188" cy="408188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3764401" y="3928993"/>
            <a:ext cx="408188" cy="408188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3197473" y="3362065"/>
            <a:ext cx="408188" cy="408188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2630545" y="2795137"/>
            <a:ext cx="408188" cy="408188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4331329" y="3362065"/>
            <a:ext cx="408188" cy="408188"/>
          </a:xfrm>
          <a:prstGeom prst="ellipse">
            <a:avLst/>
          </a:prstGeom>
          <a:solidFill>
            <a:srgbClr val="2E86AB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2551176" y="3282696"/>
            <a:ext cx="566928" cy="566928"/>
          </a:xfrm>
          <a:prstGeom prst="ellipse">
            <a:avLst/>
          </a:prstGeom>
          <a:solidFill>
            <a:srgbClr val="E07A1F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FFFFFF"/>
                </a:solidFill>
                <a:latin typeface="Calibri"/>
              </a:rPr>
              <a:t>Ni</a:t>
            </a:r>
          </a:p>
        </p:txBody>
      </p:sp>
      <p:sp>
        <p:nvSpPr>
          <p:cNvPr id="79" name="Oval 78"/>
          <p:cNvSpPr/>
          <p:nvPr/>
        </p:nvSpPr>
        <p:spPr>
          <a:xfrm>
            <a:off x="3685032" y="3282696"/>
            <a:ext cx="566928" cy="566928"/>
          </a:xfrm>
          <a:prstGeom prst="ellipse">
            <a:avLst/>
          </a:prstGeom>
          <a:solidFill>
            <a:srgbClr val="E07A1F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FFFFFF"/>
                </a:solidFill>
                <a:latin typeface="Calibri"/>
              </a:rPr>
              <a:t>Ni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48640" y="1371600"/>
            <a:ext cx="5120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A ligand hole between two nickels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126480" y="1554480"/>
            <a:ext cx="548640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12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A single cluster starts from a full ligand shell: only </a:t>
            </a:r>
            <a:r>
              <a:rPr sz="1700" b="0" i="0">
                <a:solidFill>
                  <a:srgbClr val="14213D"/>
                </a:solidFill>
                <a:latin typeface="Cambria Math"/>
              </a:rPr>
              <a:t>|d</a:t>
            </a:r>
            <a:r>
              <a:rPr sz="1700" b="0" i="0" baseline="30000">
                <a:solidFill>
                  <a:srgbClr val="14213D"/>
                </a:solidFill>
                <a:latin typeface="Cambria Math"/>
              </a:rPr>
              <a:t>n+m</a:t>
            </a:r>
            <a:r>
              <a:rPr sz="1700" b="0" i="0">
                <a:solidFill>
                  <a:srgbClr val="14213D"/>
                </a:solidFill>
                <a:latin typeface="Cambria Math"/>
              </a:rPr>
              <a:t>L̲</a:t>
            </a:r>
            <a:r>
              <a:rPr sz="1700" b="0" i="0" baseline="30000">
                <a:solidFill>
                  <a:srgbClr val="14213D"/>
                </a:solidFill>
                <a:latin typeface="Cambria Math"/>
              </a:rPr>
              <a:t>m</a:t>
            </a:r>
            <a:r>
              <a:rPr sz="1700" b="0" i="0">
                <a:solidFill>
                  <a:srgbClr val="14213D"/>
                </a:solidFill>
                <a:latin typeface="Cambria Math"/>
              </a:rPr>
              <a:t>⟩</a:t>
            </a:r>
            <a:r>
              <a:rPr sz="1700" b="0" i="0">
                <a:solidFill>
                  <a:srgbClr val="14213D"/>
                </a:solidFill>
                <a:latin typeface="Calibri"/>
              </a:rPr>
              <a:t> are possible</a:t>
            </a:r>
          </a:p>
          <a:p>
            <a:pPr algn="l" marL="256032" indent="-219456">
              <a:spcAft>
                <a:spcPts val="12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A self-doped hole can't move to the neighbour, because there is no neighbour</a:t>
            </a:r>
          </a:p>
          <a:p>
            <a:pPr algn="l" marL="256032" indent="-219456">
              <a:spcAft>
                <a:spcPts val="1200"/>
              </a:spcAft>
              <a:buClr>
                <a:srgbClr val="E07A1F"/>
              </a:buClr>
              <a:buFont typeface="Arial"/>
              <a:buChar char="•"/>
            </a:pPr>
            <a:r>
              <a:rPr sz="1700" b="1" i="0">
                <a:solidFill>
                  <a:srgbClr val="E07A1F"/>
                </a:solidFill>
                <a:latin typeface="Calibri"/>
              </a:rPr>
              <a:t>The disproportionation itself, d⁸L̲ + d⁸L̲ → d⁸ + d⁸L̲², is simply not in the Hilbert space</a:t>
            </a:r>
          </a:p>
          <a:p>
            <a:pPr algn="l" marL="256032" indent="-219456">
              <a:spcAft>
                <a:spcPts val="12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1">
                <a:solidFill>
                  <a:srgbClr val="6C757D"/>
                </a:solidFill>
                <a:latin typeface="Calibri"/>
              </a:rPr>
              <a:t>Monday's words: different sites are not enough; we need the correlations between them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</p:bld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16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The double-cluster model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Two full ligand-field clusters, coupled by symmetry-adapted hopping</a:t>
            </a:r>
          </a:p>
        </p:txBody>
      </p:sp>
      <p:pic>
        <p:nvPicPr>
          <p:cNvPr id="10" name="Picture 9" descr="w19_s16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39" y="2269304"/>
            <a:ext cx="3291840" cy="2593711"/>
          </a:xfrm>
          <a:prstGeom prst="rect">
            <a:avLst/>
          </a:prstGeom>
        </p:spPr>
      </p:pic>
      <p:pic>
        <p:nvPicPr>
          <p:cNvPr id="11" name="Picture 10" descr="w_d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240" y="1554480"/>
            <a:ext cx="4114800" cy="518672"/>
          </a:xfrm>
          <a:prstGeom prst="rect">
            <a:avLst/>
          </a:prstGeom>
        </p:spPr>
      </p:pic>
      <p:pic>
        <p:nvPicPr>
          <p:cNvPr id="12" name="Picture 11" descr="w_hy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6240" y="2377440"/>
            <a:ext cx="5358384" cy="750615"/>
          </a:xfrm>
          <a:prstGeom prst="rect">
            <a:avLst/>
          </a:prstGeom>
        </p:spPr>
      </p:pic>
      <p:pic>
        <p:nvPicPr>
          <p:cNvPr id="13" name="Picture 12" descr="w_mix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6240" y="3429000"/>
            <a:ext cx="6400800" cy="73601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06240" y="4572000"/>
            <a:ext cx="740664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600" b="0" i="0">
                <a:solidFill>
                  <a:srgbClr val="14213D"/>
                </a:solidFill>
                <a:latin typeface="Calibri"/>
              </a:rPr>
              <a:t>Each cluster: full multiplets, 2p core, spin–orbit, crystal field. Monday's LFT, twice.</a:t>
            </a:r>
          </a:p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600" b="0" i="0">
                <a:solidFill>
                  <a:srgbClr val="14213D"/>
                </a:solidFill>
                <a:latin typeface="Calibri"/>
              </a:rPr>
              <a:t>x splits the hybridization between own and neighbour: total covalency is unchanged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989320"/>
            <a:ext cx="11064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 i="0">
                <a:solidFill>
                  <a:srgbClr val="6C757D"/>
                </a:solidFill>
                <a:latin typeface="Calibri"/>
              </a:rPr>
              <a:t>R. J. Green, M. W. Haverkort &amp; G. A. Sawatzky, PRB 94, 195127 (2016)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17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Why two ligand shells, not one?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Each Ni keeps its own covalency; x dials in the neighbour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005840" y="2331720"/>
            <a:ext cx="0" cy="640080"/>
          </a:xfrm>
          <a:prstGeom prst="line">
            <a:avLst/>
          </a:prstGeom>
          <a:ln w="25400">
            <a:solidFill>
              <a:srgbClr val="1421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2286000" y="2331720"/>
            <a:ext cx="0" cy="640080"/>
          </a:xfrm>
          <a:prstGeom prst="line">
            <a:avLst/>
          </a:prstGeom>
          <a:ln w="25400">
            <a:solidFill>
              <a:srgbClr val="1421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1188720" y="2258568"/>
            <a:ext cx="914400" cy="786384"/>
          </a:xfrm>
          <a:prstGeom prst="line">
            <a:avLst/>
          </a:prstGeom>
          <a:ln w="25400">
            <a:solidFill>
              <a:srgbClr val="14213D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H="1">
            <a:off x="1188720" y="2258568"/>
            <a:ext cx="914400" cy="786384"/>
          </a:xfrm>
          <a:prstGeom prst="line">
            <a:avLst/>
          </a:prstGeom>
          <a:ln w="25400">
            <a:solidFill>
              <a:srgbClr val="14213D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731520" y="1783080"/>
            <a:ext cx="548640" cy="548640"/>
          </a:xfrm>
          <a:prstGeom prst="ellipse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L</a:t>
            </a:r>
            <a:r>
              <a:rPr sz="1100" b="1" i="0" baseline="-2500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15" name="Oval 14"/>
          <p:cNvSpPr/>
          <p:nvPr/>
        </p:nvSpPr>
        <p:spPr>
          <a:xfrm>
            <a:off x="2011680" y="1783080"/>
            <a:ext cx="548640" cy="548640"/>
          </a:xfrm>
          <a:prstGeom prst="ellipse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L</a:t>
            </a:r>
            <a:r>
              <a:rPr sz="1100" b="1" i="0" baseline="-2500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6" name="Oval 15"/>
          <p:cNvSpPr/>
          <p:nvPr/>
        </p:nvSpPr>
        <p:spPr>
          <a:xfrm>
            <a:off x="731520" y="2971800"/>
            <a:ext cx="548640" cy="548640"/>
          </a:xfrm>
          <a:prstGeom prst="ellipse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Ni</a:t>
            </a:r>
            <a:r>
              <a:rPr sz="1100" b="1" i="0" baseline="-2500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17" name="Oval 16"/>
          <p:cNvSpPr/>
          <p:nvPr/>
        </p:nvSpPr>
        <p:spPr>
          <a:xfrm>
            <a:off x="2011680" y="2971800"/>
            <a:ext cx="548640" cy="548640"/>
          </a:xfrm>
          <a:prstGeom prst="ellipse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Ni</a:t>
            </a:r>
            <a:r>
              <a:rPr sz="1100" b="1" i="0" baseline="-2500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3657600"/>
            <a:ext cx="2286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two shells (this model)</a:t>
            </a:r>
          </a:p>
          <a:p>
            <a:pPr algn="ctr">
              <a:spcAft>
                <a:spcPts val="600"/>
              </a:spcAft>
            </a:pPr>
            <a:r>
              <a:rPr sz="1100" b="0" i="0">
                <a:solidFill>
                  <a:srgbClr val="6C757D"/>
                </a:solidFill>
                <a:latin typeface="Calibri"/>
              </a:rPr>
              <a:t>solid √(1−x) V · dashed √x 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20640" y="1554480"/>
            <a:ext cx="649224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14213D"/>
                </a:solidFill>
                <a:latin typeface="Calibri"/>
              </a:rPr>
              <a:t>Two shells = one orthogonalized ligand shell per Ni, as in the Zhang–Rice construction. Not two copies of the oxygens.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20640" y="2514600"/>
            <a:ext cx="6492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E07A1F"/>
                </a:solidFill>
                <a:latin typeface="Calibri"/>
              </a:rPr>
              <a:t>Each Ni keeps its covalency; x only switches on the neighbour</a:t>
            </a:r>
          </a:p>
        </p:txBody>
      </p:sp>
      <p:pic>
        <p:nvPicPr>
          <p:cNvPr id="21" name="Picture 20" descr="w_cov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40" y="2880360"/>
            <a:ext cx="5843016" cy="39319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120640" y="3520440"/>
            <a:ext cx="64922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 i="0">
                <a:solidFill>
                  <a:srgbClr val="B23A48"/>
                </a:solidFill>
                <a:latin typeface="Calibri"/>
              </a:rPr>
              <a:t>Why not one shared shell?</a:t>
            </a:r>
          </a:p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14213D"/>
                </a:solidFill>
                <a:latin typeface="Calibri"/>
              </a:rPr>
              <a:t>Both Ni would bond at full strength to the same ligand orbitals: the strongest possible Ni–Ni coupling, which overestimates the exchange</a:t>
            </a:r>
          </a:p>
        </p:txBody>
      </p:sp>
      <p:cxnSp>
        <p:nvCxnSpPr>
          <p:cNvPr id="23" name="Connector 22"/>
          <p:cNvCxnSpPr/>
          <p:nvPr/>
        </p:nvCxnSpPr>
        <p:spPr>
          <a:xfrm flipH="1">
            <a:off x="3291840" y="2331720"/>
            <a:ext cx="548640" cy="658368"/>
          </a:xfrm>
          <a:prstGeom prst="line">
            <a:avLst/>
          </a:prstGeom>
          <a:ln w="25400">
            <a:solidFill>
              <a:srgbClr val="1421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3840480" y="2331720"/>
            <a:ext cx="548640" cy="658368"/>
          </a:xfrm>
          <a:prstGeom prst="line">
            <a:avLst/>
          </a:prstGeom>
          <a:ln w="25400">
            <a:solidFill>
              <a:srgbClr val="1421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3566160" y="1783080"/>
            <a:ext cx="548640" cy="548640"/>
          </a:xfrm>
          <a:prstGeom prst="ellipse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L</a:t>
            </a:r>
          </a:p>
        </p:txBody>
      </p:sp>
      <p:sp>
        <p:nvSpPr>
          <p:cNvPr id="26" name="Oval 25"/>
          <p:cNvSpPr/>
          <p:nvPr/>
        </p:nvSpPr>
        <p:spPr>
          <a:xfrm>
            <a:off x="2926080" y="2971800"/>
            <a:ext cx="548640" cy="548640"/>
          </a:xfrm>
          <a:prstGeom prst="ellipse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Ni</a:t>
            </a:r>
            <a:r>
              <a:rPr sz="1100" b="1" i="0" baseline="-2500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27" name="Oval 26"/>
          <p:cNvSpPr/>
          <p:nvPr/>
        </p:nvSpPr>
        <p:spPr>
          <a:xfrm>
            <a:off x="4206240" y="2971800"/>
            <a:ext cx="548640" cy="548640"/>
          </a:xfrm>
          <a:prstGeom prst="ellipse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Ni</a:t>
            </a:r>
            <a:r>
              <a:rPr sz="1100" b="1" i="0" baseline="-2500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80360" y="3657600"/>
            <a:ext cx="1920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B23A48"/>
                </a:solidFill>
                <a:latin typeface="Calibri"/>
              </a:rPr>
              <a:t>one shared shell</a:t>
            </a:r>
          </a:p>
          <a:p>
            <a:pPr algn="ctr">
              <a:spcAft>
                <a:spcPts val="600"/>
              </a:spcAft>
            </a:pPr>
            <a:r>
              <a:rPr sz="1100" b="0" i="0">
                <a:solidFill>
                  <a:srgbClr val="6C757D"/>
                </a:solidFill>
                <a:latin typeface="Calibri"/>
              </a:rPr>
              <a:t>both bonds V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097280" y="5440680"/>
            <a:ext cx="9966960" cy="0"/>
          </a:xfrm>
          <a:prstGeom prst="line">
            <a:avLst/>
          </a:prstGeom>
          <a:ln w="381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987552" y="5330952"/>
            <a:ext cx="219456" cy="219456"/>
          </a:xfrm>
          <a:prstGeom prst="ellipse">
            <a:avLst/>
          </a:prstGeom>
          <a:solidFill>
            <a:srgbClr val="6C75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0954512" y="5330952"/>
            <a:ext cx="219456" cy="219456"/>
          </a:xfrm>
          <a:prstGeom prst="ellipse">
            <a:avLst/>
          </a:prstGeom>
          <a:solidFill>
            <a:srgbClr val="B23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48640" y="4937760"/>
            <a:ext cx="4206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x = 0: single cluster, no neighbour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949440" y="4937760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1300" b="1" i="0">
                <a:solidFill>
                  <a:srgbClr val="B23A48"/>
                </a:solidFill>
                <a:latin typeface="Calibri"/>
              </a:rPr>
              <a:t>x = ½: acts as one shared shell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66160" y="5532120"/>
            <a:ext cx="5029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1" i="1">
                <a:solidFill>
                  <a:srgbClr val="E07A1F"/>
                </a:solidFill>
                <a:latin typeface="Calibri"/>
              </a:rPr>
              <a:t>the crystal lies in between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6080760"/>
            <a:ext cx="11064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 i="0">
                <a:solidFill>
                  <a:srgbClr val="6C757D"/>
                </a:solidFill>
                <a:latin typeface="Calibri"/>
              </a:rPr>
              <a:t>F. C. Zhang &amp; T. M. Rice, PRB 37, 3759 (1988);  PRB 94, 195127 (2016), Supplemental Material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35" grpId="0" animBg="1"/>
      <p:bldP spid="20" grpId="0" animBg="1"/>
      <p:bldP spid="22" grpId="0" animBg="1"/>
      <p:bldP spid="25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18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The symmetry trick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Why perovskites are ideal for two clusters</a:t>
            </a:r>
          </a:p>
        </p:txBody>
      </p:sp>
      <p:pic>
        <p:nvPicPr>
          <p:cNvPr id="10" name="Picture 9" descr="w19_s14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853503"/>
            <a:ext cx="3840480" cy="360819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63440" y="1600200"/>
            <a:ext cx="6949440" cy="2926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10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In the idealized rock-salt pattern, the six neighbours of the other kind form an octahedral environment</a:t>
            </a:r>
          </a:p>
          <a:p>
            <a:pPr algn="l" marL="256032" indent="-219456">
              <a:spcAft>
                <a:spcPts val="10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So the neighbour's ligand orbitals can be written with the same e</a:t>
            </a:r>
            <a:r>
              <a:rPr sz="1700" b="0" i="0" baseline="-25000">
                <a:solidFill>
                  <a:srgbClr val="14213D"/>
                </a:solidFill>
                <a:latin typeface="Calibri"/>
              </a:rPr>
              <a:t>g</a:t>
            </a:r>
            <a:r>
              <a:rPr sz="1700" b="0" i="0">
                <a:solidFill>
                  <a:srgbClr val="14213D"/>
                </a:solidFill>
                <a:latin typeface="Calibri"/>
              </a:rPr>
              <a:t> / t</a:t>
            </a:r>
            <a:r>
              <a:rPr sz="1700" b="0" i="0" baseline="-25000">
                <a:solidFill>
                  <a:srgbClr val="14213D"/>
                </a:solidFill>
                <a:latin typeface="Calibri"/>
              </a:rPr>
              <a:t>2g</a:t>
            </a:r>
            <a:r>
              <a:rPr sz="1700" b="0" i="0">
                <a:solidFill>
                  <a:srgbClr val="14213D"/>
                </a:solidFill>
                <a:latin typeface="Calibri"/>
              </a:rPr>
              <a:t> symmetry as one's own</a:t>
            </a:r>
          </a:p>
          <a:p>
            <a:pPr algn="l" marL="256032" indent="-219456">
              <a:spcAft>
                <a:spcPts val="1000"/>
              </a:spcAft>
              <a:buClr>
                <a:srgbClr val="E07A1F"/>
              </a:buClr>
              <a:buFont typeface="Arial"/>
              <a:buChar char="•"/>
            </a:pPr>
            <a:r>
              <a:rPr sz="1700" b="1" i="0">
                <a:solidFill>
                  <a:srgbClr val="E07A1F"/>
                </a:solidFill>
                <a:latin typeface="Calibri"/>
              </a:rPr>
              <a:t>In the model, H</a:t>
            </a:r>
            <a:r>
              <a:rPr sz="1700" b="1" i="0" baseline="-25000">
                <a:solidFill>
                  <a:srgbClr val="E07A1F"/>
                </a:solidFill>
                <a:latin typeface="Calibri"/>
              </a:rPr>
              <a:t>mix</a:t>
            </a:r>
            <a:r>
              <a:rPr sz="1700" b="1" i="0">
                <a:solidFill>
                  <a:srgbClr val="E07A1F"/>
                </a:solidFill>
                <a:latin typeface="Calibri"/>
              </a:rPr>
              <a:t> is then O</a:t>
            </a:r>
            <a:r>
              <a:rPr sz="1700" b="1" i="0" baseline="-25000">
                <a:solidFill>
                  <a:srgbClr val="E07A1F"/>
                </a:solidFill>
                <a:latin typeface="Calibri"/>
              </a:rPr>
              <a:t>h</a:t>
            </a:r>
            <a:r>
              <a:rPr sz="1700" b="1" i="0">
                <a:solidFill>
                  <a:srgbClr val="E07A1F"/>
                </a:solidFill>
                <a:latin typeface="Calibri"/>
              </a:rPr>
              <a:t>-symmetric: same orbitals, same parameters, no new bookkeeping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663440" y="4526280"/>
            <a:ext cx="3337560" cy="128016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2000" b="1" i="0">
                <a:solidFill>
                  <a:srgbClr val="14213D"/>
                </a:solidFill>
                <a:latin typeface="Cambria"/>
              </a:rPr>
              <a:t>Expected:  x ≈ 1/6</a:t>
            </a:r>
          </a:p>
          <a:p>
            <a:pPr algn="ctr">
              <a:spcAft>
                <a:spcPts val="400"/>
              </a:spcAft>
            </a:pPr>
            <a:r>
              <a:rPr sz="1300" b="0" i="0">
                <a:solidFill>
                  <a:srgbClr val="6C757D"/>
                </a:solidFill>
                <a:latin typeface="Calibri"/>
              </a:rPr>
              <a:t>one shared O per neighbour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4526280"/>
            <a:ext cx="3337560" cy="128016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2000" b="1" i="0">
                <a:solidFill>
                  <a:srgbClr val="E07A1F"/>
                </a:solidFill>
                <a:latin typeface="Cambria"/>
              </a:rPr>
              <a:t>Best fit:  x = 0.35² ≈ 0.12</a:t>
            </a:r>
          </a:p>
          <a:p>
            <a:pPr algn="ctr">
              <a:spcAft>
                <a:spcPts val="400"/>
              </a:spcAft>
            </a:pPr>
            <a:r>
              <a:rPr sz="1300" b="0" i="0">
                <a:solidFill>
                  <a:srgbClr val="6C757D"/>
                </a:solidFill>
                <a:latin typeface="Calibri"/>
              </a:rPr>
              <a:t>octahedral tilts reduce Ni–O–Ni overlap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19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Breathing, and the recipe card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Bond lengths enter through Harrison's scaling rules</a:t>
            </a:r>
          </a:p>
        </p:txBody>
      </p:sp>
      <p:pic>
        <p:nvPicPr>
          <p:cNvPr id="10" name="Picture 9" descr="w_harris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691640"/>
            <a:ext cx="5120640" cy="44678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2651760"/>
            <a:ext cx="539496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600" b="0" i="0">
                <a:solidFill>
                  <a:srgbClr val="14213D"/>
                </a:solidFill>
                <a:latin typeface="Calibri"/>
              </a:rPr>
              <a:t>Distortion δd: long bond d₀ + δd, short bond d₀ − δd</a:t>
            </a:r>
          </a:p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600" b="0" i="0">
                <a:solidFill>
                  <a:srgbClr val="14213D"/>
                </a:solidFill>
                <a:latin typeface="Calibri"/>
              </a:rPr>
              <a:t>Hopping and crystal field rescale on each site; nothing else is refit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400800" y="1554480"/>
          <a:ext cx="521208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4640"/>
                <a:gridCol w="2377440"/>
              </a:tblGrid>
              <a:tr h="50292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Calibri"/>
                        </a:rPr>
                        <a:t>Parameter</a:t>
                      </a:r>
                    </a:p>
                  </a:txBody>
                  <a:tcPr anchor="ctr"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Calibri"/>
                        </a:rPr>
                        <a:t>Value (eV)</a:t>
                      </a:r>
                    </a:p>
                  </a:txBody>
                  <a:tcPr anchor="ctr">
                    <a:solidFill>
                      <a:srgbClr val="14213D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U</a:t>
                      </a:r>
                      <a:r>
                        <a:rPr sz="1400" b="0" i="0" baseline="-25000">
                          <a:solidFill>
                            <a:srgbClr val="14213D"/>
                          </a:solidFill>
                          <a:latin typeface="Calibri"/>
                        </a:rPr>
                        <a:t>dd</a:t>
                      </a: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 / U</a:t>
                      </a:r>
                      <a:r>
                        <a:rPr sz="1400" b="0" i="0" baseline="-25000">
                          <a:solidFill>
                            <a:srgbClr val="14213D"/>
                          </a:solidFill>
                          <a:latin typeface="Calibri"/>
                        </a:rPr>
                        <a:t>pd</a:t>
                      </a:r>
                    </a:p>
                  </a:txBody>
                  <a:tcPr anchor="ctr"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6 / 7</a:t>
                      </a:r>
                    </a:p>
                  </a:txBody>
                  <a:tcPr anchor="ctr">
                    <a:solidFill>
                      <a:srgbClr val="F3F6F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Δ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−0.5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10Dq</a:t>
                      </a:r>
                    </a:p>
                  </a:txBody>
                  <a:tcPr anchor="ctr"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0.95</a:t>
                      </a:r>
                    </a:p>
                  </a:txBody>
                  <a:tcPr anchor="ctr">
                    <a:solidFill>
                      <a:srgbClr val="F3F6F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T</a:t>
                      </a:r>
                      <a:r>
                        <a:rPr sz="1400" b="0" i="0" baseline="-25000">
                          <a:solidFill>
                            <a:srgbClr val="14213D"/>
                          </a:solidFill>
                          <a:latin typeface="Calibri"/>
                        </a:rPr>
                        <a:t>pp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0.75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V</a:t>
                      </a:r>
                      <a:r>
                        <a:rPr sz="1400" b="0" i="0" baseline="-25000">
                          <a:solidFill>
                            <a:srgbClr val="14213D"/>
                          </a:solidFill>
                          <a:latin typeface="Calibri"/>
                        </a:rPr>
                        <a:t>eg</a:t>
                      </a: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 / V</a:t>
                      </a:r>
                      <a:r>
                        <a:rPr sz="1400" b="0" i="0" baseline="-25000">
                          <a:solidFill>
                            <a:srgbClr val="14213D"/>
                          </a:solidFill>
                          <a:latin typeface="Calibri"/>
                        </a:rPr>
                        <a:t>t2g</a:t>
                      </a:r>
                    </a:p>
                  </a:txBody>
                  <a:tcPr anchor="ctr"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3.0 / 1.74</a:t>
                      </a:r>
                    </a:p>
                  </a:txBody>
                  <a:tcPr anchor="ctr">
                    <a:solidFill>
                      <a:srgbClr val="F3F6F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√x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0.35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F², F⁴ (dd, pd), G¹, G³</a:t>
                      </a:r>
                    </a:p>
                  </a:txBody>
                  <a:tcPr anchor="ctr"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sz="1400" b="0" i="0">
                          <a:solidFill>
                            <a:srgbClr val="14213D"/>
                          </a:solidFill>
                          <a:latin typeface="Calibri"/>
                        </a:rPr>
                        <a:t>80% of Hartree–Fock</a:t>
                      </a:r>
                    </a:p>
                  </a:txBody>
                  <a:tcPr anchor="ctr"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48640" y="4754880"/>
            <a:ext cx="53949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 i="1">
                <a:solidFill>
                  <a:srgbClr val="E07A1F"/>
                </a:solidFill>
                <a:latin typeface="Cambria"/>
              </a:rPr>
              <a:t>Standard values: nothing exotic, just the extra site.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989320"/>
            <a:ext cx="11064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 i="0">
                <a:solidFill>
                  <a:srgbClr val="6C757D"/>
                </a:solidFill>
                <a:latin typeface="Calibri"/>
              </a:rPr>
              <a:t>PRB 94, 195127 (2016), Supplemental Material;  J. M. Wills &amp; W. A. Harrison, PRB 28, 4363 (1983)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Graphic spid="12" grpId="0">
        <p:bldAsOne/>
      </p:bldGraphic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20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 i="0">
                <a:solidFill>
                  <a:srgbClr val="14213D"/>
                </a:solidFill>
                <a:latin typeface="Cambria"/>
              </a:rPr>
              <a:t>Test 1: the ground state disproportionates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Ground-state properties vs. breathing distortion, standard parameters</a:t>
            </a:r>
          </a:p>
        </p:txBody>
      </p:sp>
      <p:pic>
        <p:nvPicPr>
          <p:cNvPr id="10" name="Picture 9" descr="w19_s17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823" y="1463040"/>
            <a:ext cx="5376672" cy="4480560"/>
          </a:xfrm>
          <a:prstGeom prst="rect">
            <a:avLst/>
          </a:prstGeom>
        </p:spPr>
      </p:pic>
      <p:pic>
        <p:nvPicPr>
          <p:cNvPr id="11" name="Picture 10" descr="w_densi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6770" y="1463040"/>
            <a:ext cx="3765899" cy="21031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766560" y="3593592"/>
            <a:ext cx="4846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 i="1">
                <a:solidFill>
                  <a:srgbClr val="6C757D"/>
                </a:solidFill>
                <a:latin typeface="Calibri"/>
              </a:rPr>
              <a:t>hole densities at δd = 0.05 Å, coloured by spin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66560" y="4069080"/>
            <a:ext cx="4846320" cy="1920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500" b="0" i="0">
                <a:solidFill>
                  <a:srgbClr val="14213D"/>
                </a:solidFill>
                <a:latin typeface="Calibri"/>
              </a:rPr>
              <a:t>Ni 3d count ≈ 8 on both sites: little Ni charge order</a:t>
            </a:r>
          </a:p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500" b="0" i="0">
                <a:solidFill>
                  <a:srgbClr val="14213D"/>
                </a:solidFill>
                <a:latin typeface="Calibri"/>
              </a:rPr>
              <a:t>Ligand holes move to the compressed octahedron: (3,3) → (4,2)</a:t>
            </a:r>
          </a:p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500" b="1" i="0">
                <a:solidFill>
                  <a:srgbClr val="E07A1F"/>
                </a:solidFill>
                <a:latin typeface="Calibri"/>
              </a:rPr>
              <a:t>S → 0 (short), S → 1 (long): moments agree with HoNiO₃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080760"/>
            <a:ext cx="11064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 i="0">
                <a:solidFill>
                  <a:srgbClr val="6C757D"/>
                </a:solidFill>
                <a:latin typeface="Calibri"/>
              </a:rPr>
              <a:t>PRB 94, 195127 (2016), Fig. 1.  HoNiO₃: J. A. Alonso et al., PRB 61, 1756 (2000); M. T. Fernández-Díaz et al., PRB 64, 144417 (2001)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21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The wavefunction leaves the diagonal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Weights of the configurations dⁿ⁺ˡL̲ᵐ: double vs. single cluster</a:t>
            </a:r>
          </a:p>
        </p:txBody>
      </p:sp>
      <p:pic>
        <p:nvPicPr>
          <p:cNvPr id="10" name="Picture 9" descr="w_prb_fig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651" y="1463040"/>
            <a:ext cx="4531737" cy="4572000"/>
          </a:xfrm>
          <a:prstGeom prst="rect">
            <a:avLst/>
          </a:prstGeom>
        </p:spPr>
      </p:pic>
      <p:pic>
        <p:nvPicPr>
          <p:cNvPr id="11" name="Picture 10" descr="w_rev_fig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5053" y="1463040"/>
            <a:ext cx="5592053" cy="30175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69280" y="4617720"/>
            <a:ext cx="59436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500" b="0" i="0">
                <a:solidFill>
                  <a:srgbClr val="14213D"/>
                </a:solidFill>
                <a:latin typeface="Calibri"/>
              </a:rPr>
              <a:t>Single cluster: confined to the diagonal </a:t>
            </a:r>
            <a:r>
              <a:rPr sz="1500" b="0" i="0">
                <a:solidFill>
                  <a:srgbClr val="14213D"/>
                </a:solidFill>
                <a:latin typeface="Cambria Math"/>
              </a:rPr>
              <a:t>d</a:t>
            </a:r>
            <a:r>
              <a:rPr sz="1500" b="0" i="0" baseline="30000">
                <a:solidFill>
                  <a:srgbClr val="14213D"/>
                </a:solidFill>
                <a:latin typeface="Cambria Math"/>
              </a:rPr>
              <a:t>n+m</a:t>
            </a:r>
            <a:r>
              <a:rPr sz="1500" b="0" i="0">
                <a:solidFill>
                  <a:srgbClr val="14213D"/>
                </a:solidFill>
                <a:latin typeface="Cambria Math"/>
              </a:rPr>
              <a:t>L̲</a:t>
            </a:r>
            <a:r>
              <a:rPr sz="1500" b="0" i="0" baseline="30000">
                <a:solidFill>
                  <a:srgbClr val="14213D"/>
                </a:solidFill>
                <a:latin typeface="Cambria Math"/>
              </a:rPr>
              <a:t>m</a:t>
            </a:r>
          </a:p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500" b="1" i="0">
                <a:solidFill>
                  <a:srgbClr val="E07A1F"/>
                </a:solidFill>
                <a:latin typeface="Calibri"/>
              </a:rPr>
              <a:t>Double cluster: off-diagonal weight = intersite charge fluctuations</a:t>
            </a:r>
          </a:p>
          <a:p>
            <a:pPr algn="l" marL="256032" indent="-219456">
              <a:spcAft>
                <a:spcPts val="600"/>
              </a:spcAft>
              <a:buClr>
                <a:srgbClr val="E07A1F"/>
              </a:buClr>
              <a:buFont typeface="Arial"/>
              <a:buChar char="•"/>
            </a:pPr>
            <a:r>
              <a:rPr sz="1500" b="0" i="0">
                <a:solidFill>
                  <a:srgbClr val="14213D"/>
                </a:solidFill>
                <a:latin typeface="Calibri"/>
              </a:rPr>
              <a:t>It grows as Δ goes negative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22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 i="0">
                <a:solidFill>
                  <a:srgbClr val="14213D"/>
                </a:solidFill>
                <a:latin typeface="Cambria"/>
              </a:rPr>
              <a:t>Very sensitive to intersite fluctuations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The XAS and MCD spectrum as the intercluster hopping is switched on</a:t>
            </a:r>
          </a:p>
        </p:txBody>
      </p:sp>
      <p:pic>
        <p:nvPicPr>
          <p:cNvPr id="10" name="Picture 9" descr="w19_s19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746" y="1463040"/>
            <a:ext cx="4716667" cy="44805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577840" y="1645920"/>
            <a:ext cx="603504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10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V</a:t>
            </a:r>
            <a:r>
              <a:rPr sz="1700" b="0" i="0" baseline="-25000">
                <a:solidFill>
                  <a:srgbClr val="14213D"/>
                </a:solidFill>
                <a:latin typeface="Calibri"/>
              </a:rPr>
              <a:t>I</a:t>
            </a:r>
            <a:r>
              <a:rPr sz="1700" b="0" i="0">
                <a:solidFill>
                  <a:srgbClr val="14213D"/>
                </a:solidFill>
                <a:latin typeface="Calibri"/>
              </a:rPr>
              <a:t> = √x = 0: the ordinary single-cluster spectrum</a:t>
            </a:r>
          </a:p>
          <a:p>
            <a:pPr algn="l" marL="256032" indent="-219456">
              <a:spcAft>
                <a:spcPts val="10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Turn on V</a:t>
            </a:r>
            <a:r>
              <a:rPr sz="1700" b="0" i="0" baseline="-25000">
                <a:solidFill>
                  <a:srgbClr val="14213D"/>
                </a:solidFill>
                <a:latin typeface="Calibri"/>
              </a:rPr>
              <a:t>I</a:t>
            </a:r>
            <a:r>
              <a:rPr sz="1700" b="0" i="0">
                <a:solidFill>
                  <a:srgbClr val="14213D"/>
                </a:solidFill>
                <a:latin typeface="Calibri"/>
              </a:rPr>
              <a:t>: the first peak separates off below both L₃ and L₂</a:t>
            </a:r>
          </a:p>
          <a:p>
            <a:pPr algn="l" marL="256032" indent="-219456">
              <a:spcAft>
                <a:spcPts val="1000"/>
              </a:spcAft>
              <a:buClr>
                <a:srgbClr val="E07A1F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It carries strong MCD, just like the experimental magnetic scattering</a:t>
            </a:r>
          </a:p>
          <a:p>
            <a:pPr algn="l" marL="256032" indent="-219456">
              <a:spcAft>
                <a:spcPts val="1000"/>
              </a:spcAft>
              <a:buClr>
                <a:srgbClr val="E07A1F"/>
              </a:buClr>
              <a:buFont typeface="Arial"/>
              <a:buChar char="•"/>
            </a:pPr>
            <a:r>
              <a:rPr sz="1700" b="1" i="0">
                <a:solidFill>
                  <a:srgbClr val="E07A1F"/>
                </a:solidFill>
                <a:latin typeface="Calibri"/>
              </a:rPr>
              <a:t>No breathing distortion yet: intersite fluctuations alone reshape the spectrum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23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Test 2: two sites, two spectra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XAS and MCD of each site as the breathing distortion grows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1463040"/>
            <a:ext cx="6675120" cy="4343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pic>
        <p:nvPicPr>
          <p:cNvPr id="11" name="Picture 10" descr="w19_s19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26618"/>
            <a:ext cx="6675120" cy="401624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498079" y="1645920"/>
            <a:ext cx="4114800" cy="4023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1000"/>
              </a:spcAft>
              <a:buClr>
                <a:srgbClr val="E07A1F"/>
              </a:buClr>
              <a:buFont typeface="Arial"/>
              <a:buChar char="•"/>
            </a:pPr>
            <a:r>
              <a:rPr sz="1600" b="0" i="0">
                <a:solidFill>
                  <a:srgbClr val="14213D"/>
                </a:solidFill>
                <a:latin typeface="Calibri"/>
              </a:rPr>
              <a:t>Long-bond spectrum moves down in energy, short-bond spectrum up</a:t>
            </a:r>
          </a:p>
          <a:p>
            <a:pPr algn="l" marL="256032" indent="-219456">
              <a:spcAft>
                <a:spcPts val="1000"/>
              </a:spcAft>
              <a:buClr>
                <a:srgbClr val="E07A1F"/>
              </a:buClr>
              <a:buFont typeface="Arial"/>
              <a:buChar char="•"/>
            </a:pPr>
            <a:r>
              <a:rPr sz="1600" b="1" i="0">
                <a:solidFill>
                  <a:srgbClr val="E07A1F"/>
                </a:solidFill>
                <a:latin typeface="Calibri"/>
              </a:rPr>
              <a:t>The sharp first peak comes entirely from the long-bond Ni</a:t>
            </a:r>
          </a:p>
          <a:p>
            <a:pPr algn="l" marL="256032" indent="-219456">
              <a:spcAft>
                <a:spcPts val="1000"/>
              </a:spcAft>
              <a:buClr>
                <a:srgbClr val="E07A1F"/>
              </a:buClr>
              <a:buFont typeface="Arial"/>
              <a:buChar char="•"/>
            </a:pPr>
            <a:r>
              <a:rPr sz="1600" b="0" i="0">
                <a:solidFill>
                  <a:srgbClr val="14213D"/>
                </a:solidFill>
                <a:latin typeface="Calibri"/>
              </a:rPr>
              <a:t>Its MCD grows (S → 1) while the short-bond MCD fades (S → 0)</a:t>
            </a:r>
          </a:p>
          <a:p>
            <a:pPr algn="l" marL="256032" indent="-219456">
              <a:spcAft>
                <a:spcPts val="1000"/>
              </a:spcAft>
              <a:buClr>
                <a:srgbClr val="E07A1F"/>
              </a:buClr>
              <a:buFont typeface="Arial"/>
              <a:buChar char="•"/>
            </a:pPr>
            <a:r>
              <a:rPr sz="1600" b="1" i="0">
                <a:solidFill>
                  <a:srgbClr val="E07A1F"/>
                </a:solidFill>
                <a:latin typeface="Calibri"/>
              </a:rPr>
              <a:t>So magnetic scattering should peak at the first XAS peak</a:t>
            </a:r>
          </a:p>
          <a:p>
            <a:pPr algn="l" marL="256032" indent="-219456">
              <a:spcAft>
                <a:spcPts val="1000"/>
              </a:spcAft>
              <a:buClr>
                <a:srgbClr val="E07A1F"/>
              </a:buClr>
              <a:buFont typeface="Arial"/>
              <a:buChar char="•"/>
            </a:pPr>
            <a:r>
              <a:rPr sz="1600" b="0" i="0">
                <a:solidFill>
                  <a:srgbClr val="14213D"/>
                </a:solidFill>
                <a:latin typeface="Calibri"/>
              </a:rPr>
              <a:t>Smaller R, larger δd, larger splitting: the trend across the series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035040"/>
            <a:ext cx="11064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 i="0">
                <a:solidFill>
                  <a:srgbClr val="6C757D"/>
                </a:solidFill>
                <a:latin typeface="Calibri"/>
              </a:rPr>
              <a:t>PRB 94, 195127 (2016), Fig. 2(b, c).  Trends: C. Piamonteze et al., PRB 71, 020406 (2005); J. W. Freeland et al., J. Electron Spectrosc. 208, 56 (2015)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</p:bld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24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Computing the magnetic scattering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Resonant magnetic diffraction at q = (¼, ¼, ¼), from the two clusters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1463040"/>
            <a:ext cx="3200400" cy="4526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pic>
        <p:nvPicPr>
          <p:cNvPr id="11" name="Picture 10" descr="w19_s18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929" y="1463040"/>
            <a:ext cx="3059821" cy="425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5742432"/>
            <a:ext cx="3200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 i="1">
                <a:solidFill>
                  <a:srgbClr val="6C757D"/>
                </a:solidFill>
                <a:latin typeface="Calibri"/>
              </a:rPr>
              <a:t>one site: charge (F⁰) and magnetic (F¹ = f⁽¹⁾)</a:t>
            </a:r>
          </a:p>
        </p:txBody>
      </p:sp>
      <p:sp>
        <p:nvSpPr>
          <p:cNvPr id="13" name="Oval 12"/>
          <p:cNvSpPr/>
          <p:nvPr/>
        </p:nvSpPr>
        <p:spPr>
          <a:xfrm>
            <a:off x="4050792" y="1490472"/>
            <a:ext cx="402336" cy="402336"/>
          </a:xfrm>
          <a:prstGeom prst="ellipse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7720" y="1463040"/>
            <a:ext cx="6995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E07A1F"/>
                </a:solidFill>
                <a:latin typeface="Cambria"/>
              </a:rPr>
              <a:t>Each site gives a magnetic scattering factor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7720" y="1828800"/>
            <a:ext cx="6995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 i="0">
                <a:solidFill>
                  <a:srgbClr val="14213D"/>
                </a:solidFill>
                <a:latin typeface="Calibri"/>
              </a:rPr>
              <a:t>f⁽¹⁾ᵢ(ω): the magnetic part of site i's complex resonant scattering factor. Imaginary part: the XMCD; real part: Kramers–Kronig.</a:t>
            </a:r>
          </a:p>
        </p:txBody>
      </p:sp>
      <p:sp>
        <p:nvSpPr>
          <p:cNvPr id="16" name="Oval 15"/>
          <p:cNvSpPr/>
          <p:nvPr/>
        </p:nvSpPr>
        <p:spPr>
          <a:xfrm>
            <a:off x="4050792" y="2907792"/>
            <a:ext cx="402336" cy="402336"/>
          </a:xfrm>
          <a:prstGeom prst="ellipse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17720" y="2880360"/>
            <a:ext cx="6995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E07A1F"/>
                </a:solidFill>
                <a:latin typeface="Cambria"/>
              </a:rPr>
              <a:t>Add the four sites of the ↑↑↓↓ period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17720" y="3246120"/>
            <a:ext cx="69951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 i="0">
                <a:solidFill>
                  <a:srgbClr val="14213D"/>
                </a:solidFill>
                <a:latin typeface="Calibri"/>
              </a:rPr>
              <a:t>Successive (111) planes, A B A B, pick up phases 1, i, −1, −i</a:t>
            </a:r>
          </a:p>
        </p:txBody>
      </p:sp>
      <p:pic>
        <p:nvPicPr>
          <p:cNvPr id="19" name="Picture 18" descr="w_s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720" y="3657600"/>
            <a:ext cx="5327043" cy="548640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4050792" y="4325112"/>
            <a:ext cx="402336" cy="402336"/>
          </a:xfrm>
          <a:prstGeom prst="ellipse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17720" y="4297680"/>
            <a:ext cx="6995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 i="0">
                <a:solidFill>
                  <a:srgbClr val="E07A1F"/>
                </a:solidFill>
                <a:latin typeface="Cambria"/>
              </a:rPr>
              <a:t>Antiferromagnetic planes: f⁽¹⁾</a:t>
            </a:r>
            <a:r>
              <a:rPr sz="1600" b="1" i="0" baseline="-25000">
                <a:solidFill>
                  <a:srgbClr val="E07A1F"/>
                </a:solidFill>
                <a:latin typeface="Cambria"/>
              </a:rPr>
              <a:t>A2</a:t>
            </a:r>
            <a:r>
              <a:rPr sz="1600" b="1" i="0">
                <a:solidFill>
                  <a:srgbClr val="E07A1F"/>
                </a:solidFill>
                <a:latin typeface="Cambria"/>
              </a:rPr>
              <a:t> = −f⁽¹⁾</a:t>
            </a:r>
            <a:r>
              <a:rPr sz="1600" b="1" i="0" baseline="-25000">
                <a:solidFill>
                  <a:srgbClr val="E07A1F"/>
                </a:solidFill>
                <a:latin typeface="Cambria"/>
              </a:rPr>
              <a:t>A1</a:t>
            </a:r>
            <a:r>
              <a:rPr sz="1600" b="1" i="0">
                <a:solidFill>
                  <a:srgbClr val="E07A1F"/>
                </a:solidFill>
                <a:latin typeface="Cambria"/>
              </a:rPr>
              <a:t>, and the same for B</a:t>
            </a:r>
          </a:p>
        </p:txBody>
      </p:sp>
      <p:pic>
        <p:nvPicPr>
          <p:cNvPr id="22" name="Picture 21" descr="w_rm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4754880"/>
            <a:ext cx="3563874" cy="393192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4023360" y="5486400"/>
            <a:ext cx="7589520" cy="54864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500" b="1" i="0">
                <a:solidFill>
                  <a:srgbClr val="E07A1F"/>
                </a:solidFill>
                <a:latin typeface="Calibri"/>
              </a:rPr>
              <a:t>f</a:t>
            </a:r>
            <a:r>
              <a:rPr sz="1500" b="1" i="0" baseline="-25000">
                <a:solidFill>
                  <a:srgbClr val="E07A1F"/>
                </a:solidFill>
                <a:latin typeface="Calibri"/>
              </a:rPr>
              <a:t>A</a:t>
            </a:r>
            <a:r>
              <a:rPr sz="1500" b="1" i="0">
                <a:solidFill>
                  <a:srgbClr val="E07A1F"/>
                </a:solidFill>
                <a:latin typeface="Calibri"/>
              </a:rPr>
              <a:t> and f</a:t>
            </a:r>
            <a:r>
              <a:rPr sz="1500" b="1" i="0" baseline="-25000">
                <a:solidFill>
                  <a:srgbClr val="E07A1F"/>
                </a:solidFill>
                <a:latin typeface="Calibri"/>
              </a:rPr>
              <a:t>B</a:t>
            </a:r>
            <a:r>
              <a:rPr sz="1500" b="1" i="0">
                <a:solidFill>
                  <a:srgbClr val="E07A1F"/>
                </a:solidFill>
                <a:latin typeface="Calibri"/>
              </a:rPr>
              <a:t> interfere: the signal needs both sites, from one ground state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80760"/>
            <a:ext cx="11064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 i="0">
                <a:solidFill>
                  <a:srgbClr val="6C757D"/>
                </a:solidFill>
                <a:latin typeface="Calibri"/>
              </a:rPr>
              <a:t>PRB 94, 195127 (2016), Supplemental Material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24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3" grpId="0" animBg="1"/>
    </p:bld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25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Double-cluster checkpoint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Test 3: XAS and magnetic scattering against experiment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1508760"/>
            <a:ext cx="3611880" cy="43434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pic>
        <p:nvPicPr>
          <p:cNvPr id="11" name="Picture 10" descr="w19_s18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963102"/>
            <a:ext cx="3611880" cy="316039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5150929"/>
            <a:ext cx="3611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 i="1">
                <a:solidFill>
                  <a:srgbClr val="6C757D"/>
                </a:solidFill>
                <a:latin typeface="Calibri"/>
              </a:rPr>
              <a:t>Double-cluster theory</a:t>
            </a:r>
          </a:p>
        </p:txBody>
      </p:sp>
      <p:pic>
        <p:nvPicPr>
          <p:cNvPr id="13" name="Picture 12" descr="w19_s13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240" y="1963102"/>
            <a:ext cx="3611880" cy="316039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06240" y="5150929"/>
            <a:ext cx="3611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 i="1">
                <a:solidFill>
                  <a:srgbClr val="6C757D"/>
                </a:solidFill>
                <a:latin typeface="Calibri"/>
              </a:rPr>
              <a:t>NdNiO₃ experiment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01000" y="1508760"/>
            <a:ext cx="3657600" cy="2331720"/>
          </a:xfrm>
          <a:prstGeom prst="roundRect">
            <a:avLst>
              <a:gd name="adj" fmla="val 8000"/>
            </a:avLst>
          </a:prstGeom>
          <a:solidFill>
            <a:srgbClr val="E6E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64592" bIns="164592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4F7D3A"/>
                </a:solidFill>
                <a:latin typeface="Segoe UI Symbol"/>
              </a:rPr>
              <a:t>✓</a:t>
            </a:r>
            <a:r>
              <a:rPr sz="1600" b="1" i="0">
                <a:solidFill>
                  <a:srgbClr val="4F7D3A"/>
                </a:solidFill>
                <a:latin typeface="Calibri"/>
              </a:rPr>
              <a:t>  Gets right</a:t>
            </a:r>
          </a:p>
          <a:p>
            <a:pPr algn="l" marL="256032" indent="-219456">
              <a:spcAft>
                <a:spcPts val="400"/>
              </a:spcAft>
              <a:buClr>
                <a:srgbClr val="4F7D3A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XAS line shape, including the sharp first peak</a:t>
            </a:r>
          </a:p>
          <a:p>
            <a:pPr algn="l" marL="256032" indent="-219456">
              <a:spcAft>
                <a:spcPts val="400"/>
              </a:spcAft>
              <a:buClr>
                <a:srgbClr val="4F7D3A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Energy dependence of resonant magnetic diffraction</a:t>
            </a:r>
          </a:p>
          <a:p>
            <a:pPr algn="l" marL="256032" indent="-219456">
              <a:spcAft>
                <a:spcPts val="400"/>
              </a:spcAft>
              <a:buClr>
                <a:srgbClr val="4F7D3A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Moments on the two sublattices; trends across the R series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01000" y="3977639"/>
            <a:ext cx="3657600" cy="1874519"/>
          </a:xfrm>
          <a:prstGeom prst="roundRect">
            <a:avLst>
              <a:gd name="adj" fmla="val 8000"/>
            </a:avLst>
          </a:prstGeom>
          <a:solidFill>
            <a:srgbClr val="F6E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64592" bIns="164592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B23A48"/>
                </a:solidFill>
                <a:latin typeface="Segoe UI Symbol"/>
              </a:rPr>
              <a:t>✗</a:t>
            </a:r>
            <a:r>
              <a:rPr sz="1600" b="1" i="0">
                <a:solidFill>
                  <a:srgbClr val="B23A48"/>
                </a:solidFill>
                <a:latin typeface="Calibri"/>
              </a:rPr>
              <a:t>  Misses</a:t>
            </a:r>
          </a:p>
          <a:p>
            <a:pPr algn="l" marL="256032" indent="-219456">
              <a:spcAft>
                <a:spcPts val="400"/>
              </a:spcAft>
              <a:buClr>
                <a:srgbClr val="B23A48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Cluster-size convergence (x is empirical)</a:t>
            </a:r>
          </a:p>
          <a:p>
            <a:pPr algn="l" marL="256032" indent="-219456">
              <a:spcAft>
                <a:spcPts val="400"/>
              </a:spcAft>
              <a:buClr>
                <a:srgbClr val="B23A48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Band dispersion and k-dependence</a:t>
            </a:r>
          </a:p>
          <a:p>
            <a:pPr algn="l" marL="256032" indent="-219456">
              <a:spcAft>
                <a:spcPts val="400"/>
              </a:spcAft>
              <a:buClr>
                <a:srgbClr val="B23A48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The metallic phase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035040"/>
            <a:ext cx="11064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 i="0">
                <a:solidFill>
                  <a:srgbClr val="6C757D"/>
                </a:solidFill>
                <a:latin typeface="Calibri"/>
              </a:rPr>
              <a:t>PRB 94, 195127 (2016). Experimental trends: Piamonteze et al. PRB 71, 020406 (2005); Bisogni et al. Nat. Commun. 7, 13017 (2016)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7" grpId="0" animBg="1"/>
      <p:bldP spid="15" grpId="0" animBg="1"/>
      <p:bldP spid="16" grpId="0" animBg="1"/>
    </p:bld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26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900" b="1" i="0">
                <a:solidFill>
                  <a:srgbClr val="14213D"/>
                </a:solidFill>
                <a:latin typeface="Cambria"/>
              </a:rPr>
              <a:t>Bond disproportionation passes the test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A spectroscopic validation, and then the model became a tool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1554480"/>
            <a:ext cx="3474720" cy="123444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2000" b="1" i="0">
                <a:solidFill>
                  <a:srgbClr val="14213D"/>
                </a:solidFill>
                <a:latin typeface="Cambria"/>
              </a:rPr>
              <a:t>Hypothesis</a:t>
            </a:r>
          </a:p>
          <a:p>
            <a:pPr algn="ctr">
              <a:spcAft>
                <a:spcPts val="400"/>
              </a:spcAft>
            </a:pPr>
            <a:r>
              <a:rPr sz="1400" b="0" i="0">
                <a:solidFill>
                  <a:srgbClr val="14213D"/>
                </a:solidFill>
                <a:latin typeface="Calibri"/>
              </a:rPr>
              <a:t>theory, 2000–2014: the ligand holes pick sides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4059935" y="2176272"/>
            <a:ext cx="246889" cy="0"/>
          </a:xfrm>
          <a:prstGeom prst="line">
            <a:avLst/>
          </a:prstGeom>
          <a:ln w="31750">
            <a:solidFill>
              <a:srgbClr val="6C757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4343400" y="1554480"/>
            <a:ext cx="3474720" cy="123444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2000" b="1" i="0">
                <a:solidFill>
                  <a:srgbClr val="E07A1F"/>
                </a:solidFill>
                <a:latin typeface="Cambria"/>
              </a:rPr>
              <a:t>Double cluster</a:t>
            </a:r>
          </a:p>
          <a:p>
            <a:pPr algn="ctr">
              <a:spcAft>
                <a:spcPts val="400"/>
              </a:spcAft>
            </a:pPr>
            <a:r>
              <a:rPr sz="1400" b="0" i="0">
                <a:solidFill>
                  <a:srgbClr val="14213D"/>
                </a:solidFill>
                <a:latin typeface="Calibri"/>
              </a:rPr>
              <a:t>the hypothesis + full multiplets + the core hole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854696" y="2176272"/>
            <a:ext cx="246887" cy="0"/>
          </a:xfrm>
          <a:prstGeom prst="line">
            <a:avLst/>
          </a:prstGeom>
          <a:ln w="31750">
            <a:solidFill>
              <a:srgbClr val="6C757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8138160" y="1554480"/>
            <a:ext cx="3474720" cy="1234440"/>
          </a:xfrm>
          <a:prstGeom prst="roundRect">
            <a:avLst>
              <a:gd name="adj" fmla="val 8000"/>
            </a:avLst>
          </a:prstGeom>
          <a:solidFill>
            <a:srgbClr val="E6E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2000" b="1" i="0">
                <a:solidFill>
                  <a:srgbClr val="4F7D3A"/>
                </a:solidFill>
                <a:latin typeface="Cambria"/>
              </a:rPr>
              <a:t>Experiment</a:t>
            </a:r>
          </a:p>
          <a:p>
            <a:pPr algn="ctr">
              <a:spcAft>
                <a:spcPts val="400"/>
              </a:spcAft>
            </a:pPr>
            <a:r>
              <a:rPr sz="1400" b="0" i="0">
                <a:solidFill>
                  <a:srgbClr val="14213D"/>
                </a:solidFill>
                <a:latin typeface="Calibri"/>
              </a:rPr>
              <a:t>XAS, magnetic scattering and moments all match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97180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 i="0">
                <a:solidFill>
                  <a:srgbClr val="E07A1F"/>
                </a:solidFill>
                <a:latin typeface="Cambria"/>
              </a:rPr>
              <a:t>The previously missing link between theory and the spectra people actually measure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611880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 i="1">
                <a:solidFill>
                  <a:srgbClr val="6C757D"/>
                </a:solidFill>
                <a:latin typeface="Calibri"/>
              </a:rPr>
              <a:t>Then it became a tool for reading experiments: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23360"/>
            <a:ext cx="3474720" cy="192024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137160" bIns="137160"/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E07A1F"/>
                </a:solidFill>
                <a:latin typeface="Calibri"/>
              </a:rPr>
              <a:t>Hepting et al., Nature Phys. 14, 1097 (2018)</a:t>
            </a:r>
          </a:p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14213D"/>
                </a:solidFill>
                <a:latin typeface="Calibri"/>
              </a:rPr>
              <a:t>NdNiO₃ slabs: magnetic scattering + double cluster give the moment on each sublattice. Thin slabs: breathing suppressed, moments equalize.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43400" y="4023360"/>
            <a:ext cx="3474720" cy="192024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137160" bIns="137160"/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E07A1F"/>
                </a:solidFill>
                <a:latin typeface="Calibri"/>
              </a:rPr>
              <a:t>Li et al., PRL 126, 187602 (2021)</a:t>
            </a:r>
          </a:p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14213D"/>
                </a:solidFill>
                <a:latin typeface="Calibri"/>
              </a:rPr>
              <a:t>Oxygen-deficient films: a doped double cluster shows electron doping erasing the bond disproportionation.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38160" y="4023360"/>
            <a:ext cx="3474720" cy="192024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37160" rIns="137160" tIns="137160" bIns="137160"/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E07A1F"/>
                </a:solidFill>
                <a:latin typeface="Calibri"/>
              </a:rPr>
              <a:t>Li et al., Nat. Commun. 15, 7427 (2024)</a:t>
            </a:r>
          </a:p>
          <a:p>
            <a:pPr algn="l">
              <a:spcAft>
                <a:spcPts val="400"/>
              </a:spcAft>
            </a:pPr>
            <a:r>
              <a:rPr sz="1300" b="0" i="0">
                <a:solidFill>
                  <a:srgbClr val="14213D"/>
                </a:solidFill>
                <a:latin typeface="Calibri"/>
              </a:rPr>
              <a:t>Chiral spin disproportionation: on the compressed site, Ni and ligand spins lock antiparallel.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27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What going sideways costs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Hilbert-space dimension, valence shells only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1645920"/>
            <a:ext cx="5349240" cy="237744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5400" b="1" i="0">
                <a:solidFill>
                  <a:srgbClr val="E07A1F"/>
                </a:solidFill>
                <a:latin typeface="Cambria"/>
              </a:rPr>
              <a:t>1 140</a:t>
            </a:r>
          </a:p>
          <a:p>
            <a:pPr algn="ctr">
              <a:spcAft>
                <a:spcPts val="400"/>
              </a:spcAft>
            </a:pPr>
            <a:r>
              <a:rPr sz="1500" b="0" i="0">
                <a:solidFill>
                  <a:srgbClr val="14213D"/>
                </a:solidFill>
                <a:latin typeface="Calibri"/>
              </a:rPr>
              <a:t>single cluster, d⁷  (20 spin-orbitals, 3 holes)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645920"/>
            <a:ext cx="5349240" cy="2377440"/>
          </a:xfrm>
          <a:prstGeom prst="roundRect">
            <a:avLst>
              <a:gd name="adj" fmla="val 8000"/>
            </a:avLst>
          </a:prstGeom>
          <a:solidFill>
            <a:srgbClr val="F6E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5400" b="1" i="0">
                <a:solidFill>
                  <a:srgbClr val="B23A48"/>
                </a:solidFill>
                <a:latin typeface="Cambria"/>
              </a:rPr>
              <a:t>3.8 × 10⁶</a:t>
            </a:r>
          </a:p>
          <a:p>
            <a:pPr algn="ctr">
              <a:spcAft>
                <a:spcPts val="400"/>
              </a:spcAft>
            </a:pPr>
            <a:r>
              <a:rPr sz="1500" b="0" i="0">
                <a:solidFill>
                  <a:srgbClr val="14213D"/>
                </a:solidFill>
                <a:latin typeface="Calibri"/>
              </a:rPr>
              <a:t>double cluster, d⁷ + d⁷  (40 spin-orbitals, 6 holes)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4343400"/>
            <a:ext cx="1106424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1000"/>
              </a:spcAft>
              <a:buClr>
                <a:srgbClr val="E07A1F"/>
              </a:buClr>
              <a:buFont typeface="Arial"/>
              <a:buChar char="•"/>
            </a:pPr>
            <a:r>
              <a:rPr sz="1800" b="0" i="0">
                <a:solidFill>
                  <a:srgbClr val="14213D"/>
                </a:solidFill>
                <a:latin typeface="Calibri"/>
              </a:rPr>
              <a:t>Adding one site multiplies the cost by ~3 000: the exponential wall, felt from close up</a:t>
            </a:r>
          </a:p>
          <a:p>
            <a:pPr algn="l" marL="256032" indent="-219456">
              <a:spcAft>
                <a:spcPts val="1000"/>
              </a:spcAft>
              <a:buClr>
                <a:srgbClr val="E07A1F"/>
              </a:buClr>
              <a:buFont typeface="Arial"/>
              <a:buChar char="•"/>
            </a:pPr>
            <a:r>
              <a:rPr sz="1800" b="1" i="0">
                <a:solidFill>
                  <a:srgbClr val="E07A1F"/>
                </a:solidFill>
                <a:latin typeface="Calibri"/>
              </a:rPr>
              <a:t>Still a laptop problem with Lanczos. Three clusters: ~10¹⁰ states, which is not.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28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When do you need to go sideways?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1554480"/>
            <a:ext cx="5349240" cy="173736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/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E07A1F"/>
                </a:solidFill>
                <a:latin typeface="Cambria"/>
              </a:rPr>
              <a:t>Small or negative Δ</a:t>
            </a:r>
          </a:p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14213D"/>
                </a:solidFill>
                <a:latin typeface="Calibri"/>
              </a:rPr>
              <a:t>High oxidation states: Ni³⁺, Cu³⁺, Fe⁴⁺, Co⁴⁺ … heavier anions (S, Se)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554480"/>
            <a:ext cx="5349240" cy="173736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/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E07A1F"/>
                </a:solidFill>
                <a:latin typeface="Cambria"/>
              </a:rPr>
              <a:t>Self-doped ligand holes</a:t>
            </a:r>
          </a:p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14213D"/>
                </a:solidFill>
                <a:latin typeface="Calibri"/>
              </a:rPr>
              <a:t>Holes on shared anions that can pick a side: bond disproportionation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3520439"/>
            <a:ext cx="5349240" cy="173736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/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E07A1F"/>
                </a:solidFill>
                <a:latin typeface="Cambria"/>
              </a:rPr>
              <a:t>Nonlocal screening</a:t>
            </a:r>
          </a:p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14213D"/>
                </a:solidFill>
                <a:latin typeface="Calibri"/>
              </a:rPr>
              <a:t>Screening by a specific neighbouring site: NiO 2p XPS, cuprates. (If a continuum of screening states will do, going up may be enough.)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3520439"/>
            <a:ext cx="5349240" cy="173736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/>
          <a:lstStyle/>
          <a:p>
            <a:pPr algn="l">
              <a:spcAft>
                <a:spcPts val="400"/>
              </a:spcAft>
            </a:pPr>
            <a:r>
              <a:rPr sz="2000" b="1" i="0">
                <a:solidFill>
                  <a:srgbClr val="E07A1F"/>
                </a:solidFill>
                <a:latin typeface="Cambria"/>
              </a:rPr>
              <a:t>Intersite excitations</a:t>
            </a:r>
          </a:p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14213D"/>
                </a:solidFill>
                <a:latin typeface="Calibri"/>
              </a:rPr>
              <a:t>Features that need two sites: bond order, dimers, intersite charge-transfer excitons, exchange excitations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0" i="1">
                <a:solidFill>
                  <a:srgbClr val="6C757D"/>
                </a:solidFill>
                <a:latin typeface="Calibri"/>
              </a:rPr>
              <a:t>Examples: RNiO₃, CaFeO₃ / SrFeO₃, NaCuO₂, the pyrites, Ni-rich battery cathodes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2A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8D99AE"/>
                </a:solidFill>
                <a:latin typeface="Calibri"/>
              </a:rPr>
              <a:t>The 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3200400" cy="2377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0" b="1" i="0">
                <a:solidFill>
                  <a:srgbClr val="E07A1F"/>
                </a:solidFill>
                <a:latin typeface="Cambria"/>
              </a:rPr>
              <a:t>III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40480" y="2240280"/>
            <a:ext cx="7680960" cy="10972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 i="0">
                <a:solidFill>
                  <a:srgbClr val="FFFFFF"/>
                </a:solidFill>
                <a:latin typeface="Cambria"/>
              </a:rPr>
              <a:t>Upward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0" y="3383280"/>
            <a:ext cx="749807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 i="1">
                <a:solidFill>
                  <a:srgbClr val="CADCFC"/>
                </a:solidFill>
                <a:latin typeface="Calibri"/>
              </a:rPr>
              <a:t>When the ligand becomes a band: RIXS of NiO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30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Back to NiO: LFT looks great…</a:t>
            </a:r>
          </a:p>
        </p:txBody>
      </p:sp>
      <p:pic>
        <p:nvPicPr>
          <p:cNvPr id="9" name="Picture 8" descr="nio_overlay_lf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95602"/>
            <a:ext cx="5852160" cy="35411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5364149"/>
            <a:ext cx="5852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 i="1">
                <a:solidFill>
                  <a:srgbClr val="6C757D"/>
                </a:solidFill>
                <a:latin typeface="Calibri"/>
              </a:rPr>
              <a:t>NiO L₂,₃ XAS: ligand field vs. experiment (Monday's checkpoint #3)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0" y="1737360"/>
            <a:ext cx="4937760" cy="3657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1200"/>
              </a:spcAft>
              <a:buClr>
                <a:srgbClr val="2E86AB"/>
              </a:buClr>
              <a:buFont typeface="Arial"/>
              <a:buChar char="•"/>
            </a:pPr>
            <a:r>
              <a:rPr sz="1800" b="0" i="0">
                <a:solidFill>
                  <a:srgbClr val="14213D"/>
                </a:solidFill>
                <a:latin typeface="Calibri"/>
              </a:rPr>
              <a:t>Single-cluster LFT reproduces the XAS main lines</a:t>
            </a:r>
          </a:p>
          <a:p>
            <a:pPr algn="l" marL="256032" indent="-219456">
              <a:spcAft>
                <a:spcPts val="1200"/>
              </a:spcAft>
              <a:buClr>
                <a:srgbClr val="2E86AB"/>
              </a:buClr>
              <a:buFont typeface="Arial"/>
              <a:buChar char="•"/>
            </a:pPr>
            <a:r>
              <a:rPr sz="1800" b="0" i="0">
                <a:solidFill>
                  <a:srgbClr val="14213D"/>
                </a:solidFill>
                <a:latin typeface="Calibri"/>
              </a:rPr>
              <a:t>But the charge-transfer satellite near 858.5 eV comes out too sharp</a:t>
            </a:r>
          </a:p>
          <a:p>
            <a:pPr algn="l" marL="256032" indent="-219456">
              <a:spcAft>
                <a:spcPts val="1200"/>
              </a:spcAft>
              <a:buClr>
                <a:srgbClr val="2E86AB"/>
              </a:buClr>
              <a:buFont typeface="Arial"/>
              <a:buChar char="•"/>
            </a:pPr>
            <a:r>
              <a:rPr sz="1800" b="1" i="0">
                <a:solidFill>
                  <a:srgbClr val="2E86AB"/>
                </a:solidFill>
                <a:latin typeface="Calibri"/>
              </a:rPr>
              <a:t>XAS integrates over final states. What happens with a probe that resolves them?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31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RIXS in one equation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Absorb, then emit: a second-order process</a:t>
            </a:r>
          </a:p>
        </p:txBody>
      </p:sp>
      <p:pic>
        <p:nvPicPr>
          <p:cNvPr id="10" name="Picture 9" descr="w_k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45920"/>
            <a:ext cx="11064240" cy="1215715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548640" y="3291840"/>
            <a:ext cx="3474720" cy="146304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800" b="1" i="0">
                <a:solidFill>
                  <a:srgbClr val="E07A1F"/>
                </a:solidFill>
                <a:latin typeface="Cambria"/>
              </a:rPr>
              <a:t>|m⟩  intermediate</a:t>
            </a:r>
          </a:p>
          <a:p>
            <a:pPr algn="ctr">
              <a:spcAft>
                <a:spcPts val="400"/>
              </a:spcAft>
            </a:pPr>
            <a:r>
              <a:rPr sz="1400" b="0" i="0">
                <a:solidFill>
                  <a:srgbClr val="14213D"/>
                </a:solidFill>
                <a:latin typeface="Calibri"/>
              </a:rPr>
              <a:t>the XAS final states, with a core hole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97679" y="3291840"/>
            <a:ext cx="3474720" cy="1463040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800" b="1" i="0">
                <a:solidFill>
                  <a:srgbClr val="2E86AB"/>
                </a:solidFill>
                <a:latin typeface="Cambria"/>
              </a:rPr>
              <a:t>|f⟩  final</a:t>
            </a:r>
          </a:p>
          <a:p>
            <a:pPr algn="ctr">
              <a:spcAft>
                <a:spcPts val="400"/>
              </a:spcAft>
            </a:pPr>
            <a:r>
              <a:rPr sz="1400" b="0" i="0">
                <a:solidFill>
                  <a:srgbClr val="14213D"/>
                </a:solidFill>
                <a:latin typeface="Calibri"/>
              </a:rPr>
              <a:t>no core hole: dd, charge transfer, magnons …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19" y="3291840"/>
            <a:ext cx="3474720" cy="146304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800" b="1" i="0">
                <a:solidFill>
                  <a:srgbClr val="14213D"/>
                </a:solidFill>
                <a:latin typeface="Cambria"/>
              </a:rPr>
              <a:t>Raman vs. fluorescence</a:t>
            </a:r>
          </a:p>
          <a:p>
            <a:pPr algn="ctr">
              <a:spcAft>
                <a:spcPts val="400"/>
              </a:spcAft>
            </a:pPr>
            <a:r>
              <a:rPr sz="1400" b="0" i="0">
                <a:solidFill>
                  <a:srgbClr val="14213D"/>
                </a:solidFill>
                <a:latin typeface="Calibri"/>
              </a:rPr>
              <a:t>fixed energy loss vs. fixed emission energy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02920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900" b="0" i="1">
                <a:solidFill>
                  <a:srgbClr val="14213D"/>
                </a:solidFill>
                <a:latin typeface="Cambria"/>
              </a:rPr>
              <a:t>The same Ĥ as Monday, used twice: once with a core hole, once without.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32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NiO 2p3d RIXS: the observation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Experiment vs. single-cluster ligand field theory</a:t>
            </a:r>
          </a:p>
        </p:txBody>
      </p:sp>
      <p:pic>
        <p:nvPicPr>
          <p:cNvPr id="10" name="Picture 9" descr="w19_s24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02905"/>
            <a:ext cx="5760720" cy="365218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5282526"/>
            <a:ext cx="5760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 i="1">
                <a:solidFill>
                  <a:srgbClr val="6C757D"/>
                </a:solidFill>
                <a:latin typeface="Calibri"/>
              </a:rPr>
              <a:t>Experiment</a:t>
            </a:r>
          </a:p>
        </p:txBody>
      </p:sp>
      <p:pic>
        <p:nvPicPr>
          <p:cNvPr id="12" name="Picture 11" descr="w19_s24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2704" y="1463040"/>
            <a:ext cx="4128270" cy="39319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400800" y="5422392"/>
            <a:ext cx="5212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 i="1">
                <a:solidFill>
                  <a:srgbClr val="6C757D"/>
                </a:solidFill>
                <a:latin typeface="Calibri"/>
              </a:rPr>
              <a:t>Ligand field theory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669280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 i="0">
                <a:solidFill>
                  <a:srgbClr val="2E86AB"/>
                </a:solidFill>
                <a:latin typeface="Calibri"/>
              </a:rPr>
              <a:t>LFT misses the charge-transfer features that disperse with incident energy.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080760"/>
            <a:ext cx="11064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 i="0">
                <a:solidFill>
                  <a:srgbClr val="6C757D"/>
                </a:solidFill>
                <a:latin typeface="Calibri"/>
              </a:rPr>
              <a:t>Experimental data: G. Ghiringhelli et al., PRL 102, 027401 (2009), courtesy G. Ghiringhelli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</p:bld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33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1" i="0">
                <a:solidFill>
                  <a:srgbClr val="14213D"/>
                </a:solidFill>
                <a:latin typeface="Cambria"/>
              </a:rPr>
              <a:t>At resonance: lines where there should be a band</a:t>
            </a:r>
          </a:p>
        </p:txBody>
      </p:sp>
      <p:pic>
        <p:nvPicPr>
          <p:cNvPr id="9" name="Picture 8" descr="w19_s25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785" y="1463040"/>
            <a:ext cx="5298749" cy="44805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58000" y="1737360"/>
            <a:ext cx="475488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1200"/>
              </a:spcAft>
              <a:buClr>
                <a:srgbClr val="2E86AB"/>
              </a:buClr>
              <a:buFont typeface="Arial"/>
              <a:buChar char="•"/>
            </a:pPr>
            <a:r>
              <a:rPr sz="1800" b="0" i="0">
                <a:solidFill>
                  <a:srgbClr val="14213D"/>
                </a:solidFill>
                <a:latin typeface="Calibri"/>
              </a:rPr>
              <a:t>dd excitations (0–3 eV): LFT is good</a:t>
            </a:r>
          </a:p>
          <a:p>
            <a:pPr algn="l" marL="256032" indent="-219456">
              <a:spcAft>
                <a:spcPts val="1200"/>
              </a:spcAft>
              <a:buClr>
                <a:srgbClr val="2E86AB"/>
              </a:buClr>
              <a:buFont typeface="Arial"/>
              <a:buChar char="•"/>
            </a:pPr>
            <a:r>
              <a:rPr sz="1800" b="0" i="0">
                <a:solidFill>
                  <a:srgbClr val="14213D"/>
                </a:solidFill>
                <a:latin typeface="Calibri"/>
              </a:rPr>
              <a:t>Charge-transfer region: LFT gives a few sharp lines</a:t>
            </a:r>
          </a:p>
          <a:p>
            <a:pPr algn="l" marL="256032" indent="-219456">
              <a:spcAft>
                <a:spcPts val="1200"/>
              </a:spcAft>
              <a:buClr>
                <a:srgbClr val="2E86AB"/>
              </a:buClr>
              <a:buFont typeface="Arial"/>
              <a:buChar char="•"/>
            </a:pPr>
            <a:r>
              <a:rPr sz="1800" b="1" i="0">
                <a:solidFill>
                  <a:srgbClr val="2E86AB"/>
                </a:solidFill>
                <a:latin typeface="Calibri"/>
              </a:rPr>
              <a:t>Experiment: a broad, structured continuum</a:t>
            </a:r>
          </a:p>
          <a:p>
            <a:pPr algn="l" marL="256032" indent="-219456">
              <a:spcAft>
                <a:spcPts val="1200"/>
              </a:spcAft>
              <a:buClr>
                <a:srgbClr val="2E86AB"/>
              </a:buClr>
              <a:buFont typeface="Arial"/>
              <a:buChar char="•"/>
            </a:pPr>
            <a:r>
              <a:rPr sz="1800" b="0" i="1">
                <a:solidFill>
                  <a:srgbClr val="6C757D"/>
                </a:solidFill>
                <a:latin typeface="Calibri"/>
              </a:rPr>
              <a:t>Our one ligand level is the suspect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035040"/>
            <a:ext cx="11064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 i="0">
                <a:solidFill>
                  <a:srgbClr val="6C757D"/>
                </a:solidFill>
                <a:latin typeface="Calibri"/>
              </a:rPr>
              <a:t>Experimental data: G. Ghiringhelli et al., PRL 102, 027401 (2009), courtesy G. Ghiringhelli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34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RIXS through ligand-field eyes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One ligand level gives sharp, non-dispersing charge transfer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5120640"/>
            <a:ext cx="1463040" cy="73152"/>
          </a:xfrm>
          <a:prstGeom prst="rect">
            <a:avLst/>
          </a:prstGeom>
          <a:solidFill>
            <a:srgbClr val="6C75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59" y="5257800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ground  d⁸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91840" y="1920240"/>
            <a:ext cx="1463040" cy="73152"/>
          </a:xfrm>
          <a:prstGeom prst="rect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291840" y="1536192"/>
            <a:ext cx="1463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E07A1F"/>
                </a:solidFill>
                <a:latin typeface="Calibri"/>
              </a:rPr>
              <a:t>2p⁵d¹⁰L̲</a:t>
            </a:r>
          </a:p>
        </p:txBody>
      </p:sp>
      <p:cxnSp>
        <p:nvCxnSpPr>
          <p:cNvPr id="14" name="Connector 13"/>
          <p:cNvCxnSpPr/>
          <p:nvPr/>
        </p:nvCxnSpPr>
        <p:spPr>
          <a:xfrm flipV="1">
            <a:off x="2057400" y="1993392"/>
            <a:ext cx="1188720" cy="3127248"/>
          </a:xfrm>
          <a:prstGeom prst="line">
            <a:avLst/>
          </a:prstGeom>
          <a:ln w="19050">
            <a:solidFill>
              <a:srgbClr val="E07A1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217920" y="4023360"/>
            <a:ext cx="1463040" cy="73152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0" y="3840480"/>
            <a:ext cx="1280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 i="0">
                <a:solidFill>
                  <a:srgbClr val="2E86AB"/>
                </a:solidFill>
                <a:latin typeface="Calibri"/>
              </a:rPr>
              <a:t>d⁹L̲  (CT)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800600" y="1956816"/>
            <a:ext cx="1371600" cy="2103120"/>
          </a:xfrm>
          <a:prstGeom prst="line">
            <a:avLst/>
          </a:prstGeom>
          <a:ln w="19050">
            <a:solidFill>
              <a:srgbClr val="2E86A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291840" y="2651760"/>
            <a:ext cx="1463040" cy="73152"/>
          </a:xfrm>
          <a:prstGeom prst="rect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291840" y="2267712"/>
            <a:ext cx="1463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E07A1F"/>
                </a:solidFill>
                <a:latin typeface="Calibri"/>
              </a:rPr>
              <a:t>2p⁵d⁹</a:t>
            </a:r>
          </a:p>
        </p:txBody>
      </p:sp>
      <p:cxnSp>
        <p:nvCxnSpPr>
          <p:cNvPr id="20" name="Connector 19"/>
          <p:cNvCxnSpPr/>
          <p:nvPr/>
        </p:nvCxnSpPr>
        <p:spPr>
          <a:xfrm flipV="1">
            <a:off x="2057400" y="2724912"/>
            <a:ext cx="1188720" cy="2395728"/>
          </a:xfrm>
          <a:prstGeom prst="line">
            <a:avLst/>
          </a:prstGeom>
          <a:ln w="19050">
            <a:solidFill>
              <a:srgbClr val="E07A1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6217920" y="4572000"/>
            <a:ext cx="1463040" cy="73152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400" y="4389120"/>
            <a:ext cx="1280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 i="0">
                <a:solidFill>
                  <a:srgbClr val="2E86AB"/>
                </a:solidFill>
                <a:latin typeface="Calibri"/>
              </a:rPr>
              <a:t>d⁸*  (dd)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4800600" y="2688336"/>
            <a:ext cx="1371600" cy="1920240"/>
          </a:xfrm>
          <a:prstGeom prst="line">
            <a:avLst/>
          </a:prstGeom>
          <a:ln w="19050">
            <a:solidFill>
              <a:srgbClr val="2E86A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97280" y="3383280"/>
            <a:ext cx="1463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 i="1">
                <a:solidFill>
                  <a:srgbClr val="E07A1F"/>
                </a:solidFill>
                <a:latin typeface="Calibri"/>
              </a:rPr>
              <a:t>absorb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23559" y="2514600"/>
            <a:ext cx="914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0" i="1">
                <a:solidFill>
                  <a:srgbClr val="2E86AB"/>
                </a:solidFill>
                <a:latin typeface="Calibri"/>
              </a:rPr>
              <a:t>emit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686800" y="1645920"/>
            <a:ext cx="2926080" cy="3931920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/>
          <a:lstStyle/>
          <a:p>
            <a:pPr algn="l">
              <a:spcAft>
                <a:spcPts val="400"/>
              </a:spcAft>
            </a:pPr>
            <a:r>
              <a:rPr sz="1700" b="1" i="0">
                <a:solidFill>
                  <a:srgbClr val="2E86AB"/>
                </a:solidFill>
                <a:latin typeface="Cambria"/>
              </a:rPr>
              <a:t>Each final state is a single level</a:t>
            </a:r>
          </a:p>
          <a:p>
            <a:pPr algn="l">
              <a:spcAft>
                <a:spcPts val="400"/>
              </a:spcAft>
            </a:pPr>
            <a:r>
              <a:rPr sz="600" b="0" i="0">
                <a:solidFill>
                  <a:srgbClr val="14213D"/>
                </a:solidFill>
                <a:latin typeface="Calibri"/>
              </a:rPr>
              <a:t> </a:t>
            </a:r>
          </a:p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14213D"/>
                </a:solidFill>
                <a:latin typeface="Calibri"/>
              </a:rPr>
              <a:t>So each loss feature is one sharp line at a fixed energy loss, whatever the incident energy.</a:t>
            </a:r>
          </a:p>
          <a:p>
            <a:pPr algn="l">
              <a:spcAft>
                <a:spcPts val="400"/>
              </a:spcAft>
            </a:pPr>
            <a:r>
              <a:rPr sz="600" b="0" i="0">
                <a:solidFill>
                  <a:srgbClr val="14213D"/>
                </a:solidFill>
                <a:latin typeface="Calibri"/>
              </a:rPr>
              <a:t> </a:t>
            </a:r>
          </a:p>
          <a:p>
            <a:pPr algn="l">
              <a:spcAft>
                <a:spcPts val="400"/>
              </a:spcAft>
            </a:pPr>
            <a:r>
              <a:rPr sz="1500" b="1" i="0">
                <a:solidFill>
                  <a:srgbClr val="14213D"/>
                </a:solidFill>
                <a:latin typeface="Calibri"/>
              </a:rPr>
              <a:t>Raman-like, by construction.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8" grpId="0" animBg="1"/>
      <p:bldP spid="19" grpId="0" animBg="1"/>
      <p:bldP spid="21" grpId="0" animBg="1"/>
      <p:bldP spid="22" grpId="0" animBg="1"/>
      <p:bldP spid="24" grpId="0" animBg="1"/>
      <p:bldP spid="25" grpId="0" animBg="1"/>
      <p:bldP spid="26" grpId="0" animBg="1"/>
    </p:bldLst>
  </p:timing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35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900" b="1" i="0">
                <a:solidFill>
                  <a:srgbClr val="14213D"/>
                </a:solidFill>
                <a:latin typeface="Cambria"/>
              </a:rPr>
              <a:t>Upward: the ligand level becomes a band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Monday's rung 4, now doing real work</a:t>
            </a:r>
          </a:p>
        </p:txBody>
      </p:sp>
      <p:pic>
        <p:nvPicPr>
          <p:cNvPr id="10" name="Picture 9" descr="discreti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132" y="1554480"/>
            <a:ext cx="9961254" cy="31089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4846320"/>
            <a:ext cx="110642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600"/>
              </a:spcAft>
              <a:buClr>
                <a:srgbClr val="2E86AB"/>
              </a:buClr>
              <a:buFont typeface="Arial"/>
              <a:buChar char="•"/>
            </a:pPr>
            <a:r>
              <a:rPr sz="1700" b="0" i="0">
                <a:solidFill>
                  <a:srgbClr val="14213D"/>
                </a:solidFill>
                <a:latin typeface="Calibri"/>
              </a:rPr>
              <a:t>Charge-transfer final states d⁹L̲ now form a continuum: the hole can be anywhere in the O 2p band</a:t>
            </a:r>
          </a:p>
          <a:p>
            <a:pPr algn="l" marL="256032" indent="-219456">
              <a:spcAft>
                <a:spcPts val="600"/>
              </a:spcAft>
              <a:buClr>
                <a:srgbClr val="2E86AB"/>
              </a:buClr>
              <a:buFont typeface="Arial"/>
              <a:buChar char="•"/>
            </a:pPr>
            <a:r>
              <a:rPr sz="1700" b="1" i="0">
                <a:solidFill>
                  <a:srgbClr val="2E86AB"/>
                </a:solidFill>
                <a:latin typeface="Calibri"/>
              </a:rPr>
              <a:t>Exciting into different parts of that band selects different emission: fluorescence that disperses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36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RIXS through Anderson-impurity eyes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A band of final states gives fluorescence that disperses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5120640"/>
            <a:ext cx="1463040" cy="73152"/>
          </a:xfrm>
          <a:prstGeom prst="rect">
            <a:avLst/>
          </a:prstGeom>
          <a:solidFill>
            <a:srgbClr val="6C75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59" y="5257800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ground  d⁸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108960" y="1783080"/>
            <a:ext cx="1463040" cy="1097280"/>
          </a:xfrm>
          <a:prstGeom prst="rect">
            <a:avLst/>
          </a:prstGeom>
          <a:solidFill>
            <a:srgbClr val="FCEBDD"/>
          </a:solidFill>
          <a:ln w="12700">
            <a:solidFill>
              <a:srgbClr val="E07A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926079" y="1417320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E07A1F"/>
                </a:solidFill>
                <a:latin typeface="Calibri"/>
              </a:rPr>
              <a:t>2p⁵d¹⁰L̲  band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108960" y="3337560"/>
            <a:ext cx="1463040" cy="73152"/>
          </a:xfrm>
          <a:prstGeom prst="rect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108960" y="3456432"/>
            <a:ext cx="14630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300" b="1" i="0">
                <a:solidFill>
                  <a:srgbClr val="E07A1F"/>
                </a:solidFill>
                <a:latin typeface="Calibri"/>
              </a:rPr>
              <a:t>2p⁵d⁹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35040" y="2926080"/>
            <a:ext cx="1463040" cy="1097280"/>
          </a:xfrm>
          <a:prstGeom prst="rect">
            <a:avLst/>
          </a:prstGeom>
          <a:solidFill>
            <a:srgbClr val="DDEEF6"/>
          </a:solidFill>
          <a:ln w="12700">
            <a:solidFill>
              <a:srgbClr val="2E86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89519" y="3291840"/>
            <a:ext cx="1280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 i="0">
                <a:solidFill>
                  <a:srgbClr val="2E86AB"/>
                </a:solidFill>
                <a:latin typeface="Calibri"/>
              </a:rPr>
              <a:t>d⁹L̲  band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35040" y="4709160"/>
            <a:ext cx="1463040" cy="73152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589519" y="4526280"/>
            <a:ext cx="1280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 i="0">
                <a:solidFill>
                  <a:srgbClr val="2E86AB"/>
                </a:solidFill>
                <a:latin typeface="Calibri"/>
              </a:rPr>
              <a:t>d⁸*  (dd)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108960" y="2551176"/>
            <a:ext cx="1463040" cy="109728"/>
          </a:xfrm>
          <a:prstGeom prst="rect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035040" y="3694176"/>
            <a:ext cx="1463040" cy="109728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 flipV="1">
            <a:off x="2057400" y="2606040"/>
            <a:ext cx="1005840" cy="2514600"/>
          </a:xfrm>
          <a:prstGeom prst="line">
            <a:avLst/>
          </a:prstGeom>
          <a:ln w="25400">
            <a:solidFill>
              <a:srgbClr val="E07A1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4617720" y="2606040"/>
            <a:ext cx="1371600" cy="1142999"/>
          </a:xfrm>
          <a:prstGeom prst="line">
            <a:avLst/>
          </a:prstGeom>
          <a:ln w="25400">
            <a:solidFill>
              <a:srgbClr val="2E86A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743200" y="3931920"/>
            <a:ext cx="548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1">
                <a:solidFill>
                  <a:srgbClr val="E07A1F"/>
                </a:solidFill>
                <a:latin typeface="Calibri"/>
              </a:rPr>
              <a:t>ω₁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108960" y="2002536"/>
            <a:ext cx="1463040" cy="109728"/>
          </a:xfrm>
          <a:prstGeom prst="rect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035040" y="3145536"/>
            <a:ext cx="1463040" cy="109728"/>
          </a:xfrm>
          <a:prstGeom prst="rect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 flipV="1">
            <a:off x="2057400" y="2057400"/>
            <a:ext cx="1005840" cy="3063240"/>
          </a:xfrm>
          <a:prstGeom prst="line">
            <a:avLst/>
          </a:prstGeom>
          <a:ln w="25400">
            <a:solidFill>
              <a:srgbClr val="E07A1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4617720" y="2057400"/>
            <a:ext cx="1371600" cy="1143000"/>
          </a:xfrm>
          <a:prstGeom prst="line">
            <a:avLst/>
          </a:prstGeom>
          <a:ln w="25400">
            <a:solidFill>
              <a:srgbClr val="2E86A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057400" y="3108960"/>
            <a:ext cx="548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1">
                <a:solidFill>
                  <a:srgbClr val="E07A1F"/>
                </a:solidFill>
                <a:latin typeface="Calibri"/>
              </a:rPr>
              <a:t>ω₂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595360" y="1645920"/>
            <a:ext cx="3017520" cy="3931920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/>
          <a:lstStyle/>
          <a:p>
            <a:pPr algn="l">
              <a:spcAft>
                <a:spcPts val="400"/>
              </a:spcAft>
            </a:pPr>
            <a:r>
              <a:rPr sz="1700" b="1" i="0">
                <a:solidFill>
                  <a:srgbClr val="2E86AB"/>
                </a:solidFill>
                <a:latin typeface="Cambria"/>
              </a:rPr>
              <a:t>The ligand hole stays where you put it</a:t>
            </a:r>
          </a:p>
          <a:p>
            <a:pPr algn="l">
              <a:spcAft>
                <a:spcPts val="400"/>
              </a:spcAft>
            </a:pPr>
            <a:r>
              <a:rPr sz="600" b="0" i="0">
                <a:solidFill>
                  <a:srgbClr val="14213D"/>
                </a:solidFill>
                <a:latin typeface="Calibri"/>
              </a:rPr>
              <a:t> </a:t>
            </a:r>
          </a:p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14213D"/>
                </a:solidFill>
                <a:latin typeface="Calibri"/>
              </a:rPr>
              <a:t>To first approximation it's a spectator: absorb into one part of the band, and the same part of the final-state band lights up.</a:t>
            </a:r>
          </a:p>
          <a:p>
            <a:pPr algn="l">
              <a:spcAft>
                <a:spcPts val="400"/>
              </a:spcAft>
            </a:pPr>
            <a:r>
              <a:rPr sz="600" b="0" i="0">
                <a:solidFill>
                  <a:srgbClr val="14213D"/>
                </a:solidFill>
                <a:latin typeface="Calibri"/>
              </a:rPr>
              <a:t> </a:t>
            </a:r>
          </a:p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14213D"/>
                </a:solidFill>
                <a:latin typeface="Calibri"/>
              </a:rPr>
              <a:t>Raise ω</a:t>
            </a:r>
            <a:r>
              <a:rPr sz="1500" b="0" i="0" baseline="-25000">
                <a:solidFill>
                  <a:srgbClr val="14213D"/>
                </a:solidFill>
                <a:latin typeface="Calibri"/>
              </a:rPr>
              <a:t>in</a:t>
            </a:r>
            <a:r>
              <a:rPr sz="1500" b="0" i="0">
                <a:solidFill>
                  <a:srgbClr val="14213D"/>
                </a:solidFill>
                <a:latin typeface="Calibri"/>
              </a:rPr>
              <a:t>: the bright part moves up in energy loss by the same amount.</a:t>
            </a:r>
          </a:p>
          <a:p>
            <a:pPr algn="l">
              <a:spcAft>
                <a:spcPts val="400"/>
              </a:spcAft>
            </a:pPr>
            <a:r>
              <a:rPr sz="600" b="0" i="0">
                <a:solidFill>
                  <a:srgbClr val="14213D"/>
                </a:solidFill>
                <a:latin typeface="Calibri"/>
              </a:rPr>
              <a:t> </a:t>
            </a:r>
          </a:p>
          <a:p>
            <a:pPr algn="l">
              <a:spcAft>
                <a:spcPts val="400"/>
              </a:spcAft>
            </a:pPr>
            <a:r>
              <a:rPr sz="1500" b="1" i="0">
                <a:solidFill>
                  <a:srgbClr val="14213D"/>
                </a:solidFill>
                <a:latin typeface="Calibri"/>
              </a:rPr>
              <a:t>Fixed emission energy: fluorescence-like.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30" grpId="0" animBg="1"/>
      <p:bldP spid="20" grpId="0" animBg="1"/>
      <p:bldP spid="21" grpId="0" animBg="1"/>
      <p:bldP spid="24" grpId="0" animBg="1"/>
      <p:bldP spid="25" grpId="0" animBg="1"/>
      <p:bldP spid="26" grpId="0" animBg="1"/>
      <p:bldP spid="29" grpId="0" animBg="1"/>
    </p:bldLst>
  </p:timing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37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Building the bath in Quanty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One extra 10-orbital shell per bath site</a:t>
            </a:r>
          </a:p>
        </p:txBody>
      </p:sp>
      <p:sp>
        <p:nvSpPr>
          <p:cNvPr id="10" name="Oval 9"/>
          <p:cNvSpPr/>
          <p:nvPr/>
        </p:nvSpPr>
        <p:spPr>
          <a:xfrm>
            <a:off x="1993392" y="2359152"/>
            <a:ext cx="768096" cy="768096"/>
          </a:xfrm>
          <a:prstGeom prst="ellipse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2743200" y="1828800"/>
            <a:ext cx="1252728" cy="914400"/>
          </a:xfrm>
          <a:prstGeom prst="line">
            <a:avLst/>
          </a:prstGeom>
          <a:ln w="1905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4005072" y="1627632"/>
            <a:ext cx="402336" cy="402336"/>
          </a:xfrm>
          <a:prstGeom prst="ellipse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L1</a:t>
            </a:r>
          </a:p>
        </p:txBody>
      </p:sp>
      <p:cxnSp>
        <p:nvCxnSpPr>
          <p:cNvPr id="13" name="Connector 12"/>
          <p:cNvCxnSpPr/>
          <p:nvPr/>
        </p:nvCxnSpPr>
        <p:spPr>
          <a:xfrm flipV="1">
            <a:off x="2743200" y="2286000"/>
            <a:ext cx="1252728" cy="457200"/>
          </a:xfrm>
          <a:prstGeom prst="line">
            <a:avLst/>
          </a:prstGeom>
          <a:ln w="1905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005072" y="2084831"/>
            <a:ext cx="402336" cy="402336"/>
          </a:xfrm>
          <a:prstGeom prst="ellipse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L2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2743200" y="2743200"/>
            <a:ext cx="1252728" cy="0"/>
          </a:xfrm>
          <a:prstGeom prst="line">
            <a:avLst/>
          </a:prstGeom>
          <a:ln w="1905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4005072" y="2542032"/>
            <a:ext cx="402336" cy="402336"/>
          </a:xfrm>
          <a:prstGeom prst="ellipse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L3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743200" y="2743200"/>
            <a:ext cx="1252728" cy="457200"/>
          </a:xfrm>
          <a:prstGeom prst="line">
            <a:avLst/>
          </a:prstGeom>
          <a:ln w="1905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4005072" y="2999232"/>
            <a:ext cx="402336" cy="402336"/>
          </a:xfrm>
          <a:prstGeom prst="ellipse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L4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2743200" y="2743200"/>
            <a:ext cx="1252728" cy="914400"/>
          </a:xfrm>
          <a:prstGeom prst="line">
            <a:avLst/>
          </a:prstGeom>
          <a:ln w="1905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4005072" y="3456432"/>
            <a:ext cx="402336" cy="402336"/>
          </a:xfrm>
          <a:prstGeom prst="ellipse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L_N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" y="1371600"/>
            <a:ext cx="3291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14213D"/>
                </a:solidFill>
                <a:latin typeface="Cambria"/>
              </a:rPr>
              <a:t>Star (Anderson) geometry</a:t>
            </a:r>
          </a:p>
        </p:txBody>
      </p:sp>
      <p:sp>
        <p:nvSpPr>
          <p:cNvPr id="22" name="Oval 21"/>
          <p:cNvSpPr/>
          <p:nvPr/>
        </p:nvSpPr>
        <p:spPr>
          <a:xfrm>
            <a:off x="5468112" y="2359152"/>
            <a:ext cx="768096" cy="768096"/>
          </a:xfrm>
          <a:prstGeom prst="ellipse">
            <a:avLst/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2000" b="1" i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6236208" y="2743200"/>
            <a:ext cx="301752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6537960" y="2514600"/>
            <a:ext cx="457200" cy="457200"/>
          </a:xfrm>
          <a:prstGeom prst="ellipse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L1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995160" y="2743200"/>
            <a:ext cx="502920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498080" y="2514600"/>
            <a:ext cx="457200" cy="457200"/>
          </a:xfrm>
          <a:prstGeom prst="ellipse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L2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955279" y="2743200"/>
            <a:ext cx="502921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8458200" y="2514600"/>
            <a:ext cx="457200" cy="457200"/>
          </a:xfrm>
          <a:prstGeom prst="ellipse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L3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8915400" y="2743200"/>
            <a:ext cx="502920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9418320" y="2514600"/>
            <a:ext cx="457200" cy="457200"/>
          </a:xfrm>
          <a:prstGeom prst="ellipse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L4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9875520" y="2743200"/>
            <a:ext cx="502920" cy="0"/>
          </a:xfrm>
          <a:prstGeom prst="line">
            <a:avLst/>
          </a:prstGeom>
          <a:ln w="25400">
            <a:solidFill>
              <a:srgbClr val="6C757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10378440" y="2514600"/>
            <a:ext cx="457200" cy="457200"/>
          </a:xfrm>
          <a:prstGeom prst="ellipse">
            <a:avLst/>
          </a:prstGeom>
          <a:solidFill>
            <a:srgbClr val="2E8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Calibri"/>
              </a:rPr>
              <a:t>L_N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52160" y="137160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 i="0">
                <a:solidFill>
                  <a:srgbClr val="14213D"/>
                </a:solidFill>
                <a:latin typeface="Cambria"/>
              </a:rPr>
              <a:t>Chain (Wilson) geometry</a:t>
            </a:r>
          </a:p>
        </p:txBody>
      </p:sp>
      <p:pic>
        <p:nvPicPr>
          <p:cNvPr id="34" name="Picture 33" descr="w_st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977639"/>
            <a:ext cx="4754880" cy="794881"/>
          </a:xfrm>
          <a:prstGeom prst="rect">
            <a:avLst/>
          </a:prstGeom>
        </p:spPr>
      </p:pic>
      <p:pic>
        <p:nvPicPr>
          <p:cNvPr id="35" name="Picture 34" descr="w_cha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0" y="4069080"/>
            <a:ext cx="5760720" cy="628683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548640" y="4800600"/>
            <a:ext cx="51206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 i="1">
                <a:solidFill>
                  <a:srgbClr val="6C757D"/>
                </a:solidFill>
                <a:latin typeface="Calibri"/>
              </a:rPr>
              <a:t>For intuition: each bath site is one energy in the band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852160" y="4800600"/>
            <a:ext cx="57607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 i="1">
                <a:solidFill>
                  <a:srgbClr val="6C757D"/>
                </a:solidFill>
                <a:latin typeface="Calibri"/>
              </a:rPr>
              <a:t>For computing: compact ground states; core-hole potential easy to add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48640" y="5349240"/>
            <a:ext cx="11064240" cy="64008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500" b="1" i="0">
                <a:solidFill>
                  <a:srgbClr val="14213D"/>
                </a:solidFill>
                <a:latin typeface="Calibri"/>
              </a:rPr>
              <a:t>Star ↔ chain: a unitary transformation of the bath orbitals. Same eigenvalues, same physical states in a new basis, same spectra.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6" grpId="0" animBg="1"/>
      <p:bldP spid="18" grpId="0" animBg="1"/>
      <p:bldP spid="20" grpId="0" animBg="1"/>
      <p:bldP spid="21" grpId="0" animBg="1"/>
      <p:bldP spid="22" grpId="0" animBg="1"/>
      <p:bldP spid="24" grpId="0" animBg="1"/>
      <p:bldP spid="26" grpId="0" animBg="1"/>
      <p:bldP spid="28" grpId="0" animBg="1"/>
      <p:bldP spid="30" grpId="0" animBg="1"/>
      <p:bldP spid="32" grpId="0" animBg="1"/>
      <p:bldP spid="33" grpId="0" animBg="1"/>
      <p:bldP spid="36" grpId="0" animBg="1"/>
      <p:bldP spid="37" grpId="0" animBg="1"/>
      <p:bldP spid="38" grpId="0" animBg="1"/>
    </p:bldLst>
  </p:timing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38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Same physics, different matrices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The many-body Hamiltonian in two bath bases</a:t>
            </a:r>
          </a:p>
        </p:txBody>
      </p:sp>
      <p:pic>
        <p:nvPicPr>
          <p:cNvPr id="10" name="Picture 9" descr="w19_s39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878856"/>
            <a:ext cx="3931920" cy="300884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4915135"/>
            <a:ext cx="3931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 i="1">
                <a:solidFill>
                  <a:srgbClr val="6C757D"/>
                </a:solidFill>
                <a:latin typeface="Calibri"/>
              </a:rPr>
              <a:t>star geometry</a:t>
            </a:r>
          </a:p>
        </p:txBody>
      </p:sp>
      <p:pic>
        <p:nvPicPr>
          <p:cNvPr id="12" name="Picture 11" descr="w19_s39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878856"/>
            <a:ext cx="3931920" cy="30088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72000" y="4915135"/>
            <a:ext cx="3931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 i="1">
                <a:solidFill>
                  <a:srgbClr val="6C757D"/>
                </a:solidFill>
                <a:latin typeface="Calibri"/>
              </a:rPr>
              <a:t>chain geometry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78240" y="1645920"/>
            <a:ext cx="2834640" cy="4023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1000"/>
              </a:spcAft>
              <a:buClr>
                <a:srgbClr val="2E86AB"/>
              </a:buClr>
              <a:buFont typeface="Arial"/>
              <a:buChar char="•"/>
            </a:pPr>
            <a:r>
              <a:rPr sz="1600" b="0" i="0">
                <a:solidFill>
                  <a:srgbClr val="14213D"/>
                </a:solidFill>
                <a:latin typeface="Calibri"/>
              </a:rPr>
              <a:t>Identical spectra</a:t>
            </a:r>
          </a:p>
          <a:p>
            <a:pPr algn="l" marL="256032" indent="-219456">
              <a:spcAft>
                <a:spcPts val="1000"/>
              </a:spcAft>
              <a:buClr>
                <a:srgbClr val="2E86AB"/>
              </a:buClr>
              <a:buFont typeface="Arial"/>
              <a:buChar char="•"/>
            </a:pPr>
            <a:r>
              <a:rPr sz="1600" b="0" i="0">
                <a:solidFill>
                  <a:srgbClr val="14213D"/>
                </a:solidFill>
                <a:latin typeface="Calibri"/>
              </a:rPr>
              <a:t>Very different sparsity and ground-state complexity</a:t>
            </a:r>
          </a:p>
          <a:p>
            <a:pPr algn="l" marL="256032" indent="-219456">
              <a:spcAft>
                <a:spcPts val="1000"/>
              </a:spcAft>
              <a:buClr>
                <a:srgbClr val="2E86AB"/>
              </a:buClr>
              <a:buFont typeface="Arial"/>
              <a:buChar char="•"/>
            </a:pPr>
            <a:r>
              <a:rPr sz="1600" b="1" i="0">
                <a:solidFill>
                  <a:srgbClr val="2E86AB"/>
                </a:solidFill>
                <a:latin typeface="Calibri"/>
              </a:rPr>
              <a:t>Best of all: natural impurity orbitals</a:t>
            </a:r>
          </a:p>
          <a:p>
            <a:pPr algn="l">
              <a:spcAft>
                <a:spcPts val="1000"/>
              </a:spcAft>
            </a:pPr>
            <a:r>
              <a:rPr sz="1200" b="0" i="0">
                <a:solidFill>
                  <a:srgbClr val="6C757D"/>
                </a:solidFill>
                <a:latin typeface="Calibri"/>
              </a:rPr>
              <a:t>(Lu, Höppner, Gunnarsson &amp; Haverkort, PRB 90, 085102 (2014))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</p:bldLst>
  </p:timing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39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Impurity-model checkpoint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The charge-transfer band disperses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1463040"/>
            <a:ext cx="7269480" cy="4434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/>
          </a:p>
        </p:txBody>
      </p:sp>
      <p:pic>
        <p:nvPicPr>
          <p:cNvPr id="11" name="Picture 10" descr="w_rx_figS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218" y="1508760"/>
            <a:ext cx="5852322" cy="406908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94360" y="5605272"/>
            <a:ext cx="7178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 i="1">
                <a:solidFill>
                  <a:srgbClr val="6C757D"/>
                </a:solidFill>
                <a:latin typeface="Calibri"/>
              </a:rPr>
              <a:t>NiO L₃ RIXS, incident energy rising upward: experiment (orange), impurity model (blue)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01000" y="1463040"/>
            <a:ext cx="3657600" cy="2194560"/>
          </a:xfrm>
          <a:prstGeom prst="roundRect">
            <a:avLst>
              <a:gd name="adj" fmla="val 8000"/>
            </a:avLst>
          </a:prstGeom>
          <a:solidFill>
            <a:srgbClr val="E6E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64592" bIns="164592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4F7D3A"/>
                </a:solidFill>
                <a:latin typeface="Segoe UI Symbol"/>
              </a:rPr>
              <a:t>✓</a:t>
            </a:r>
            <a:r>
              <a:rPr sz="1600" b="1" i="0">
                <a:solidFill>
                  <a:srgbClr val="4F7D3A"/>
                </a:solidFill>
                <a:latin typeface="Calibri"/>
              </a:rPr>
              <a:t>  Gets right</a:t>
            </a:r>
          </a:p>
          <a:p>
            <a:pPr algn="l" marL="256032" indent="-219456">
              <a:spcAft>
                <a:spcPts val="400"/>
              </a:spcAft>
              <a:buClr>
                <a:srgbClr val="4F7D3A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Dispersing (fluorescence-like) charge-transfer features</a:t>
            </a:r>
          </a:p>
          <a:p>
            <a:pPr algn="l" marL="256032" indent="-219456">
              <a:spcAft>
                <a:spcPts val="400"/>
              </a:spcAft>
              <a:buClr>
                <a:srgbClr val="4F7D3A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Broad CT continuum at resonance</a:t>
            </a:r>
          </a:p>
          <a:p>
            <a:pPr algn="l" marL="256032" indent="-219456">
              <a:spcAft>
                <a:spcPts val="400"/>
              </a:spcAft>
              <a:buClr>
                <a:srgbClr val="4F7D3A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dd excitations, across the whole L₃ edge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01000" y="3794760"/>
            <a:ext cx="3657600" cy="2103120"/>
          </a:xfrm>
          <a:prstGeom prst="roundRect">
            <a:avLst>
              <a:gd name="adj" fmla="val 8000"/>
            </a:avLst>
          </a:prstGeom>
          <a:solidFill>
            <a:srgbClr val="F6E1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164592" bIns="164592"/>
          <a:lstStyle/>
          <a:p>
            <a:pPr algn="l">
              <a:spcAft>
                <a:spcPts val="400"/>
              </a:spcAft>
            </a:pPr>
            <a:r>
              <a:rPr sz="1600" b="1" i="0">
                <a:solidFill>
                  <a:srgbClr val="B23A48"/>
                </a:solidFill>
                <a:latin typeface="Segoe UI Symbol"/>
              </a:rPr>
              <a:t>✗</a:t>
            </a:r>
            <a:r>
              <a:rPr sz="1600" b="1" i="0">
                <a:solidFill>
                  <a:srgbClr val="B23A48"/>
                </a:solidFill>
                <a:latin typeface="Calibri"/>
              </a:rPr>
              <a:t>  Misses</a:t>
            </a:r>
          </a:p>
          <a:p>
            <a:pPr algn="l" marL="256032" indent="-219456">
              <a:spcAft>
                <a:spcPts val="400"/>
              </a:spcAft>
              <a:buClr>
                <a:srgbClr val="B23A48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Excitations that live on two Ni sites (magnons, nonlocal CT)</a:t>
            </a:r>
          </a:p>
          <a:p>
            <a:pPr algn="l" marL="256032" indent="-219456">
              <a:spcAft>
                <a:spcPts val="400"/>
              </a:spcAft>
              <a:buClr>
                <a:srgbClr val="B23A48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Momentum dependence</a:t>
            </a:r>
          </a:p>
          <a:p>
            <a:pPr algn="l" marL="256032" indent="-219456">
              <a:spcAft>
                <a:spcPts val="400"/>
              </a:spcAft>
              <a:buClr>
                <a:srgbClr val="B23A48"/>
              </a:buClr>
              <a:buFont typeface="Arial"/>
              <a:buChar char="•"/>
            </a:pPr>
            <a:r>
              <a:rPr sz="1300" b="0" i="0">
                <a:solidFill>
                  <a:srgbClr val="14213D"/>
                </a:solidFill>
                <a:latin typeface="Calibri"/>
              </a:rPr>
              <a:t>Self-consistency of the bath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035040"/>
            <a:ext cx="11064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 i="0">
                <a:solidFill>
                  <a:srgbClr val="6C757D"/>
                </a:solidFill>
                <a:latin typeface="Calibri"/>
              </a:rPr>
              <a:t>Experiment: G. Ghiringhelli et al., PRL 102, 027401 (2009).  Theory: P. M. Braun, L. Korol, A. Moewes &amp; R. J. Green, unpublished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5" grpId="0" animBg="1"/>
      <p:bldP spid="13" grpId="0" animBg="1"/>
      <p:bldP spid="14" grpId="0" animBg="1"/>
    </p:bldLst>
  </p:timing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40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14213D"/>
                </a:solidFill>
                <a:latin typeface="Cambria"/>
              </a:rPr>
              <a:t>Turning it around: RIXS reads the bath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The charge-transfer continuum is a fingerprint of Δ(ω)</a:t>
            </a:r>
          </a:p>
        </p:txBody>
      </p:sp>
      <p:pic>
        <p:nvPicPr>
          <p:cNvPr id="10" name="Picture 9" descr="w_rx_fig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943" y="1463040"/>
            <a:ext cx="3777873" cy="42519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5742432"/>
            <a:ext cx="3840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 i="1">
                <a:solidFill>
                  <a:srgbClr val="6C757D"/>
                </a:solidFill>
                <a:latin typeface="Calibri"/>
              </a:rPr>
              <a:t>Two model baths: their RIXS spectra and maps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1600200"/>
            <a:ext cx="338328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1200"/>
              </a:spcAft>
              <a:buClr>
                <a:srgbClr val="2E86AB"/>
              </a:buClr>
              <a:buFont typeface="Arial"/>
              <a:buChar char="•"/>
            </a:pPr>
            <a:r>
              <a:rPr sz="1600" b="0" i="0">
                <a:solidFill>
                  <a:srgbClr val="14213D"/>
                </a:solidFill>
                <a:latin typeface="Calibri"/>
              </a:rPr>
              <a:t>Same 4 eV width, different shape: the charge-transfer continuum follows Δ(ω)</a:t>
            </a:r>
          </a:p>
          <a:p>
            <a:pPr algn="l" marL="256032" indent="-219456">
              <a:spcAft>
                <a:spcPts val="1200"/>
              </a:spcAft>
              <a:buClr>
                <a:srgbClr val="2E86AB"/>
              </a:buClr>
              <a:buFont typeface="Arial"/>
              <a:buChar char="•"/>
            </a:pPr>
            <a:r>
              <a:rPr sz="1600" b="1" i="0">
                <a:solidFill>
                  <a:srgbClr val="2E86AB"/>
                </a:solidFill>
                <a:latin typeface="Calibri"/>
              </a:rPr>
              <a:t>So run it backwards: with the local Hamiltonian fixed, fit Δ(ω) for e</a:t>
            </a:r>
            <a:r>
              <a:rPr sz="1600" b="1" i="0" baseline="-25000">
                <a:solidFill>
                  <a:srgbClr val="2E86AB"/>
                </a:solidFill>
                <a:latin typeface="Calibri"/>
              </a:rPr>
              <a:t>g</a:t>
            </a:r>
            <a:r>
              <a:rPr sz="1600" b="1" i="0">
                <a:solidFill>
                  <a:srgbClr val="2E86AB"/>
                </a:solidFill>
                <a:latin typeface="Calibri"/>
              </a:rPr>
              <a:t> and t</a:t>
            </a:r>
            <a:r>
              <a:rPr sz="1600" b="1" i="0" baseline="-25000">
                <a:solidFill>
                  <a:srgbClr val="2E86AB"/>
                </a:solidFill>
                <a:latin typeface="Calibri"/>
              </a:rPr>
              <a:t>2g</a:t>
            </a:r>
            <a:r>
              <a:rPr sz="1600" b="1" i="0">
                <a:solidFill>
                  <a:srgbClr val="2E86AB"/>
                </a:solidFill>
                <a:latin typeface="Calibri"/>
              </a:rPr>
              <a:t> to NiO XAS and RIXS</a:t>
            </a:r>
          </a:p>
        </p:txBody>
      </p:sp>
      <p:pic>
        <p:nvPicPr>
          <p:cNvPr id="13" name="Picture 12" descr="w_csc_rixsf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015" y="1463040"/>
            <a:ext cx="3188970" cy="425196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526280" y="5742432"/>
            <a:ext cx="3520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000" b="0" i="1">
                <a:solidFill>
                  <a:srgbClr val="6C757D"/>
                </a:solidFill>
                <a:latin typeface="Calibri"/>
              </a:rPr>
              <a:t>NiO, fitted: XAS, RIXS, charge-transfer region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0" y="3886200"/>
            <a:ext cx="338328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1200"/>
              </a:spcAft>
              <a:buClr>
                <a:srgbClr val="2E86AB"/>
              </a:buClr>
              <a:buFont typeface="Arial"/>
              <a:buChar char="•"/>
            </a:pPr>
            <a:r>
              <a:rPr sz="1600" b="0" i="0">
                <a:solidFill>
                  <a:srgbClr val="14213D"/>
                </a:solidFill>
                <a:latin typeface="Calibri"/>
              </a:rPr>
              <a:t>Fine structure across the 4–10 eV continuum is reproduced</a:t>
            </a:r>
          </a:p>
          <a:p>
            <a:pPr algn="l" marL="256032" indent="-219456">
              <a:spcAft>
                <a:spcPts val="1200"/>
              </a:spcAft>
              <a:buClr>
                <a:srgbClr val="2E86AB"/>
              </a:buClr>
              <a:buFont typeface="Arial"/>
              <a:buChar char="•"/>
            </a:pPr>
            <a:r>
              <a:rPr sz="1600" b="0" i="0">
                <a:solidFill>
                  <a:srgbClr val="14213D"/>
                </a:solidFill>
                <a:latin typeface="Calibri"/>
              </a:rPr>
              <a:t>An experiment-constrained bath: a direct test for DFT + DMFT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080760"/>
            <a:ext cx="110642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 i="0">
                <a:solidFill>
                  <a:srgbClr val="6C757D"/>
                </a:solidFill>
                <a:latin typeface="Calibri"/>
              </a:rPr>
              <a:t>P. M. Braun, L. Korol, A. Moewes &amp; R. J. Green, unpublished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6" grpId="0" animBg="1"/>
      <p:bldP spid="14" grpId="0" animBg="1"/>
      <p:bldP spid="15" grpId="0" animBg="1"/>
    </p:bldLst>
  </p:timing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9EC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6C757D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41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What going upward costs</a:t>
            </a:r>
          </a:p>
        </p:txBody>
      </p:sp>
      <p:sp>
        <p:nvSpPr>
          <p:cNvPr id="9" name="chrome"/>
          <p:cNvSpPr txBox="1"/>
          <p:nvPr/>
        </p:nvSpPr>
        <p:spPr>
          <a:xfrm>
            <a:off x="548640" y="1024128"/>
            <a:ext cx="11064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 i="1">
                <a:solidFill>
                  <a:srgbClr val="6C757D"/>
                </a:solidFill>
                <a:latin typeface="Calibri"/>
              </a:rPr>
              <a:t>Hilbert-space dimension (valence shells only) vs. number of bath shells N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48640" y="1645920"/>
          <a:ext cx="1106424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960"/>
                <a:gridCol w="2651760"/>
                <a:gridCol w="2651760"/>
                <a:gridCol w="2651760"/>
              </a:tblGrid>
              <a:tr h="60960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</a:p>
                  </a:txBody>
                  <a:tcPr anchor="ctr"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LFT (N = 1)</a:t>
                      </a:r>
                    </a:p>
                  </a:txBody>
                  <a:tcPr anchor="ctr"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AIM, N = 20</a:t>
                      </a:r>
                    </a:p>
                  </a:txBody>
                  <a:tcPr anchor="ctr">
                    <a:solidFill>
                      <a:srgbClr val="1421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AIM, N = 100</a:t>
                      </a:r>
                    </a:p>
                  </a:txBody>
                  <a:tcPr anchor="ctr">
                    <a:solidFill>
                      <a:srgbClr val="14213D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sz="1800" b="1" i="0">
                          <a:solidFill>
                            <a:srgbClr val="14213D"/>
                          </a:solidFill>
                          <a:latin typeface="Calibri"/>
                        </a:rPr>
                        <a:t>NiO, d⁸ (2 holes)</a:t>
                      </a:r>
                    </a:p>
                  </a:txBody>
                  <a:tcPr anchor="ctr">
                    <a:solidFill>
                      <a:srgbClr val="DDEE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sz="1800" b="0" i="0">
                          <a:solidFill>
                            <a:srgbClr val="14213D"/>
                          </a:solidFill>
                          <a:latin typeface="Calibri"/>
                        </a:rPr>
                        <a:t>190</a:t>
                      </a:r>
                    </a:p>
                  </a:txBody>
                  <a:tcPr anchor="ctr"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sz="1800" b="0" i="0">
                          <a:solidFill>
                            <a:srgbClr val="14213D"/>
                          </a:solidFill>
                          <a:latin typeface="Calibri"/>
                        </a:rPr>
                        <a:t>21,945</a:t>
                      </a:r>
                    </a:p>
                  </a:txBody>
                  <a:tcPr anchor="ctr"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sz="1800" b="0" i="0">
                          <a:solidFill>
                            <a:srgbClr val="14213D"/>
                          </a:solidFill>
                          <a:latin typeface="Calibri"/>
                        </a:rPr>
                        <a:t>509,545</a:t>
                      </a:r>
                    </a:p>
                  </a:txBody>
                  <a:tcPr anchor="ctr">
                    <a:solidFill>
                      <a:srgbClr val="F3F6FA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sz="1800" b="1" i="0">
                          <a:solidFill>
                            <a:srgbClr val="14213D"/>
                          </a:solidFill>
                          <a:latin typeface="Calibri"/>
                        </a:rPr>
                        <a:t>RNiO₃, d⁷ (3 holes)</a:t>
                      </a:r>
                    </a:p>
                  </a:txBody>
                  <a:tcPr anchor="ctr">
                    <a:solidFill>
                      <a:srgbClr val="DDEEF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sz="1800" b="0" i="0">
                          <a:solidFill>
                            <a:srgbClr val="14213D"/>
                          </a:solidFill>
                          <a:latin typeface="Calibri"/>
                        </a:rPr>
                        <a:t>1,140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sz="1800" b="0" i="0">
                          <a:solidFill>
                            <a:srgbClr val="14213D"/>
                          </a:solidFill>
                          <a:latin typeface="Calibri"/>
                        </a:rPr>
                        <a:t>1.5 × 10</a:t>
                      </a:r>
                      <a:r>
                        <a:rPr sz="1800" b="0" i="0" baseline="30000">
                          <a:solidFill>
                            <a:srgbClr val="14213D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sz="1800" b="0" i="0">
                          <a:solidFill>
                            <a:srgbClr val="14213D"/>
                          </a:solidFill>
                          <a:latin typeface="Calibri"/>
                        </a:rPr>
                        <a:t>1.7 × 10</a:t>
                      </a:r>
                      <a:r>
                        <a:rPr sz="1800" b="0" i="0" baseline="30000">
                          <a:solidFill>
                            <a:srgbClr val="14213D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548640" y="3886200"/>
            <a:ext cx="11064240" cy="1371600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74320" bIns="274320"/>
          <a:lstStyle/>
          <a:p>
            <a:pPr algn="l">
              <a:spcAft>
                <a:spcPts val="400"/>
              </a:spcAft>
            </a:pPr>
            <a:r>
              <a:rPr sz="1900" b="1" i="0">
                <a:solidFill>
                  <a:srgbClr val="2E86AB"/>
                </a:solidFill>
                <a:latin typeface="Cambria"/>
              </a:rPr>
              <a:t>A full bath only contributes holes: the cost grows polynomially in N, not exponentially.</a:t>
            </a:r>
          </a:p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14213D"/>
                </a:solidFill>
                <a:latin typeface="Calibri"/>
              </a:rPr>
              <a:t>Compare going sideways: one more site × ~3 000.  An insulating bath is cheap; a metallic bath is not (that is where natural orbitals earn their keep).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11" grpId="0" animBg="1"/>
    </p:bldLst>
  </p:timing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The 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3200400" cy="2377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5000" b="1" i="0">
                <a:solidFill>
                  <a:srgbClr val="E07A1F"/>
                </a:solidFill>
                <a:latin typeface="Cambria"/>
              </a:rPr>
              <a:t>IV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40480" y="2240280"/>
            <a:ext cx="7680960" cy="10972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 i="0">
                <a:solidFill>
                  <a:srgbClr val="FFFFFF"/>
                </a:solidFill>
                <a:latin typeface="Cambria"/>
              </a:rPr>
              <a:t>The map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0" y="3383280"/>
            <a:ext cx="749807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 i="1">
                <a:solidFill>
                  <a:srgbClr val="CADCFC"/>
                </a:solidFill>
                <a:latin typeface="Calibri"/>
              </a:rPr>
              <a:t>…and where it leads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43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200" b="1" i="0">
                <a:solidFill>
                  <a:srgbClr val="14213D"/>
                </a:solidFill>
                <a:latin typeface="Cambria"/>
              </a:rPr>
              <a:t>Today's journeys on the map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645920"/>
            <a:ext cx="132588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100" b="0" i="0">
                <a:solidFill>
                  <a:srgbClr val="6C757D"/>
                </a:solidFill>
                <a:latin typeface="Calibri"/>
              </a:rPr>
              <a:t>self-consistent</a:t>
            </a:r>
          </a:p>
          <a:p>
            <a:pPr algn="r">
              <a:spcAft>
                <a:spcPts val="0"/>
              </a:spcAft>
            </a:pPr>
            <a:r>
              <a:rPr sz="1100" b="0" i="0">
                <a:solidFill>
                  <a:srgbClr val="6C757D"/>
                </a:solidFill>
                <a:latin typeface="Calibri"/>
              </a:rPr>
              <a:t>lattice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240280" y="1763877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DMFT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0" y="1763877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7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</a:p>
        </p:txBody>
      </p:sp>
      <p:sp>
        <p:nvSpPr>
          <p:cNvPr id="12" name="Rounded Rectangle 11"/>
          <p:cNvSpPr/>
          <p:nvPr/>
        </p:nvSpPr>
        <p:spPr>
          <a:xfrm>
            <a:off x="5989320" y="1763877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6C757D"/>
                </a:solidFill>
                <a:latin typeface="Calibri"/>
              </a:rPr>
              <a:t>Cluster DMFT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432304"/>
            <a:ext cx="132588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100" b="0" i="0">
                <a:solidFill>
                  <a:srgbClr val="6C757D"/>
                </a:solidFill>
                <a:latin typeface="Calibri"/>
              </a:rPr>
              <a:t>band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240280" y="2550261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AIM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114800" y="2550261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6C757D"/>
                </a:solidFill>
                <a:latin typeface="Calibri"/>
              </a:rPr>
              <a:t>Two-impurity</a:t>
            </a:r>
          </a:p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6C757D"/>
                </a:solidFill>
                <a:latin typeface="Calibri"/>
              </a:rPr>
              <a:t>AIM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89320" y="2550261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7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</a:p>
        </p:txBody>
      </p:sp>
      <p:sp>
        <p:nvSpPr>
          <p:cNvPr id="17" name="TextBox 16"/>
          <p:cNvSpPr txBox="1"/>
          <p:nvPr/>
        </p:nvSpPr>
        <p:spPr>
          <a:xfrm>
            <a:off x="640080" y="3218688"/>
            <a:ext cx="132588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100" b="0" i="0">
                <a:solidFill>
                  <a:srgbClr val="6C757D"/>
                </a:solidFill>
                <a:latin typeface="Calibri"/>
              </a:rPr>
              <a:t>ligand shell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240280" y="3336645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LFT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14800" y="3336645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Double cluster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89320" y="3336645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6C757D"/>
                </a:solidFill>
                <a:latin typeface="Calibri"/>
              </a:rPr>
              <a:t>Multi-site</a:t>
            </a:r>
          </a:p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6C757D"/>
                </a:solidFill>
                <a:latin typeface="Calibri"/>
              </a:rPr>
              <a:t>clusters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4005072"/>
            <a:ext cx="132588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100" b="0" i="0">
                <a:solidFill>
                  <a:srgbClr val="6C757D"/>
                </a:solidFill>
                <a:latin typeface="Calibri"/>
              </a:rPr>
              <a:t>static field</a:t>
            </a:r>
          </a:p>
          <a:p>
            <a:pPr algn="r">
              <a:spcAft>
                <a:spcPts val="0"/>
              </a:spcAft>
            </a:pPr>
            <a:r>
              <a:rPr sz="1100" b="0" i="0">
                <a:solidFill>
                  <a:srgbClr val="6C757D"/>
                </a:solidFill>
                <a:latin typeface="Calibri"/>
              </a:rPr>
              <a:t>(in Ĥ</a:t>
            </a:r>
            <a:r>
              <a:rPr sz="1100" b="0" i="0" baseline="-25000">
                <a:solidFill>
                  <a:srgbClr val="6C757D"/>
                </a:solidFill>
                <a:latin typeface="Calibri"/>
              </a:rPr>
              <a:t>loc</a:t>
            </a:r>
            <a:r>
              <a:rPr sz="1100" b="0" i="0">
                <a:solidFill>
                  <a:srgbClr val="6C757D"/>
                </a:solidFill>
                <a:latin typeface="Calibri"/>
              </a:rPr>
              <a:t>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240280" y="4123029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CFT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114800" y="4123029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7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</a:p>
        </p:txBody>
      </p:sp>
      <p:sp>
        <p:nvSpPr>
          <p:cNvPr id="24" name="Rounded Rectangle 23"/>
          <p:cNvSpPr/>
          <p:nvPr/>
        </p:nvSpPr>
        <p:spPr>
          <a:xfrm>
            <a:off x="5989320" y="4123029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7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</a:p>
        </p:txBody>
      </p:sp>
      <p:sp>
        <p:nvSpPr>
          <p:cNvPr id="25" name="TextBox 24"/>
          <p:cNvSpPr txBox="1"/>
          <p:nvPr/>
        </p:nvSpPr>
        <p:spPr>
          <a:xfrm>
            <a:off x="640080" y="4791456"/>
            <a:ext cx="132588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spcAft>
                <a:spcPts val="0"/>
              </a:spcAft>
            </a:pPr>
            <a:r>
              <a:rPr sz="1100" b="0" i="0">
                <a:solidFill>
                  <a:srgbClr val="6C757D"/>
                </a:solidFill>
                <a:latin typeface="Calibri"/>
              </a:rPr>
              <a:t>nothing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240280" y="4909413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14213D"/>
                </a:solidFill>
                <a:latin typeface="Calibri"/>
              </a:rPr>
              <a:t>Atom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114800" y="4909413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7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</a:p>
        </p:txBody>
      </p:sp>
      <p:sp>
        <p:nvSpPr>
          <p:cNvPr id="28" name="Rounded Rectangle 27"/>
          <p:cNvSpPr/>
          <p:nvPr/>
        </p:nvSpPr>
        <p:spPr>
          <a:xfrm>
            <a:off x="5989320" y="4909413"/>
            <a:ext cx="1508760" cy="550468"/>
          </a:xfrm>
          <a:prstGeom prst="roundRect">
            <a:avLst>
              <a:gd name="adj" fmla="val 12000"/>
            </a:avLst>
          </a:prstGeom>
          <a:solidFill>
            <a:srgbClr val="F7F8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</a:p>
        </p:txBody>
      </p:sp>
      <p:sp>
        <p:nvSpPr>
          <p:cNvPr id="29" name="TextBox 28"/>
          <p:cNvSpPr txBox="1"/>
          <p:nvPr/>
        </p:nvSpPr>
        <p:spPr>
          <a:xfrm>
            <a:off x="2057400" y="5596127"/>
            <a:ext cx="187451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 i="0">
                <a:solidFill>
                  <a:srgbClr val="14213D"/>
                </a:solidFill>
                <a:latin typeface="Calibri"/>
              </a:rPr>
              <a:t>1 site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931920" y="5596127"/>
            <a:ext cx="187451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 i="0">
                <a:solidFill>
                  <a:srgbClr val="14213D"/>
                </a:solidFill>
                <a:latin typeface="Calibri"/>
              </a:rPr>
              <a:t>2 sites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06440" y="5596127"/>
            <a:ext cx="187451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 i="0">
                <a:solidFill>
                  <a:srgbClr val="14213D"/>
                </a:solidFill>
                <a:latin typeface="Calibri"/>
              </a:rPr>
              <a:t>many sites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057400" y="5897879"/>
            <a:ext cx="562355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0" i="1">
                <a:solidFill>
                  <a:srgbClr val="6C757D"/>
                </a:solidFill>
                <a:latin typeface="Calibri"/>
              </a:rPr>
              <a:t>size of the exactly-treated region  →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4359" y="1261872"/>
            <a:ext cx="27889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 i="1">
                <a:solidFill>
                  <a:srgbClr val="6C757D"/>
                </a:solidFill>
                <a:latin typeface="Calibri"/>
              </a:rPr>
              <a:t>how the rest of the crystal enters  ↑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3776472" y="3611880"/>
            <a:ext cx="310895" cy="0"/>
          </a:xfrm>
          <a:prstGeom prst="line">
            <a:avLst/>
          </a:prstGeom>
          <a:ln w="44450">
            <a:solidFill>
              <a:srgbClr val="E07A1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 flipV="1">
            <a:off x="2994660" y="3128162"/>
            <a:ext cx="0" cy="181051"/>
          </a:xfrm>
          <a:prstGeom prst="line">
            <a:avLst/>
          </a:prstGeom>
          <a:ln w="44450">
            <a:solidFill>
              <a:srgbClr val="2E86A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V="1">
            <a:off x="5229916" y="2341778"/>
            <a:ext cx="1153047" cy="967435"/>
          </a:xfrm>
          <a:prstGeom prst="line">
            <a:avLst/>
          </a:prstGeom>
          <a:ln w="44450">
            <a:solidFill>
              <a:srgbClr val="6C757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8229600" y="1554480"/>
            <a:ext cx="3383280" cy="123444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E07A1F"/>
                </a:solidFill>
                <a:latin typeface="Calibri"/>
              </a:rPr>
              <a:t>Sideways: × ~3 000 per site</a:t>
            </a:r>
          </a:p>
          <a:p>
            <a:pPr algn="ctr">
              <a:spcAft>
                <a:spcPts val="400"/>
              </a:spcAft>
            </a:pPr>
            <a:r>
              <a:rPr sz="1300" b="0" i="0">
                <a:solidFill>
                  <a:srgbClr val="14213D"/>
                </a:solidFill>
                <a:latin typeface="Calibri"/>
              </a:rPr>
              <a:t>adds processes impossible in one cluster</a:t>
            </a:r>
          </a:p>
          <a:p>
            <a:pPr algn="ctr">
              <a:spcAft>
                <a:spcPts val="400"/>
              </a:spcAft>
            </a:pPr>
            <a:r>
              <a:rPr sz="1300" b="0" i="0">
                <a:solidFill>
                  <a:srgbClr val="14213D"/>
                </a:solidFill>
                <a:latin typeface="Calibri"/>
              </a:rPr>
              <a:t>nickelates: bond disproportionation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229600" y="2926080"/>
            <a:ext cx="3383280" cy="1234440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2E86AB"/>
                </a:solidFill>
                <a:latin typeface="Calibri"/>
              </a:rPr>
              <a:t>Upward: polynomial in N</a:t>
            </a:r>
          </a:p>
          <a:p>
            <a:pPr algn="ctr">
              <a:spcAft>
                <a:spcPts val="400"/>
              </a:spcAft>
            </a:pPr>
            <a:r>
              <a:rPr sz="1300" b="0" i="0">
                <a:solidFill>
                  <a:srgbClr val="14213D"/>
                </a:solidFill>
                <a:latin typeface="Calibri"/>
              </a:rPr>
              <a:t>a realistic environment for allowed processes</a:t>
            </a:r>
          </a:p>
          <a:p>
            <a:pPr algn="ctr">
              <a:spcAft>
                <a:spcPts val="400"/>
              </a:spcAft>
            </a:pPr>
            <a:r>
              <a:rPr sz="1300" b="0" i="0">
                <a:solidFill>
                  <a:srgbClr val="14213D"/>
                </a:solidFill>
                <a:latin typeface="Calibri"/>
              </a:rPr>
              <a:t>NiO RIXS: a real CT band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229600" y="4297680"/>
            <a:ext cx="3383280" cy="123444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600" b="1" i="0">
                <a:solidFill>
                  <a:srgbClr val="14213D"/>
                </a:solidFill>
                <a:latin typeface="Calibri"/>
              </a:rPr>
              <a:t>Both, self-consistently</a:t>
            </a:r>
          </a:p>
          <a:p>
            <a:pPr algn="ctr">
              <a:spcAft>
                <a:spcPts val="400"/>
              </a:spcAft>
            </a:pPr>
            <a:r>
              <a:rPr sz="1300" b="0" i="0">
                <a:solidFill>
                  <a:srgbClr val="14213D"/>
                </a:solidFill>
                <a:latin typeface="Calibri"/>
              </a:rPr>
              <a:t>cluster DMFT: the frontier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7" grpId="0" animBg="1"/>
      <p:bldP spid="38" grpId="0" animBg="1"/>
      <p:bldP spid="39" grpId="0" animBg="1"/>
    </p:bldLst>
  </p:timing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44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100" b="1" i="0">
                <a:solidFill>
                  <a:srgbClr val="14213D"/>
                </a:solidFill>
                <a:latin typeface="Cambria"/>
              </a:rPr>
              <a:t>From the observation to the direction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1508760"/>
            <a:ext cx="6949440" cy="73152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/>
          <a:lstStyle/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14213D"/>
                </a:solidFill>
                <a:latin typeface="Calibri"/>
              </a:rPr>
              <a:t>Small / negative Δ, shared ligand holes, a specific neighbour that matters?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589520" y="1874519"/>
            <a:ext cx="640080" cy="0"/>
          </a:xfrm>
          <a:prstGeom prst="line">
            <a:avLst/>
          </a:prstGeom>
          <a:ln w="25400">
            <a:solidFill>
              <a:srgbClr val="6C757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8321040" y="1508760"/>
            <a:ext cx="3291840" cy="73152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500" b="1" i="0">
                <a:solidFill>
                  <a:srgbClr val="E07A1F"/>
                </a:solidFill>
                <a:latin typeface="Calibri"/>
              </a:rPr>
              <a:t>Sideways: double cluster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2395728"/>
            <a:ext cx="6949440" cy="73152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/>
          <a:lstStyle/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14213D"/>
                </a:solidFill>
                <a:latin typeface="Calibri"/>
              </a:rPr>
              <a:t>Charge-transfer continuum, fluorescence in RIXS, screening by a continuum?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589520" y="2761488"/>
            <a:ext cx="640080" cy="0"/>
          </a:xfrm>
          <a:prstGeom prst="line">
            <a:avLst/>
          </a:prstGeom>
          <a:ln w="25400">
            <a:solidFill>
              <a:srgbClr val="6C757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8321040" y="2395728"/>
            <a:ext cx="3291840" cy="731520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500" b="1" i="0">
                <a:solidFill>
                  <a:srgbClr val="2E86AB"/>
                </a:solidFill>
                <a:latin typeface="Calibri"/>
              </a:rPr>
              <a:t>Upward: impurity bath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282696"/>
            <a:ext cx="6949440" cy="73152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/>
          <a:lstStyle/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14213D"/>
                </a:solidFill>
                <a:latin typeface="Calibri"/>
              </a:rPr>
              <a:t>Dispersion, k-dependence, phase diagrams?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589520" y="3648456"/>
            <a:ext cx="640080" cy="0"/>
          </a:xfrm>
          <a:prstGeom prst="line">
            <a:avLst/>
          </a:prstGeom>
          <a:ln w="25400">
            <a:solidFill>
              <a:srgbClr val="6C757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8321040" y="3282696"/>
            <a:ext cx="3291840" cy="73152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500" b="1" i="0">
                <a:solidFill>
                  <a:srgbClr val="14213D"/>
                </a:solidFill>
                <a:latin typeface="Calibri"/>
              </a:rPr>
              <a:t>Further up: (cluster) DMFT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169664"/>
            <a:ext cx="6949440" cy="731520"/>
          </a:xfrm>
          <a:prstGeom prst="roundRect">
            <a:avLst>
              <a:gd name="adj" fmla="val 8000"/>
            </a:avLst>
          </a:prstGeom>
          <a:solidFill>
            <a:srgbClr val="F3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/>
          <a:lstStyle/>
          <a:p>
            <a:pPr algn="l">
              <a:spcAft>
                <a:spcPts val="400"/>
              </a:spcAft>
            </a:pPr>
            <a:r>
              <a:rPr sz="1500" b="0" i="0">
                <a:solidFill>
                  <a:srgbClr val="14213D"/>
                </a:solidFill>
                <a:latin typeface="Calibri"/>
              </a:rPr>
              <a:t>Isolated, ionic, positive Δ?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589520" y="4535424"/>
            <a:ext cx="640080" cy="0"/>
          </a:xfrm>
          <a:prstGeom prst="line">
            <a:avLst/>
          </a:prstGeom>
          <a:ln w="25400">
            <a:solidFill>
              <a:srgbClr val="6C757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8321040" y="4169664"/>
            <a:ext cx="3291840" cy="731520"/>
          </a:xfrm>
          <a:prstGeom prst="roundRect">
            <a:avLst>
              <a:gd name="adj" fmla="val 8000"/>
            </a:avLst>
          </a:prstGeom>
          <a:solidFill>
            <a:srgbClr val="E6E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109728" bIns="109728"/>
          <a:lstStyle/>
          <a:p>
            <a:pPr algn="ctr">
              <a:spcAft>
                <a:spcPts val="400"/>
              </a:spcAft>
            </a:pPr>
            <a:r>
              <a:rPr sz="1500" b="1" i="0">
                <a:solidFill>
                  <a:srgbClr val="4F7D3A"/>
                </a:solidFill>
                <a:latin typeface="Calibri"/>
              </a:rPr>
              <a:t>Stay home: LFT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120640"/>
            <a:ext cx="5440680" cy="822960"/>
          </a:xfrm>
          <a:prstGeom prst="roundRect">
            <a:avLst>
              <a:gd name="adj" fmla="val 8000"/>
            </a:avLst>
          </a:prstGeom>
          <a:solidFill>
            <a:srgbClr val="FCEB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l">
              <a:spcAft>
                <a:spcPts val="400"/>
              </a:spcAft>
            </a:pPr>
            <a:r>
              <a:rPr sz="1500" b="1" i="0">
                <a:solidFill>
                  <a:srgbClr val="E07A1F"/>
                </a:solidFill>
                <a:latin typeface="Calibri"/>
              </a:rPr>
              <a:t>Sideways asks: </a:t>
            </a:r>
            <a:r>
              <a:rPr sz="1500" b="0" i="0">
                <a:solidFill>
                  <a:srgbClr val="14213D"/>
                </a:solidFill>
                <a:latin typeface="Calibri"/>
              </a:rPr>
              <a:t>have I thrown away an essential correlated degree of freedom?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72200" y="5120640"/>
            <a:ext cx="5440680" cy="822960"/>
          </a:xfrm>
          <a:prstGeom prst="roundRect">
            <a:avLst>
              <a:gd name="adj" fmla="val 8000"/>
            </a:avLst>
          </a:prstGeom>
          <a:solidFill>
            <a:srgbClr val="DDEE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l">
              <a:spcAft>
                <a:spcPts val="400"/>
              </a:spcAft>
            </a:pPr>
            <a:r>
              <a:rPr sz="1500" b="1" i="0">
                <a:solidFill>
                  <a:srgbClr val="2E86AB"/>
                </a:solidFill>
                <a:latin typeface="Calibri"/>
              </a:rPr>
              <a:t>Upward asks: </a:t>
            </a:r>
            <a:r>
              <a:rPr sz="1500" b="0" i="0">
                <a:solidFill>
                  <a:srgbClr val="14213D"/>
                </a:solidFill>
                <a:latin typeface="Calibri"/>
              </a:rPr>
              <a:t>have I represented the environment too crudely?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4" grpId="0" animBg="1"/>
      <p:bldP spid="15" grpId="0" animBg="1"/>
      <p:bldP spid="17" grpId="0" animBg="1"/>
      <p:bldP spid="18" grpId="0" animBg="1"/>
      <p:bldP spid="20" grpId="0" animBg="1"/>
      <p:bldP spid="21" grpId="0" animBg="1"/>
      <p:bldP spid="22" grpId="0" animBg="1"/>
    </p:bldLst>
  </p:timing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chrome"/>
          <p:cNvSpPr/>
          <p:nvPr/>
        </p:nvSpPr>
        <p:spPr>
          <a:xfrm>
            <a:off x="8074152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Recap</a:t>
            </a:r>
          </a:p>
        </p:txBody>
      </p:sp>
      <p:sp>
        <p:nvSpPr>
          <p:cNvPr id="3" name="chrome"/>
          <p:cNvSpPr/>
          <p:nvPr/>
        </p:nvSpPr>
        <p:spPr>
          <a:xfrm>
            <a:off x="8796528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Sideways</a:t>
            </a:r>
          </a:p>
        </p:txBody>
      </p:sp>
      <p:sp>
        <p:nvSpPr>
          <p:cNvPr id="4" name="chrome"/>
          <p:cNvSpPr/>
          <p:nvPr/>
        </p:nvSpPr>
        <p:spPr>
          <a:xfrm>
            <a:off x="9518904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FBD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14213D"/>
                </a:solidFill>
                <a:latin typeface="Calibri"/>
              </a:rPr>
              <a:t>Upward</a:t>
            </a:r>
          </a:p>
        </p:txBody>
      </p:sp>
      <p:sp>
        <p:nvSpPr>
          <p:cNvPr id="5" name="chrome"/>
          <p:cNvSpPr/>
          <p:nvPr/>
        </p:nvSpPr>
        <p:spPr>
          <a:xfrm>
            <a:off x="10241280" y="475488"/>
            <a:ext cx="676656" cy="310896"/>
          </a:xfrm>
          <a:prstGeom prst="roundRect">
            <a:avLst>
              <a:gd name="adj" fmla="val 50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>
              <a:spcAft>
                <a:spcPts val="400"/>
              </a:spcAft>
            </a:pPr>
            <a:r>
              <a:rPr sz="1000" b="1" i="0">
                <a:solidFill>
                  <a:srgbClr val="FFFFFF"/>
                </a:solidFill>
                <a:latin typeface="Calibri"/>
              </a:rPr>
              <a:t>The map</a:t>
            </a:r>
          </a:p>
        </p:txBody>
      </p:sp>
      <p:sp>
        <p:nvSpPr>
          <p:cNvPr id="6" name="chrome"/>
          <p:cNvSpPr txBox="1"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R. J. Green · Quanty Workshop, Heidelberg 2026</a:t>
            </a:r>
          </a:p>
        </p:txBody>
      </p:sp>
      <p:sp>
        <p:nvSpPr>
          <p:cNvPr id="7" name="chrome"/>
          <p:cNvSpPr txBox="1"/>
          <p:nvPr/>
        </p:nvSpPr>
        <p:spPr>
          <a:xfrm>
            <a:off x="10725912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600"/>
              </a:spcAft>
            </a:pPr>
            <a:r>
              <a:rPr sz="900" b="0" i="0">
                <a:solidFill>
                  <a:srgbClr val="6C757D"/>
                </a:solidFill>
                <a:latin typeface="Calibri"/>
              </a:rPr>
              <a:t>45</a:t>
            </a:r>
          </a:p>
        </p:txBody>
      </p:sp>
      <p:sp>
        <p:nvSpPr>
          <p:cNvPr id="8" name="chrome"/>
          <p:cNvSpPr txBox="1"/>
          <p:nvPr/>
        </p:nvSpPr>
        <p:spPr>
          <a:xfrm>
            <a:off x="548640" y="347472"/>
            <a:ext cx="7315200" cy="685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100" b="1" i="0">
                <a:solidFill>
                  <a:srgbClr val="14213D"/>
                </a:solidFill>
                <a:latin typeface="Cambria"/>
              </a:rPr>
              <a:t>The frontier: both directions at once</a:t>
            </a:r>
          </a:p>
        </p:txBody>
      </p:sp>
      <p:pic>
        <p:nvPicPr>
          <p:cNvPr id="9" name="Picture 8" descr="w_cdmf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737360"/>
            <a:ext cx="8503920" cy="62522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3017520"/>
            <a:ext cx="1106424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 marL="256032" indent="-219456">
              <a:spcAft>
                <a:spcPts val="1200"/>
              </a:spcAft>
              <a:buClr>
                <a:srgbClr val="E07A1F"/>
              </a:buClr>
              <a:buFont typeface="Arial"/>
              <a:buChar char="•"/>
            </a:pPr>
            <a:r>
              <a:rPr sz="1800" b="0" i="0">
                <a:solidFill>
                  <a:srgbClr val="14213D"/>
                </a:solidFill>
                <a:latin typeface="Calibri"/>
              </a:rPr>
              <a:t>Cluster extensions of DMFT: several sites exact, embedded self-consistently in the lattice</a:t>
            </a:r>
          </a:p>
          <a:p>
            <a:pPr algn="l" marL="256032" indent="-219456">
              <a:spcAft>
                <a:spcPts val="1200"/>
              </a:spcAft>
              <a:buClr>
                <a:srgbClr val="E07A1F"/>
              </a:buClr>
              <a:buFont typeface="Arial"/>
              <a:buChar char="•"/>
            </a:pPr>
            <a:r>
              <a:rPr sz="1800" b="0" i="0">
                <a:solidFill>
                  <a:srgbClr val="14213D"/>
                </a:solidFill>
                <a:latin typeface="Calibri"/>
              </a:rPr>
              <a:t>Restores short-range k-dependence: d-wave pairing, singlet formation, bond order</a:t>
            </a:r>
          </a:p>
          <a:p>
            <a:pPr algn="l" marL="256032" indent="-219456">
              <a:spcAft>
                <a:spcPts val="1200"/>
              </a:spcAft>
              <a:buClr>
                <a:srgbClr val="E07A1F"/>
              </a:buClr>
              <a:buFont typeface="Arial"/>
              <a:buChar char="•"/>
            </a:pPr>
            <a:r>
              <a:rPr sz="1800" b="1" i="0">
                <a:solidFill>
                  <a:srgbClr val="E07A1F"/>
                </a:solidFill>
                <a:latin typeface="Calibri"/>
              </a:rPr>
              <a:t>For core-level spectra: double-cluster intersite physics plus a self-consistent band environment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188720"/>
            <a:ext cx="106984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 i="0">
                <a:solidFill>
                  <a:srgbClr val="FFFFFF"/>
                </a:solidFill>
                <a:latin typeface="Cambria"/>
              </a:rPr>
              <a:t>There is still only one Hamiltonian.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37744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 i="1">
                <a:solidFill>
                  <a:srgbClr val="CADCFC"/>
                </a:solidFill>
                <a:latin typeface="Cambria"/>
              </a:rPr>
              <a:t>Today the exact region grew sideways, to two nickels, and the bath moved up the map, into a band. Nothing new was added to Ĥ. We just stopped throwing parts of it away.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510028" y="3993641"/>
            <a:ext cx="1060704" cy="288036"/>
          </a:xfrm>
          <a:prstGeom prst="roundRect">
            <a:avLst>
              <a:gd name="adj" fmla="val 12000"/>
            </a:avLst>
          </a:prstGeom>
          <a:solidFill>
            <a:srgbClr val="2A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800" b="1" i="0">
                <a:solidFill>
                  <a:srgbClr val="CADCFC"/>
                </a:solidFill>
                <a:latin typeface="Calibri"/>
              </a:rPr>
              <a:t>DMFT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835908" y="3993641"/>
            <a:ext cx="1060704" cy="288036"/>
          </a:xfrm>
          <a:prstGeom prst="roundRect">
            <a:avLst>
              <a:gd name="adj" fmla="val 12000"/>
            </a:avLst>
          </a:prstGeom>
          <a:solidFill>
            <a:srgbClr val="1B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</a:p>
        </p:txBody>
      </p:sp>
      <p:sp>
        <p:nvSpPr>
          <p:cNvPr id="6" name="Rounded Rectangle 5"/>
          <p:cNvSpPr/>
          <p:nvPr/>
        </p:nvSpPr>
        <p:spPr>
          <a:xfrm>
            <a:off x="5161788" y="3993641"/>
            <a:ext cx="1060704" cy="288036"/>
          </a:xfrm>
          <a:prstGeom prst="roundRect">
            <a:avLst>
              <a:gd name="adj" fmla="val 12000"/>
            </a:avLst>
          </a:prstGeom>
          <a:solidFill>
            <a:srgbClr val="2233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800" b="1" i="0">
                <a:solidFill>
                  <a:srgbClr val="8D99AE"/>
                </a:solidFill>
                <a:latin typeface="Calibri"/>
              </a:rPr>
              <a:t>Cluster DMFT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10028" y="4405122"/>
            <a:ext cx="1060704" cy="288036"/>
          </a:xfrm>
          <a:prstGeom prst="roundRect">
            <a:avLst>
              <a:gd name="adj" fmla="val 12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800" b="1" i="0">
                <a:solidFill>
                  <a:srgbClr val="FFFFFF"/>
                </a:solidFill>
                <a:latin typeface="Calibri"/>
              </a:rPr>
              <a:t>AIM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835908" y="4405122"/>
            <a:ext cx="1060704" cy="288036"/>
          </a:xfrm>
          <a:prstGeom prst="roundRect">
            <a:avLst>
              <a:gd name="adj" fmla="val 12000"/>
            </a:avLst>
          </a:prstGeom>
          <a:solidFill>
            <a:srgbClr val="2233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800" b="1" i="0">
                <a:solidFill>
                  <a:srgbClr val="8D99AE"/>
                </a:solidFill>
                <a:latin typeface="Calibri"/>
              </a:rPr>
              <a:t>Two-impurity</a:t>
            </a:r>
          </a:p>
          <a:p>
            <a:pPr algn="ctr">
              <a:spcAft>
                <a:spcPts val="0"/>
              </a:spcAft>
            </a:pPr>
            <a:r>
              <a:rPr sz="800" b="1" i="0">
                <a:solidFill>
                  <a:srgbClr val="8D99AE"/>
                </a:solidFill>
                <a:latin typeface="Calibri"/>
              </a:rPr>
              <a:t>AIM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61788" y="4405122"/>
            <a:ext cx="1060704" cy="288036"/>
          </a:xfrm>
          <a:prstGeom prst="roundRect">
            <a:avLst>
              <a:gd name="adj" fmla="val 12000"/>
            </a:avLst>
          </a:prstGeom>
          <a:solidFill>
            <a:srgbClr val="1B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</a:p>
        </p:txBody>
      </p:sp>
      <p:sp>
        <p:nvSpPr>
          <p:cNvPr id="10" name="Rounded Rectangle 9"/>
          <p:cNvSpPr/>
          <p:nvPr/>
        </p:nvSpPr>
        <p:spPr>
          <a:xfrm>
            <a:off x="2510028" y="4816602"/>
            <a:ext cx="1060704" cy="288036"/>
          </a:xfrm>
          <a:prstGeom prst="roundRect">
            <a:avLst>
              <a:gd name="adj" fmla="val 12000"/>
            </a:avLst>
          </a:prstGeom>
          <a:solidFill>
            <a:srgbClr val="2A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800" b="1" i="0">
                <a:solidFill>
                  <a:srgbClr val="CADCFC"/>
                </a:solidFill>
                <a:latin typeface="Calibri"/>
              </a:rPr>
              <a:t>LFT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835908" y="4816602"/>
            <a:ext cx="1060704" cy="288036"/>
          </a:xfrm>
          <a:prstGeom prst="roundRect">
            <a:avLst>
              <a:gd name="adj" fmla="val 12000"/>
            </a:avLst>
          </a:prstGeom>
          <a:solidFill>
            <a:srgbClr val="E07A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800" b="1" i="0">
                <a:solidFill>
                  <a:srgbClr val="FFFFFF"/>
                </a:solidFill>
                <a:latin typeface="Calibri"/>
              </a:rPr>
              <a:t>Double cluster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161788" y="4816602"/>
            <a:ext cx="1060704" cy="288036"/>
          </a:xfrm>
          <a:prstGeom prst="roundRect">
            <a:avLst>
              <a:gd name="adj" fmla="val 12000"/>
            </a:avLst>
          </a:prstGeom>
          <a:solidFill>
            <a:srgbClr val="2233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800" b="1" i="0">
                <a:solidFill>
                  <a:srgbClr val="8D99AE"/>
                </a:solidFill>
                <a:latin typeface="Calibri"/>
              </a:rPr>
              <a:t>Multi-site</a:t>
            </a:r>
          </a:p>
          <a:p>
            <a:pPr algn="ctr">
              <a:spcAft>
                <a:spcPts val="0"/>
              </a:spcAft>
            </a:pPr>
            <a:r>
              <a:rPr sz="800" b="1" i="0">
                <a:solidFill>
                  <a:srgbClr val="8D99AE"/>
                </a:solidFill>
                <a:latin typeface="Calibri"/>
              </a:rPr>
              <a:t>clusters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510028" y="5228082"/>
            <a:ext cx="1060704" cy="288036"/>
          </a:xfrm>
          <a:prstGeom prst="roundRect">
            <a:avLst>
              <a:gd name="adj" fmla="val 12000"/>
            </a:avLst>
          </a:prstGeom>
          <a:solidFill>
            <a:srgbClr val="2A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800" b="1" i="0">
                <a:solidFill>
                  <a:srgbClr val="CADCFC"/>
                </a:solidFill>
                <a:latin typeface="Calibri"/>
              </a:rPr>
              <a:t>CFT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835908" y="5228082"/>
            <a:ext cx="1060704" cy="288036"/>
          </a:xfrm>
          <a:prstGeom prst="roundRect">
            <a:avLst>
              <a:gd name="adj" fmla="val 12000"/>
            </a:avLst>
          </a:prstGeom>
          <a:solidFill>
            <a:srgbClr val="1B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</a:p>
        </p:txBody>
      </p:sp>
      <p:sp>
        <p:nvSpPr>
          <p:cNvPr id="15" name="Rounded Rectangle 14"/>
          <p:cNvSpPr/>
          <p:nvPr/>
        </p:nvSpPr>
        <p:spPr>
          <a:xfrm>
            <a:off x="5161788" y="5228082"/>
            <a:ext cx="1060704" cy="288036"/>
          </a:xfrm>
          <a:prstGeom prst="roundRect">
            <a:avLst>
              <a:gd name="adj" fmla="val 12000"/>
            </a:avLst>
          </a:prstGeom>
          <a:solidFill>
            <a:srgbClr val="1B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</a:p>
        </p:txBody>
      </p:sp>
      <p:sp>
        <p:nvSpPr>
          <p:cNvPr id="16" name="Rounded Rectangle 15"/>
          <p:cNvSpPr/>
          <p:nvPr/>
        </p:nvSpPr>
        <p:spPr>
          <a:xfrm>
            <a:off x="2510028" y="5639562"/>
            <a:ext cx="1060704" cy="288036"/>
          </a:xfrm>
          <a:prstGeom prst="roundRect">
            <a:avLst>
              <a:gd name="adj" fmla="val 12000"/>
            </a:avLst>
          </a:prstGeom>
          <a:solidFill>
            <a:srgbClr val="2A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  <a:r>
              <a:rPr sz="800" b="1" i="0">
                <a:solidFill>
                  <a:srgbClr val="CADCFC"/>
                </a:solidFill>
                <a:latin typeface="Calibri"/>
              </a:rPr>
              <a:t>Atom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35908" y="5639562"/>
            <a:ext cx="1060704" cy="288036"/>
          </a:xfrm>
          <a:prstGeom prst="roundRect">
            <a:avLst>
              <a:gd name="adj" fmla="val 12000"/>
            </a:avLst>
          </a:prstGeom>
          <a:solidFill>
            <a:srgbClr val="1B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</a:p>
        </p:txBody>
      </p:sp>
      <p:sp>
        <p:nvSpPr>
          <p:cNvPr id="18" name="Rounded Rectangle 17"/>
          <p:cNvSpPr/>
          <p:nvPr/>
        </p:nvSpPr>
        <p:spPr>
          <a:xfrm>
            <a:off x="5161788" y="5639562"/>
            <a:ext cx="1060704" cy="288036"/>
          </a:xfrm>
          <a:prstGeom prst="roundRect">
            <a:avLst>
              <a:gd name="adj" fmla="val 12000"/>
            </a:avLst>
          </a:prstGeom>
          <a:solidFill>
            <a:srgbClr val="1B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36576" bIns="36576"/>
          <a:lstStyle/>
          <a:p>
            <a:pPr algn="ctr">
              <a:spcAft>
                <a:spcPts val="0"/>
              </a:spcAft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6949440" y="4434840"/>
            <a:ext cx="45720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 i="0">
                <a:solidFill>
                  <a:srgbClr val="E07A1F"/>
                </a:solidFill>
                <a:latin typeface="Cambria"/>
              </a:rPr>
              <a:t>Thank you. 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