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76" r:id="rId2"/>
  </p:sldMasterIdLst>
  <p:notesMasterIdLst>
    <p:notesMasterId r:id="rId70"/>
  </p:notesMasterIdLst>
  <p:handoutMasterIdLst>
    <p:handoutMasterId r:id="rId71"/>
  </p:handoutMasterIdLst>
  <p:sldIdLst>
    <p:sldId id="819" r:id="rId3"/>
    <p:sldId id="464" r:id="rId4"/>
    <p:sldId id="767" r:id="rId5"/>
    <p:sldId id="1560" r:id="rId6"/>
    <p:sldId id="1530" r:id="rId7"/>
    <p:sldId id="1553" r:id="rId8"/>
    <p:sldId id="1693" r:id="rId9"/>
    <p:sldId id="576" r:id="rId10"/>
    <p:sldId id="577" r:id="rId11"/>
    <p:sldId id="578" r:id="rId12"/>
    <p:sldId id="1695" r:id="rId13"/>
    <p:sldId id="1495" r:id="rId14"/>
    <p:sldId id="1696" r:id="rId15"/>
    <p:sldId id="1551" r:id="rId16"/>
    <p:sldId id="1694" r:id="rId17"/>
    <p:sldId id="1554" r:id="rId18"/>
    <p:sldId id="1556" r:id="rId19"/>
    <p:sldId id="1727" r:id="rId20"/>
    <p:sldId id="1697" r:id="rId21"/>
    <p:sldId id="1557" r:id="rId22"/>
    <p:sldId id="1532" r:id="rId23"/>
    <p:sldId id="1555" r:id="rId24"/>
    <p:sldId id="1558" r:id="rId25"/>
    <p:sldId id="1559" r:id="rId26"/>
    <p:sldId id="872" r:id="rId27"/>
    <p:sldId id="1445" r:id="rId28"/>
    <p:sldId id="1522" r:id="rId29"/>
    <p:sldId id="1692" r:id="rId30"/>
    <p:sldId id="1481" r:id="rId31"/>
    <p:sldId id="1474" r:id="rId32"/>
    <p:sldId id="1517" r:id="rId33"/>
    <p:sldId id="839" r:id="rId34"/>
    <p:sldId id="1677" r:id="rId35"/>
    <p:sldId id="1678" r:id="rId36"/>
    <p:sldId id="1475" r:id="rId37"/>
    <p:sldId id="1467" r:id="rId38"/>
    <p:sldId id="1479" r:id="rId39"/>
    <p:sldId id="1477" r:id="rId40"/>
    <p:sldId id="1470" r:id="rId41"/>
    <p:sldId id="865" r:id="rId42"/>
    <p:sldId id="864" r:id="rId43"/>
    <p:sldId id="1723" r:id="rId44"/>
    <p:sldId id="1724" r:id="rId45"/>
    <p:sldId id="1726" r:id="rId46"/>
    <p:sldId id="658" r:id="rId47"/>
    <p:sldId id="601" r:id="rId48"/>
    <p:sldId id="1428" r:id="rId49"/>
    <p:sldId id="1429" r:id="rId50"/>
    <p:sldId id="1650" r:id="rId51"/>
    <p:sldId id="1631" r:id="rId52"/>
    <p:sldId id="1698" r:id="rId53"/>
    <p:sldId id="1699" r:id="rId54"/>
    <p:sldId id="1700" r:id="rId55"/>
    <p:sldId id="1350" r:id="rId56"/>
    <p:sldId id="1351" r:id="rId57"/>
    <p:sldId id="1702" r:id="rId58"/>
    <p:sldId id="1352" r:id="rId59"/>
    <p:sldId id="1353" r:id="rId60"/>
    <p:sldId id="1703" r:id="rId61"/>
    <p:sldId id="1354" r:id="rId62"/>
    <p:sldId id="1705" r:id="rId63"/>
    <p:sldId id="1706" r:id="rId64"/>
    <p:sldId id="1707" r:id="rId65"/>
    <p:sldId id="1708" r:id="rId66"/>
    <p:sldId id="1632" r:id="rId67"/>
    <p:sldId id="1644" r:id="rId68"/>
    <p:sldId id="823" r:id="rId69"/>
  </p:sldIdLst>
  <p:sldSz cx="9144000" cy="6858000" type="screen4x3"/>
  <p:notesSz cx="7315200" cy="96012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oot113a" initials="g" lastIdx="1" clrIdx="0">
    <p:extLst>
      <p:ext uri="{19B8F6BF-5375-455C-9EA6-DF929625EA0E}">
        <p15:presenceInfo xmlns:p15="http://schemas.microsoft.com/office/powerpoint/2012/main" userId="groot113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0000FF"/>
    <a:srgbClr val="FFFFFF"/>
    <a:srgbClr val="E9FFFF"/>
    <a:srgbClr val="DDFFFF"/>
    <a:srgbClr val="F5EADF"/>
    <a:srgbClr val="FFFF00"/>
    <a:srgbClr val="CCFFFF"/>
    <a:srgbClr val="66FF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E8C3D-4D26-40B1-AD70-6061CB1A409E}" v="5" dt="2026-09-21T12:06:19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5538" autoAdjust="0"/>
    <p:restoredTop sz="86353" autoAdjust="0"/>
  </p:normalViewPr>
  <p:slideViewPr>
    <p:cSldViewPr>
      <p:cViewPr varScale="1">
        <p:scale>
          <a:sx n="61" d="100"/>
          <a:sy n="61" d="100"/>
        </p:scale>
        <p:origin x="171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59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commentAuthors" Target="comment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7.xml"/><Relationship Id="rId13" Type="http://schemas.openxmlformats.org/officeDocument/2006/relationships/slide" Target="slides/slide54.xml"/><Relationship Id="rId18" Type="http://schemas.openxmlformats.org/officeDocument/2006/relationships/slide" Target="slides/slide60.xml"/><Relationship Id="rId3" Type="http://schemas.openxmlformats.org/officeDocument/2006/relationships/slide" Target="slides/slide29.xml"/><Relationship Id="rId7" Type="http://schemas.openxmlformats.org/officeDocument/2006/relationships/slide" Target="slides/slide41.xml"/><Relationship Id="rId12" Type="http://schemas.openxmlformats.org/officeDocument/2006/relationships/slide" Target="slides/slide53.xml"/><Relationship Id="rId17" Type="http://schemas.openxmlformats.org/officeDocument/2006/relationships/slide" Target="slides/slide59.xml"/><Relationship Id="rId2" Type="http://schemas.openxmlformats.org/officeDocument/2006/relationships/slide" Target="slides/slide28.xml"/><Relationship Id="rId16" Type="http://schemas.openxmlformats.org/officeDocument/2006/relationships/slide" Target="slides/slide57.xml"/><Relationship Id="rId1" Type="http://schemas.openxmlformats.org/officeDocument/2006/relationships/slide" Target="slides/slide27.xml"/><Relationship Id="rId6" Type="http://schemas.openxmlformats.org/officeDocument/2006/relationships/slide" Target="slides/slide40.xml"/><Relationship Id="rId11" Type="http://schemas.openxmlformats.org/officeDocument/2006/relationships/slide" Target="slides/slide52.xml"/><Relationship Id="rId5" Type="http://schemas.openxmlformats.org/officeDocument/2006/relationships/slide" Target="slides/slide39.xml"/><Relationship Id="rId15" Type="http://schemas.openxmlformats.org/officeDocument/2006/relationships/slide" Target="slides/slide56.xml"/><Relationship Id="rId10" Type="http://schemas.openxmlformats.org/officeDocument/2006/relationships/slide" Target="slides/slide51.xml"/><Relationship Id="rId4" Type="http://schemas.openxmlformats.org/officeDocument/2006/relationships/slide" Target="slides/slide32.xml"/><Relationship Id="rId9" Type="http://schemas.openxmlformats.org/officeDocument/2006/relationships/slide" Target="slides/slide48.xml"/><Relationship Id="rId14" Type="http://schemas.openxmlformats.org/officeDocument/2006/relationships/slide" Target="slides/slide5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oot, F.M.F. de (Frank)" userId="e41d8916-e0a3-4bb5-8574-b46902162f7a" providerId="ADAL" clId="{304FD85A-30B6-48DF-A40C-D419CD2B56ED}"/>
    <pc:docChg chg="undo custSel addSld delSld modSld">
      <pc:chgData name="Groot, F.M.F. de (Frank)" userId="e41d8916-e0a3-4bb5-8574-b46902162f7a" providerId="ADAL" clId="{304FD85A-30B6-48DF-A40C-D419CD2B56ED}" dt="2026-09-21T12:32:29.408" v="249" actId="47"/>
      <pc:docMkLst>
        <pc:docMk/>
      </pc:docMkLst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65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66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664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521063356" sldId="81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142164364" sldId="816"/>
        </pc:sldMkLst>
      </pc:sldChg>
      <pc:sldChg chg="modSp mod">
        <pc:chgData name="Groot, F.M.F. de (Frank)" userId="e41d8916-e0a3-4bb5-8574-b46902162f7a" providerId="ADAL" clId="{304FD85A-30B6-48DF-A40C-D419CD2B56ED}" dt="2026-09-21T12:19:14.040" v="247" actId="15"/>
        <pc:sldMkLst>
          <pc:docMk/>
          <pc:sldMk cId="4231893180" sldId="819"/>
        </pc:sldMkLst>
        <pc:spChg chg="mod">
          <ac:chgData name="Groot, F.M.F. de (Frank)" userId="e41d8916-e0a3-4bb5-8574-b46902162f7a" providerId="ADAL" clId="{304FD85A-30B6-48DF-A40C-D419CD2B56ED}" dt="2026-09-21T12:19:14.040" v="247" actId="15"/>
          <ac:spMkLst>
            <pc:docMk/>
            <pc:sldMk cId="4231893180" sldId="819"/>
            <ac:spMk id="5" creationId="{00000000-0000-0000-0000-000000000000}"/>
          </ac:spMkLst>
        </pc:spChg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910614091" sldId="84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447874797" sldId="84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4119678839" sldId="889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886202800" sldId="89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95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96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96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96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564519354" sldId="110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287392226" sldId="1131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551284832" sldId="1132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872601837" sldId="113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950984923" sldId="1134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288435000" sldId="113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364840737" sldId="113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335105576" sldId="113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943235539" sldId="117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549602115" sldId="1179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960672251" sldId="118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901676864" sldId="1181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934267490" sldId="118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717395051" sldId="118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66156619" sldId="1212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248561624" sldId="1214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59601764" sldId="135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663058743" sldId="141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031462135" sldId="143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056178463" sldId="1431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998526122" sldId="1432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48806104" sldId="143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180763898" sldId="1434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376352384" sldId="143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162418174" sldId="143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419899664" sldId="143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16216428" sldId="143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374918467" sldId="1439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038149502" sldId="144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308858808" sldId="1492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016504058" sldId="149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273493607" sldId="1494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459788480" sldId="154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144175017" sldId="1544"/>
        </pc:sldMkLst>
      </pc:sldChg>
      <pc:sldChg chg="modSp mod">
        <pc:chgData name="Groot, F.M.F. de (Frank)" userId="e41d8916-e0a3-4bb5-8574-b46902162f7a" providerId="ADAL" clId="{304FD85A-30B6-48DF-A40C-D419CD2B56ED}" dt="2026-09-21T12:01:00.222" v="13" actId="20577"/>
        <pc:sldMkLst>
          <pc:docMk/>
          <pc:sldMk cId="3369097065" sldId="1551"/>
        </pc:sldMkLst>
        <pc:spChg chg="mod">
          <ac:chgData name="Groot, F.M.F. de (Frank)" userId="e41d8916-e0a3-4bb5-8574-b46902162f7a" providerId="ADAL" clId="{304FD85A-30B6-48DF-A40C-D419CD2B56ED}" dt="2026-09-21T12:01:00.222" v="13" actId="20577"/>
          <ac:spMkLst>
            <pc:docMk/>
            <pc:sldMk cId="3369097065" sldId="1551"/>
            <ac:spMk id="27" creationId="{7D493D9F-3B5F-52E0-92C2-7A43CB8165CE}"/>
          </ac:spMkLst>
        </pc:spChg>
      </pc:sldChg>
      <pc:sldChg chg="delSp modSp mod">
        <pc:chgData name="Groot, F.M.F. de (Frank)" userId="e41d8916-e0a3-4bb5-8574-b46902162f7a" providerId="ADAL" clId="{304FD85A-30B6-48DF-A40C-D419CD2B56ED}" dt="2026-09-21T12:03:14.446" v="22" actId="478"/>
        <pc:sldMkLst>
          <pc:docMk/>
          <pc:sldMk cId="2923446309" sldId="1556"/>
        </pc:sldMkLst>
        <pc:spChg chg="del topLvl">
          <ac:chgData name="Groot, F.M.F. de (Frank)" userId="e41d8916-e0a3-4bb5-8574-b46902162f7a" providerId="ADAL" clId="{304FD85A-30B6-48DF-A40C-D419CD2B56ED}" dt="2026-09-21T12:02:52.297" v="17" actId="478"/>
          <ac:spMkLst>
            <pc:docMk/>
            <pc:sldMk cId="2923446309" sldId="1556"/>
            <ac:spMk id="6" creationId="{C97E6620-2CAE-3467-FEE0-3116AF1AE292}"/>
          </ac:spMkLst>
        </pc:spChg>
        <pc:spChg chg="del topLvl">
          <ac:chgData name="Groot, F.M.F. de (Frank)" userId="e41d8916-e0a3-4bb5-8574-b46902162f7a" providerId="ADAL" clId="{304FD85A-30B6-48DF-A40C-D419CD2B56ED}" dt="2026-09-21T12:02:49.268" v="15" actId="478"/>
          <ac:spMkLst>
            <pc:docMk/>
            <pc:sldMk cId="2923446309" sldId="1556"/>
            <ac:spMk id="7" creationId="{582BED6C-6C5E-FAC5-285D-26A13B028694}"/>
          </ac:spMkLst>
        </pc:spChg>
        <pc:spChg chg="del topLvl">
          <ac:chgData name="Groot, F.M.F. de (Frank)" userId="e41d8916-e0a3-4bb5-8574-b46902162f7a" providerId="ADAL" clId="{304FD85A-30B6-48DF-A40C-D419CD2B56ED}" dt="2026-09-21T12:03:02.061" v="20" actId="478"/>
          <ac:spMkLst>
            <pc:docMk/>
            <pc:sldMk cId="2923446309" sldId="1556"/>
            <ac:spMk id="15" creationId="{C6C5C7AB-2686-FCFE-3985-5B7CF18AC459}"/>
          </ac:spMkLst>
        </pc:spChg>
        <pc:spChg chg="del topLvl">
          <ac:chgData name="Groot, F.M.F. de (Frank)" userId="e41d8916-e0a3-4bb5-8574-b46902162f7a" providerId="ADAL" clId="{304FD85A-30B6-48DF-A40C-D419CD2B56ED}" dt="2026-09-21T12:03:00.969" v="19" actId="478"/>
          <ac:spMkLst>
            <pc:docMk/>
            <pc:sldMk cId="2923446309" sldId="1556"/>
            <ac:spMk id="16" creationId="{E0C3EF49-07B4-3714-32FF-AFA93C91AC7F}"/>
          </ac:spMkLst>
        </pc:spChg>
        <pc:spChg chg="mod">
          <ac:chgData name="Groot, F.M.F. de (Frank)" userId="e41d8916-e0a3-4bb5-8574-b46902162f7a" providerId="ADAL" clId="{304FD85A-30B6-48DF-A40C-D419CD2B56ED}" dt="2026-09-21T12:02:56.585" v="18" actId="6549"/>
          <ac:spMkLst>
            <pc:docMk/>
            <pc:sldMk cId="2923446309" sldId="1556"/>
            <ac:spMk id="22" creationId="{88353818-6BEB-B330-5700-A1A2050A0252}"/>
          </ac:spMkLst>
        </pc:spChg>
        <pc:spChg chg="del">
          <ac:chgData name="Groot, F.M.F. de (Frank)" userId="e41d8916-e0a3-4bb5-8574-b46902162f7a" providerId="ADAL" clId="{304FD85A-30B6-48DF-A40C-D419CD2B56ED}" dt="2026-09-21T12:02:51.439" v="16" actId="478"/>
          <ac:spMkLst>
            <pc:docMk/>
            <pc:sldMk cId="2923446309" sldId="1556"/>
            <ac:spMk id="62" creationId="{E6C56DA9-CC9E-2614-B0DE-F6BCBFE5CAFC}"/>
          </ac:spMkLst>
        </pc:spChg>
        <pc:grpChg chg="del">
          <ac:chgData name="Groot, F.M.F. de (Frank)" userId="e41d8916-e0a3-4bb5-8574-b46902162f7a" providerId="ADAL" clId="{304FD85A-30B6-48DF-A40C-D419CD2B56ED}" dt="2026-09-21T12:02:49.268" v="15" actId="478"/>
          <ac:grpSpMkLst>
            <pc:docMk/>
            <pc:sldMk cId="2923446309" sldId="1556"/>
            <ac:grpSpMk id="5" creationId="{692CF4DB-A591-B26E-0ADD-41531C6F1FF6}"/>
          </ac:grpSpMkLst>
        </pc:grpChg>
        <pc:grpChg chg="del">
          <ac:chgData name="Groot, F.M.F. de (Frank)" userId="e41d8916-e0a3-4bb5-8574-b46902162f7a" providerId="ADAL" clId="{304FD85A-30B6-48DF-A40C-D419CD2B56ED}" dt="2026-09-21T12:03:00.969" v="19" actId="478"/>
          <ac:grpSpMkLst>
            <pc:docMk/>
            <pc:sldMk cId="2923446309" sldId="1556"/>
            <ac:grpSpMk id="14" creationId="{0DDF6E81-1EB8-3420-2449-F75A47377E74}"/>
          </ac:grpSpMkLst>
        </pc:grpChg>
        <pc:cxnChg chg="del">
          <ac:chgData name="Groot, F.M.F. de (Frank)" userId="e41d8916-e0a3-4bb5-8574-b46902162f7a" providerId="ADAL" clId="{304FD85A-30B6-48DF-A40C-D419CD2B56ED}" dt="2026-09-21T12:03:13.478" v="21" actId="478"/>
          <ac:cxnSpMkLst>
            <pc:docMk/>
            <pc:sldMk cId="2923446309" sldId="1556"/>
            <ac:cxnSpMk id="29" creationId="{C3C6FCD3-11F5-53F4-9665-6955105F3A48}"/>
          </ac:cxnSpMkLst>
        </pc:cxnChg>
        <pc:cxnChg chg="del">
          <ac:chgData name="Groot, F.M.F. de (Frank)" userId="e41d8916-e0a3-4bb5-8574-b46902162f7a" providerId="ADAL" clId="{304FD85A-30B6-48DF-A40C-D419CD2B56ED}" dt="2026-09-21T12:03:14.446" v="22" actId="478"/>
          <ac:cxnSpMkLst>
            <pc:docMk/>
            <pc:sldMk cId="2923446309" sldId="1556"/>
            <ac:cxnSpMk id="46" creationId="{DF34BDA7-D01C-E708-2D6A-8940F961816C}"/>
          </ac:cxnSpMkLst>
        </pc:cxnChg>
      </pc:sldChg>
      <pc:sldChg chg="modSp mod">
        <pc:chgData name="Groot, F.M.F. de (Frank)" userId="e41d8916-e0a3-4bb5-8574-b46902162f7a" providerId="ADAL" clId="{304FD85A-30B6-48DF-A40C-D419CD2B56ED}" dt="2026-09-21T12:06:26.182" v="42" actId="122"/>
        <pc:sldMkLst>
          <pc:docMk/>
          <pc:sldMk cId="248564940" sldId="1557"/>
        </pc:sldMkLst>
        <pc:spChg chg="mod">
          <ac:chgData name="Groot, F.M.F. de (Frank)" userId="e41d8916-e0a3-4bb5-8574-b46902162f7a" providerId="ADAL" clId="{304FD85A-30B6-48DF-A40C-D419CD2B56ED}" dt="2026-09-21T12:06:26.182" v="42" actId="122"/>
          <ac:spMkLst>
            <pc:docMk/>
            <pc:sldMk cId="248564940" sldId="1557"/>
            <ac:spMk id="7" creationId="{7D6A510A-F721-BBE8-10AC-58FD8C5C2783}"/>
          </ac:spMkLst>
        </pc:spChg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88756408" sldId="1561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677264513" sldId="1562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606035406" sldId="156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812324251" sldId="1564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4108600914" sldId="156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260585187" sldId="156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811499796" sldId="156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484731705" sldId="156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10934623" sldId="1569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098576852" sldId="157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265513777" sldId="1571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858524900" sldId="1572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749295837" sldId="157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472948251" sldId="1574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611025438" sldId="157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642287013" sldId="157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070005500" sldId="157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386030416" sldId="157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570059742" sldId="1579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542297932" sldId="158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783018327" sldId="158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205489835" sldId="158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414867243" sldId="158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746483116" sldId="158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611630003" sldId="1589"/>
        </pc:sldMkLst>
      </pc:sldChg>
      <pc:sldChg chg="modSp mod">
        <pc:chgData name="Groot, F.M.F. de (Frank)" userId="e41d8916-e0a3-4bb5-8574-b46902162f7a" providerId="ADAL" clId="{304FD85A-30B6-48DF-A40C-D419CD2B56ED}" dt="2026-09-21T12:05:53.744" v="37" actId="122"/>
        <pc:sldMkLst>
          <pc:docMk/>
          <pc:sldMk cId="3785303222" sldId="1697"/>
        </pc:sldMkLst>
        <pc:spChg chg="mod">
          <ac:chgData name="Groot, F.M.F. de (Frank)" userId="e41d8916-e0a3-4bb5-8574-b46902162f7a" providerId="ADAL" clId="{304FD85A-30B6-48DF-A40C-D419CD2B56ED}" dt="2026-09-21T12:05:53.744" v="37" actId="122"/>
          <ac:spMkLst>
            <pc:docMk/>
            <pc:sldMk cId="3785303222" sldId="1697"/>
            <ac:spMk id="7" creationId="{31D38279-3B61-66CD-BB3F-BF06F510FDBE}"/>
          </ac:spMkLst>
        </pc:spChg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863939970" sldId="1709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668301845" sldId="171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271840463" sldId="1711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2815562851" sldId="1712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845010508" sldId="1713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3735319776" sldId="1715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190068987" sldId="1716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0" sldId="1717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4173231838" sldId="1718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1907223922" sldId="1719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849615370" sldId="1720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503294785" sldId="1721"/>
        </pc:sldMkLst>
      </pc:sldChg>
      <pc:sldChg chg="del">
        <pc:chgData name="Groot, F.M.F. de (Frank)" userId="e41d8916-e0a3-4bb5-8574-b46902162f7a" providerId="ADAL" clId="{304FD85A-30B6-48DF-A40C-D419CD2B56ED}" dt="2026-09-18T15:37:16.733" v="0" actId="47"/>
        <pc:sldMkLst>
          <pc:docMk/>
          <pc:sldMk cId="638287117" sldId="1722"/>
        </pc:sldMkLst>
      </pc:sldChg>
      <pc:sldChg chg="modSp mod">
        <pc:chgData name="Groot, F.M.F. de (Frank)" userId="e41d8916-e0a3-4bb5-8574-b46902162f7a" providerId="ADAL" clId="{304FD85A-30B6-48DF-A40C-D419CD2B56ED}" dt="2026-09-21T12:15:54.028" v="112" actId="6549"/>
        <pc:sldMkLst>
          <pc:docMk/>
          <pc:sldMk cId="3448304180" sldId="1723"/>
        </pc:sldMkLst>
        <pc:spChg chg="mod">
          <ac:chgData name="Groot, F.M.F. de (Frank)" userId="e41d8916-e0a3-4bb5-8574-b46902162f7a" providerId="ADAL" clId="{304FD85A-30B6-48DF-A40C-D419CD2B56ED}" dt="2026-09-21T12:14:49.166" v="53" actId="404"/>
          <ac:spMkLst>
            <pc:docMk/>
            <pc:sldMk cId="3448304180" sldId="1723"/>
            <ac:spMk id="2" creationId="{53BAE95C-8048-3F1E-1CF8-235BC84753B8}"/>
          </ac:spMkLst>
        </pc:spChg>
        <pc:spChg chg="mod">
          <ac:chgData name="Groot, F.M.F. de (Frank)" userId="e41d8916-e0a3-4bb5-8574-b46902162f7a" providerId="ADAL" clId="{304FD85A-30B6-48DF-A40C-D419CD2B56ED}" dt="2026-09-21T12:15:03.156" v="60" actId="20577"/>
          <ac:spMkLst>
            <pc:docMk/>
            <pc:sldMk cId="3448304180" sldId="1723"/>
            <ac:spMk id="9" creationId="{29B1AC80-DEAB-5AF1-C17C-73ABEB4D492E}"/>
          </ac:spMkLst>
        </pc:spChg>
        <pc:spChg chg="mod">
          <ac:chgData name="Groot, F.M.F. de (Frank)" userId="e41d8916-e0a3-4bb5-8574-b46902162f7a" providerId="ADAL" clId="{304FD85A-30B6-48DF-A40C-D419CD2B56ED}" dt="2026-09-21T12:15:36.436" v="107" actId="20577"/>
          <ac:spMkLst>
            <pc:docMk/>
            <pc:sldMk cId="3448304180" sldId="1723"/>
            <ac:spMk id="11" creationId="{8D71AD86-8802-0EEA-11D6-0636EF43280A}"/>
          </ac:spMkLst>
        </pc:spChg>
        <pc:spChg chg="mod">
          <ac:chgData name="Groot, F.M.F. de (Frank)" userId="e41d8916-e0a3-4bb5-8574-b46902162f7a" providerId="ADAL" clId="{304FD85A-30B6-48DF-A40C-D419CD2B56ED}" dt="2026-09-21T12:15:54.028" v="112" actId="6549"/>
          <ac:spMkLst>
            <pc:docMk/>
            <pc:sldMk cId="3448304180" sldId="1723"/>
            <ac:spMk id="20" creationId="{C20F7B23-6808-11AE-3E3A-45DDD80E8202}"/>
          </ac:spMkLst>
        </pc:spChg>
      </pc:sldChg>
      <pc:sldChg chg="modSp add mod">
        <pc:chgData name="Groot, F.M.F. de (Frank)" userId="e41d8916-e0a3-4bb5-8574-b46902162f7a" providerId="ADAL" clId="{304FD85A-30B6-48DF-A40C-D419CD2B56ED}" dt="2026-09-21T12:05:28.369" v="30" actId="404"/>
        <pc:sldMkLst>
          <pc:docMk/>
          <pc:sldMk cId="592389856" sldId="1727"/>
        </pc:sldMkLst>
        <pc:spChg chg="mod">
          <ac:chgData name="Groot, F.M.F. de (Frank)" userId="e41d8916-e0a3-4bb5-8574-b46902162f7a" providerId="ADAL" clId="{304FD85A-30B6-48DF-A40C-D419CD2B56ED}" dt="2026-09-21T12:05:28.369" v="30" actId="404"/>
          <ac:spMkLst>
            <pc:docMk/>
            <pc:sldMk cId="592389856" sldId="1727"/>
            <ac:spMk id="7" creationId="{DD188EE5-AF9B-EF95-6C8C-CAA2DFBBC299}"/>
          </ac:spMkLst>
        </pc:spChg>
      </pc:sldChg>
      <pc:sldChg chg="add del">
        <pc:chgData name="Groot, F.M.F. de (Frank)" userId="e41d8916-e0a3-4bb5-8574-b46902162f7a" providerId="ADAL" clId="{304FD85A-30B6-48DF-A40C-D419CD2B56ED}" dt="2026-09-21T12:32:29.408" v="249" actId="47"/>
        <pc:sldMkLst>
          <pc:docMk/>
          <pc:sldMk cId="777410169" sldId="1728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2D225A-C31A-4C19-8B86-200716CC49A8}" type="doc">
      <dgm:prSet loTypeId="urn:microsoft.com/office/officeart/2005/8/layout/hierarchy6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l-NL"/>
        </a:p>
      </dgm:t>
    </dgm:pt>
    <dgm:pt modelId="{55BF5A17-3EA3-4FDE-BC4D-0F5D0FD526DF}">
      <dgm:prSet phldrT="[Text]"/>
      <dgm:spPr>
        <a:blipFill rotWithShape="0">
          <a:blip xmlns:r="http://schemas.openxmlformats.org/officeDocument/2006/relationships" r:embed="rId1"/>
          <a:srcRect/>
          <a:stretch>
            <a:fillRect l="-16000" r="-16000"/>
          </a:stretch>
        </a:blipFill>
      </dgm:spPr>
      <dgm:t>
        <a:bodyPr/>
        <a:lstStyle/>
        <a:p>
          <a:endParaRPr lang="nl-NL" dirty="0">
            <a:solidFill>
              <a:srgbClr val="0000FF"/>
            </a:solidFill>
          </a:endParaRPr>
        </a:p>
      </dgm:t>
    </dgm:pt>
    <dgm:pt modelId="{CD24FF7F-3782-405E-BF2B-76DFB38CB544}" type="parTrans" cxnId="{8484697E-A3D9-49F1-B3AA-6FCD48632E63}">
      <dgm:prSet/>
      <dgm:spPr/>
      <dgm:t>
        <a:bodyPr/>
        <a:lstStyle/>
        <a:p>
          <a:endParaRPr lang="nl-NL"/>
        </a:p>
      </dgm:t>
    </dgm:pt>
    <dgm:pt modelId="{955206B1-ABCD-4580-A03B-FD6FD7130FB3}" type="sibTrans" cxnId="{8484697E-A3D9-49F1-B3AA-6FCD48632E63}">
      <dgm:prSet/>
      <dgm:spPr/>
      <dgm:t>
        <a:bodyPr/>
        <a:lstStyle/>
        <a:p>
          <a:endParaRPr lang="nl-NL"/>
        </a:p>
      </dgm:t>
    </dgm:pt>
    <dgm:pt modelId="{B11AA975-97E8-4523-AFD1-CF1201CEADE6}">
      <dgm:prSet phldrT="[Text]"/>
      <dgm:spPr>
        <a:blipFill rotWithShape="0">
          <a:blip xmlns:r="http://schemas.openxmlformats.org/officeDocument/2006/relationships" r:embed="rId2"/>
          <a:srcRect/>
          <a:stretch>
            <a:fillRect l="-41000" r="-41000"/>
          </a:stretch>
        </a:blipFill>
      </dgm:spPr>
      <dgm:t>
        <a:bodyPr/>
        <a:lstStyle/>
        <a:p>
          <a:endParaRPr lang="nl-NL" dirty="0">
            <a:solidFill>
              <a:srgbClr val="0000FF"/>
            </a:solidFill>
          </a:endParaRPr>
        </a:p>
      </dgm:t>
    </dgm:pt>
    <dgm:pt modelId="{C1C75380-EB0A-4512-964E-434DC61C6452}" type="parTrans" cxnId="{87E8B166-63EE-478B-999A-69D16CE56E3B}">
      <dgm:prSet/>
      <dgm:spPr/>
      <dgm:t>
        <a:bodyPr/>
        <a:lstStyle/>
        <a:p>
          <a:endParaRPr lang="nl-NL"/>
        </a:p>
      </dgm:t>
    </dgm:pt>
    <dgm:pt modelId="{6C1EE682-0072-48ED-8B03-4FEC0E4AFC91}" type="sibTrans" cxnId="{87E8B166-63EE-478B-999A-69D16CE56E3B}">
      <dgm:prSet/>
      <dgm:spPr/>
      <dgm:t>
        <a:bodyPr/>
        <a:lstStyle/>
        <a:p>
          <a:endParaRPr lang="nl-NL"/>
        </a:p>
      </dgm:t>
    </dgm:pt>
    <dgm:pt modelId="{7141C22C-448A-4086-ACD7-51DC59D616B8}">
      <dgm:prSet/>
      <dgm:spPr>
        <a:blipFill rotWithShape="0">
          <a:blip xmlns:r="http://schemas.openxmlformats.org/officeDocument/2006/relationships" r:embed="rId3"/>
          <a:srcRect/>
          <a:stretch>
            <a:fillRect t="-1000" b="-1000"/>
          </a:stretch>
        </a:blipFill>
      </dgm:spPr>
      <dgm:t>
        <a:bodyPr/>
        <a:lstStyle/>
        <a:p>
          <a:endParaRPr lang="nl-NL" dirty="0">
            <a:solidFill>
              <a:srgbClr val="0000FF"/>
            </a:solidFill>
          </a:endParaRPr>
        </a:p>
      </dgm:t>
    </dgm:pt>
    <dgm:pt modelId="{7CE30604-7C75-427F-A275-F889A7855FA5}" type="parTrans" cxnId="{C1051178-8EAE-49C9-B200-D979D364747D}">
      <dgm:prSet/>
      <dgm:spPr/>
      <dgm:t>
        <a:bodyPr/>
        <a:lstStyle/>
        <a:p>
          <a:endParaRPr lang="nl-NL"/>
        </a:p>
      </dgm:t>
    </dgm:pt>
    <dgm:pt modelId="{94B7EA65-EE5D-44C8-946B-DAA9E34BF79B}" type="sibTrans" cxnId="{C1051178-8EAE-49C9-B200-D979D364747D}">
      <dgm:prSet/>
      <dgm:spPr/>
      <dgm:t>
        <a:bodyPr/>
        <a:lstStyle/>
        <a:p>
          <a:endParaRPr lang="nl-NL"/>
        </a:p>
      </dgm:t>
    </dgm:pt>
    <dgm:pt modelId="{7CB07330-5319-47D1-9D37-E70DE41610A6}" type="pres">
      <dgm:prSet presAssocID="{D62D225A-C31A-4C19-8B86-200716CC49A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50C209F-EE39-4E4E-8534-CF036CD5F6CA}" type="pres">
      <dgm:prSet presAssocID="{D62D225A-C31A-4C19-8B86-200716CC49A8}" presName="hierFlow" presStyleCnt="0"/>
      <dgm:spPr/>
    </dgm:pt>
    <dgm:pt modelId="{C27EED78-007D-4874-B4D7-7FA09FC223E0}" type="pres">
      <dgm:prSet presAssocID="{D62D225A-C31A-4C19-8B86-200716CC49A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0A471BA-A65A-44AC-A5B4-79814714B76D}" type="pres">
      <dgm:prSet presAssocID="{7141C22C-448A-4086-ACD7-51DC59D616B8}" presName="Name14" presStyleCnt="0"/>
      <dgm:spPr/>
    </dgm:pt>
    <dgm:pt modelId="{DDB7A052-27B5-4127-8911-052EA5617C16}" type="pres">
      <dgm:prSet presAssocID="{7141C22C-448A-4086-ACD7-51DC59D616B8}" presName="level1Shape" presStyleLbl="node0" presStyleIdx="0" presStyleCnt="1">
        <dgm:presLayoutVars>
          <dgm:chPref val="3"/>
        </dgm:presLayoutVars>
      </dgm:prSet>
      <dgm:spPr/>
    </dgm:pt>
    <dgm:pt modelId="{CA17E715-E61C-4130-942E-2B1C16DCDC27}" type="pres">
      <dgm:prSet presAssocID="{7141C22C-448A-4086-ACD7-51DC59D616B8}" presName="hierChild2" presStyleCnt="0"/>
      <dgm:spPr/>
    </dgm:pt>
    <dgm:pt modelId="{F537B2B8-3A66-46C2-B747-3C4B86EEF8C5}" type="pres">
      <dgm:prSet presAssocID="{CD24FF7F-3782-405E-BF2B-76DFB38CB544}" presName="Name19" presStyleLbl="parChTrans1D2" presStyleIdx="0" presStyleCnt="1"/>
      <dgm:spPr/>
    </dgm:pt>
    <dgm:pt modelId="{79EB14E5-4539-419E-823D-EC5FA54665EF}" type="pres">
      <dgm:prSet presAssocID="{55BF5A17-3EA3-4FDE-BC4D-0F5D0FD526DF}" presName="Name21" presStyleCnt="0"/>
      <dgm:spPr/>
    </dgm:pt>
    <dgm:pt modelId="{B253AB9E-30F1-4196-B283-0470C6D72321}" type="pres">
      <dgm:prSet presAssocID="{55BF5A17-3EA3-4FDE-BC4D-0F5D0FD526DF}" presName="level2Shape" presStyleLbl="node2" presStyleIdx="0" presStyleCnt="1"/>
      <dgm:spPr/>
    </dgm:pt>
    <dgm:pt modelId="{372BE5A3-ACEB-4A08-9214-26DE49F67439}" type="pres">
      <dgm:prSet presAssocID="{55BF5A17-3EA3-4FDE-BC4D-0F5D0FD526DF}" presName="hierChild3" presStyleCnt="0"/>
      <dgm:spPr/>
    </dgm:pt>
    <dgm:pt modelId="{63A627FC-D195-4F22-A9E0-4B252179DF42}" type="pres">
      <dgm:prSet presAssocID="{C1C75380-EB0A-4512-964E-434DC61C6452}" presName="Name19" presStyleLbl="parChTrans1D3" presStyleIdx="0" presStyleCnt="1"/>
      <dgm:spPr/>
    </dgm:pt>
    <dgm:pt modelId="{79A09338-5026-44F4-A27F-80317B5290FC}" type="pres">
      <dgm:prSet presAssocID="{B11AA975-97E8-4523-AFD1-CF1201CEADE6}" presName="Name21" presStyleCnt="0"/>
      <dgm:spPr/>
    </dgm:pt>
    <dgm:pt modelId="{C92658B0-A788-47A6-B004-3404C53D019D}" type="pres">
      <dgm:prSet presAssocID="{B11AA975-97E8-4523-AFD1-CF1201CEADE6}" presName="level2Shape" presStyleLbl="node3" presStyleIdx="0" presStyleCnt="1"/>
      <dgm:spPr/>
    </dgm:pt>
    <dgm:pt modelId="{2CAC81F9-C2C4-4973-91F8-D226BBF79E13}" type="pres">
      <dgm:prSet presAssocID="{B11AA975-97E8-4523-AFD1-CF1201CEADE6}" presName="hierChild3" presStyleCnt="0"/>
      <dgm:spPr/>
    </dgm:pt>
    <dgm:pt modelId="{E13BB7F5-AD0C-444D-89AF-D5E44361D930}" type="pres">
      <dgm:prSet presAssocID="{D62D225A-C31A-4C19-8B86-200716CC49A8}" presName="bgShapesFlow" presStyleCnt="0"/>
      <dgm:spPr/>
    </dgm:pt>
  </dgm:ptLst>
  <dgm:cxnLst>
    <dgm:cxn modelId="{87E8B166-63EE-478B-999A-69D16CE56E3B}" srcId="{55BF5A17-3EA3-4FDE-BC4D-0F5D0FD526DF}" destId="{B11AA975-97E8-4523-AFD1-CF1201CEADE6}" srcOrd="0" destOrd="0" parTransId="{C1C75380-EB0A-4512-964E-434DC61C6452}" sibTransId="{6C1EE682-0072-48ED-8B03-4FEC0E4AFC91}"/>
    <dgm:cxn modelId="{4F84DF6B-A2EE-456C-B70A-3F7141B34A37}" type="presOf" srcId="{CD24FF7F-3782-405E-BF2B-76DFB38CB544}" destId="{F537B2B8-3A66-46C2-B747-3C4B86EEF8C5}" srcOrd="0" destOrd="0" presId="urn:microsoft.com/office/officeart/2005/8/layout/hierarchy6"/>
    <dgm:cxn modelId="{C1051178-8EAE-49C9-B200-D979D364747D}" srcId="{D62D225A-C31A-4C19-8B86-200716CC49A8}" destId="{7141C22C-448A-4086-ACD7-51DC59D616B8}" srcOrd="0" destOrd="0" parTransId="{7CE30604-7C75-427F-A275-F889A7855FA5}" sibTransId="{94B7EA65-EE5D-44C8-946B-DAA9E34BF79B}"/>
    <dgm:cxn modelId="{8484697E-A3D9-49F1-B3AA-6FCD48632E63}" srcId="{7141C22C-448A-4086-ACD7-51DC59D616B8}" destId="{55BF5A17-3EA3-4FDE-BC4D-0F5D0FD526DF}" srcOrd="0" destOrd="0" parTransId="{CD24FF7F-3782-405E-BF2B-76DFB38CB544}" sibTransId="{955206B1-ABCD-4580-A03B-FD6FD7130FB3}"/>
    <dgm:cxn modelId="{A700E98E-9FEF-47BD-91E9-AA3A3CD3B1E3}" type="presOf" srcId="{C1C75380-EB0A-4512-964E-434DC61C6452}" destId="{63A627FC-D195-4F22-A9E0-4B252179DF42}" srcOrd="0" destOrd="0" presId="urn:microsoft.com/office/officeart/2005/8/layout/hierarchy6"/>
    <dgm:cxn modelId="{F58F9D9D-4450-41AC-A31C-FAD2ACE34085}" type="presOf" srcId="{D62D225A-C31A-4C19-8B86-200716CC49A8}" destId="{7CB07330-5319-47D1-9D37-E70DE41610A6}" srcOrd="0" destOrd="0" presId="urn:microsoft.com/office/officeart/2005/8/layout/hierarchy6"/>
    <dgm:cxn modelId="{4B6E3CB9-9CF2-4070-8552-F7238B7018DE}" type="presOf" srcId="{B11AA975-97E8-4523-AFD1-CF1201CEADE6}" destId="{C92658B0-A788-47A6-B004-3404C53D019D}" srcOrd="0" destOrd="0" presId="urn:microsoft.com/office/officeart/2005/8/layout/hierarchy6"/>
    <dgm:cxn modelId="{41B09CBC-469C-4DEB-8831-7B5DE9938DBD}" type="presOf" srcId="{55BF5A17-3EA3-4FDE-BC4D-0F5D0FD526DF}" destId="{B253AB9E-30F1-4196-B283-0470C6D72321}" srcOrd="0" destOrd="0" presId="urn:microsoft.com/office/officeart/2005/8/layout/hierarchy6"/>
    <dgm:cxn modelId="{FEBBF1FE-159E-4C72-8513-CB3CE2BEC2B6}" type="presOf" srcId="{7141C22C-448A-4086-ACD7-51DC59D616B8}" destId="{DDB7A052-27B5-4127-8911-052EA5617C16}" srcOrd="0" destOrd="0" presId="urn:microsoft.com/office/officeart/2005/8/layout/hierarchy6"/>
    <dgm:cxn modelId="{58B2067B-A2B6-4CAF-8504-0EB82D4EE53D}" type="presParOf" srcId="{7CB07330-5319-47D1-9D37-E70DE41610A6}" destId="{B50C209F-EE39-4E4E-8534-CF036CD5F6CA}" srcOrd="0" destOrd="0" presId="urn:microsoft.com/office/officeart/2005/8/layout/hierarchy6"/>
    <dgm:cxn modelId="{971AD12D-5E9A-493E-9AB2-A04BCEEFBF31}" type="presParOf" srcId="{B50C209F-EE39-4E4E-8534-CF036CD5F6CA}" destId="{C27EED78-007D-4874-B4D7-7FA09FC223E0}" srcOrd="0" destOrd="0" presId="urn:microsoft.com/office/officeart/2005/8/layout/hierarchy6"/>
    <dgm:cxn modelId="{48D92E86-2A67-4116-A30E-DA0663450F64}" type="presParOf" srcId="{C27EED78-007D-4874-B4D7-7FA09FC223E0}" destId="{E0A471BA-A65A-44AC-A5B4-79814714B76D}" srcOrd="0" destOrd="0" presId="urn:microsoft.com/office/officeart/2005/8/layout/hierarchy6"/>
    <dgm:cxn modelId="{ABD0551E-198C-4536-BC1E-06B7CB8A5473}" type="presParOf" srcId="{E0A471BA-A65A-44AC-A5B4-79814714B76D}" destId="{DDB7A052-27B5-4127-8911-052EA5617C16}" srcOrd="0" destOrd="0" presId="urn:microsoft.com/office/officeart/2005/8/layout/hierarchy6"/>
    <dgm:cxn modelId="{D535FF66-7EDB-4AFB-8B0B-7CA35D8D69D8}" type="presParOf" srcId="{E0A471BA-A65A-44AC-A5B4-79814714B76D}" destId="{CA17E715-E61C-4130-942E-2B1C16DCDC27}" srcOrd="1" destOrd="0" presId="urn:microsoft.com/office/officeart/2005/8/layout/hierarchy6"/>
    <dgm:cxn modelId="{2A36F0BA-3619-4674-8BAC-3C0F847143F5}" type="presParOf" srcId="{CA17E715-E61C-4130-942E-2B1C16DCDC27}" destId="{F537B2B8-3A66-46C2-B747-3C4B86EEF8C5}" srcOrd="0" destOrd="0" presId="urn:microsoft.com/office/officeart/2005/8/layout/hierarchy6"/>
    <dgm:cxn modelId="{6F7EE3B5-3CE0-4D73-8804-DFD0403E5E15}" type="presParOf" srcId="{CA17E715-E61C-4130-942E-2B1C16DCDC27}" destId="{79EB14E5-4539-419E-823D-EC5FA54665EF}" srcOrd="1" destOrd="0" presId="urn:microsoft.com/office/officeart/2005/8/layout/hierarchy6"/>
    <dgm:cxn modelId="{2DDF989B-6CF4-41E8-9DBB-8593A82A8F6F}" type="presParOf" srcId="{79EB14E5-4539-419E-823D-EC5FA54665EF}" destId="{B253AB9E-30F1-4196-B283-0470C6D72321}" srcOrd="0" destOrd="0" presId="urn:microsoft.com/office/officeart/2005/8/layout/hierarchy6"/>
    <dgm:cxn modelId="{29A0AEFC-2789-4D83-83DC-19343CF59B4E}" type="presParOf" srcId="{79EB14E5-4539-419E-823D-EC5FA54665EF}" destId="{372BE5A3-ACEB-4A08-9214-26DE49F67439}" srcOrd="1" destOrd="0" presId="urn:microsoft.com/office/officeart/2005/8/layout/hierarchy6"/>
    <dgm:cxn modelId="{75CEB2D6-8909-49F9-B4C7-5B11B85A35E3}" type="presParOf" srcId="{372BE5A3-ACEB-4A08-9214-26DE49F67439}" destId="{63A627FC-D195-4F22-A9E0-4B252179DF42}" srcOrd="0" destOrd="0" presId="urn:microsoft.com/office/officeart/2005/8/layout/hierarchy6"/>
    <dgm:cxn modelId="{0BB825C4-CE94-432F-87D7-F04978D2BEB3}" type="presParOf" srcId="{372BE5A3-ACEB-4A08-9214-26DE49F67439}" destId="{79A09338-5026-44F4-A27F-80317B5290FC}" srcOrd="1" destOrd="0" presId="urn:microsoft.com/office/officeart/2005/8/layout/hierarchy6"/>
    <dgm:cxn modelId="{784E4F2C-2445-44D6-B82A-EAEDB733D82F}" type="presParOf" srcId="{79A09338-5026-44F4-A27F-80317B5290FC}" destId="{C92658B0-A788-47A6-B004-3404C53D019D}" srcOrd="0" destOrd="0" presId="urn:microsoft.com/office/officeart/2005/8/layout/hierarchy6"/>
    <dgm:cxn modelId="{CB80524B-EB1D-4841-8F28-CAD11C36E3C7}" type="presParOf" srcId="{79A09338-5026-44F4-A27F-80317B5290FC}" destId="{2CAC81F9-C2C4-4973-91F8-D226BBF79E13}" srcOrd="1" destOrd="0" presId="urn:microsoft.com/office/officeart/2005/8/layout/hierarchy6"/>
    <dgm:cxn modelId="{D5BFD3A4-F011-4874-BAC9-CBCF9FD5BF02}" type="presParOf" srcId="{7CB07330-5319-47D1-9D37-E70DE41610A6}" destId="{E13BB7F5-AD0C-444D-89AF-D5E44361D93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7A052-27B5-4127-8911-052EA5617C16}">
      <dsp:nvSpPr>
        <dsp:cNvPr id="0" name=""/>
        <dsp:cNvSpPr/>
      </dsp:nvSpPr>
      <dsp:spPr>
        <a:xfrm>
          <a:off x="2745955" y="2847"/>
          <a:ext cx="2356961" cy="15713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rcRect/>
          <a:stretch>
            <a:fillRect t="-1000" b="-1000"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6500" kern="1200" dirty="0">
            <a:solidFill>
              <a:srgbClr val="0000FF"/>
            </a:solidFill>
          </a:endParaRPr>
        </a:p>
      </dsp:txBody>
      <dsp:txXfrm>
        <a:off x="2791977" y="48869"/>
        <a:ext cx="2264917" cy="1479263"/>
      </dsp:txXfrm>
    </dsp:sp>
    <dsp:sp modelId="{F537B2B8-3A66-46C2-B747-3C4B86EEF8C5}">
      <dsp:nvSpPr>
        <dsp:cNvPr id="0" name=""/>
        <dsp:cNvSpPr/>
      </dsp:nvSpPr>
      <dsp:spPr>
        <a:xfrm>
          <a:off x="3878716" y="1574155"/>
          <a:ext cx="91440" cy="6285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52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53AB9E-30F1-4196-B283-0470C6D72321}">
      <dsp:nvSpPr>
        <dsp:cNvPr id="0" name=""/>
        <dsp:cNvSpPr/>
      </dsp:nvSpPr>
      <dsp:spPr>
        <a:xfrm>
          <a:off x="2745955" y="2202678"/>
          <a:ext cx="2356961" cy="15713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rcRect/>
          <a:stretch>
            <a:fillRect l="-16000" r="-16000"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6500" kern="1200" dirty="0">
            <a:solidFill>
              <a:srgbClr val="0000FF"/>
            </a:solidFill>
          </a:endParaRPr>
        </a:p>
      </dsp:txBody>
      <dsp:txXfrm>
        <a:off x="2791977" y="2248700"/>
        <a:ext cx="2264917" cy="1479263"/>
      </dsp:txXfrm>
    </dsp:sp>
    <dsp:sp modelId="{63A627FC-D195-4F22-A9E0-4B252179DF42}">
      <dsp:nvSpPr>
        <dsp:cNvPr id="0" name=""/>
        <dsp:cNvSpPr/>
      </dsp:nvSpPr>
      <dsp:spPr>
        <a:xfrm>
          <a:off x="3878716" y="3773985"/>
          <a:ext cx="91440" cy="6285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852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2658B0-A788-47A6-B004-3404C53D019D}">
      <dsp:nvSpPr>
        <dsp:cNvPr id="0" name=""/>
        <dsp:cNvSpPr/>
      </dsp:nvSpPr>
      <dsp:spPr>
        <a:xfrm>
          <a:off x="2745955" y="4402508"/>
          <a:ext cx="2356961" cy="15713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rcRect/>
          <a:stretch>
            <a:fillRect l="-41000" r="-41000"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6500" kern="1200" dirty="0">
            <a:solidFill>
              <a:srgbClr val="0000FF"/>
            </a:solidFill>
          </a:endParaRPr>
        </a:p>
      </dsp:txBody>
      <dsp:txXfrm>
        <a:off x="2791977" y="4448530"/>
        <a:ext cx="2264917" cy="14792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E73CFF4E-7869-420E-ACFC-864BDD555665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1C4C6914-7C7B-4CE8-932E-4D6D2E809D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86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Verdana" pitchFamily="34" charset="0"/>
              </a:defRPr>
            </a:lvl1pPr>
          </a:lstStyle>
          <a:p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Verdana" pitchFamily="34" charset="0"/>
              </a:defRPr>
            </a:lvl1pPr>
          </a:lstStyle>
          <a:p>
            <a:fld id="{2C2CAC91-D8AD-47F8-8884-83F26A1F55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0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320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92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64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36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36DDF7-6D92-412C-B4D8-7ED64D1D387C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755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407595-0D26-469D-93A2-B896D285F4E9}" type="slidenum">
              <a:rPr kumimoji="0" lang="en-US" altLang="nl-NL" sz="13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nl-NL" sz="13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5350" y="731838"/>
            <a:ext cx="4868863" cy="3652837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6467" y="4629944"/>
            <a:ext cx="4887127" cy="4386263"/>
          </a:xfrm>
          <a:noFill/>
        </p:spPr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57551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2790E2-46B6-4EBD-BA3F-7011709D62D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n-US" dirty="0"/>
              <a:t>XAS is element specific</a:t>
            </a:r>
            <a:r>
              <a:rPr lang="en-GB" altLang="en-US" baseline="0" dirty="0"/>
              <a:t> because each element has specific binding energies for its core levels.</a:t>
            </a:r>
          </a:p>
          <a:p>
            <a:r>
              <a:rPr lang="en-GB" altLang="en-US" baseline="0" dirty="0"/>
              <a:t>The XAS edge energy is essentially given by the core level binding energy.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66483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>
            <a:extLst>
              <a:ext uri="{FF2B5EF4-FFF2-40B4-BE49-F238E27FC236}">
                <a16:creationId xmlns:a16="http://schemas.microsoft.com/office/drawing/2014/main" id="{D79864D9-0A21-4217-9E7F-25359C5CD54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5A920-A3F2-49CE-ACA0-B154C3BC23DF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05827" name="Rectangle 2">
            <a:extLst>
              <a:ext uri="{FF2B5EF4-FFF2-40B4-BE49-F238E27FC236}">
                <a16:creationId xmlns:a16="http://schemas.microsoft.com/office/drawing/2014/main" id="{BE8F800C-E65A-4D25-8DFE-E8EC952AEF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>
            <a:extLst>
              <a:ext uri="{FF2B5EF4-FFF2-40B4-BE49-F238E27FC236}">
                <a16:creationId xmlns:a16="http://schemas.microsoft.com/office/drawing/2014/main" id="{DE60D241-0C3B-4751-AE10-FE7F4D498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>
            <a:extLst>
              <a:ext uri="{FF2B5EF4-FFF2-40B4-BE49-F238E27FC236}">
                <a16:creationId xmlns:a16="http://schemas.microsoft.com/office/drawing/2014/main" id="{BF9516C6-B295-4B80-8DBB-B6C64E0F2ED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915E9A-44CD-448D-AD94-5B3665E623A2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07875" name="Rectangle 2">
            <a:extLst>
              <a:ext uri="{FF2B5EF4-FFF2-40B4-BE49-F238E27FC236}">
                <a16:creationId xmlns:a16="http://schemas.microsoft.com/office/drawing/2014/main" id="{982D8BAF-763C-439C-B450-C675F67D26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>
            <a:extLst>
              <a:ext uri="{FF2B5EF4-FFF2-40B4-BE49-F238E27FC236}">
                <a16:creationId xmlns:a16="http://schemas.microsoft.com/office/drawing/2014/main" id="{EA4B594E-0F67-4A73-A616-3276E7CD8F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>
            <a:extLst>
              <a:ext uri="{FF2B5EF4-FFF2-40B4-BE49-F238E27FC236}">
                <a16:creationId xmlns:a16="http://schemas.microsoft.com/office/drawing/2014/main" id="{5AA56528-65CE-4538-9B72-02AD63EBE6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30FD56-9D3A-4329-8065-6CA4CADE4CA9}" type="slidenum">
              <a:rPr kumimoji="0" lang="en-US" alt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09923" name="Rectangle 2">
            <a:extLst>
              <a:ext uri="{FF2B5EF4-FFF2-40B4-BE49-F238E27FC236}">
                <a16:creationId xmlns:a16="http://schemas.microsoft.com/office/drawing/2014/main" id="{700484A0-A3AB-44C6-BA45-1FB90916CE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>
            <a:extLst>
              <a:ext uri="{FF2B5EF4-FFF2-40B4-BE49-F238E27FC236}">
                <a16:creationId xmlns:a16="http://schemas.microsoft.com/office/drawing/2014/main" id="{DD13FFC5-5E11-42C9-ACD0-546B30E8BA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06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77509-9652-E6EA-8C51-237A283A3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46775-3E6E-B4A2-F075-7816B5368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E6735E-1187-6720-D5DE-50CE28B19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FF738-4E52-E6D2-C0E6-590821567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2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E7516-DE33-46F9-07E3-1C1C68236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52B3390B-2EEE-E3FA-E740-2D5F57F092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26115-B478-454B-AE4E-63DBF746568E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16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FD1AB5AC-6E74-675E-0DD7-E664687FA8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195D66DD-5FCA-F34F-255A-91A0827718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17181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5BD28-A5D6-8314-7572-3B13BE5C1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14ACF-238D-FCA0-6D78-40DA0E9A4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0137ED-618F-DE48-1DF7-CD42861DB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8E21E-1DAD-1BBA-98EB-B6DBCA8E75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02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9610F-EE4A-78A4-027A-C3A40263D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5F15F0-5237-A548-2835-D80CBE76E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1A632-B750-6C0E-69C0-CFEEAED92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C925A-C2B1-444F-4C3F-87C184EF1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10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61109-C3FF-975C-3DA1-44EAD541A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D5A9E0-E8A6-9576-2ACD-44374722EB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AAB2D5-F841-65CB-0F53-A46A080B5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53B55-C9CA-6D64-760A-00DD61793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65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8722F-7EB9-AFCC-DC84-B7E5B091C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3A9732-9BD6-0D60-8584-8CC2A625C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C5D868-192A-F932-D35E-7BAF2919A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C0BB8-25C5-1A86-68A1-495DAB97D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46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FF894-AA04-51F0-9550-2A4A63459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F8DAEDDC-7D1D-AE96-B66C-22F42C4BE2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526115-B478-454B-AE4E-63DBF746568E}" type="slidenum">
              <a:rPr kumimoji="0" lang="en-US" altLang="en-US" sz="1200" smtClean="0">
                <a:latin typeface="Times New Roman" panose="02020603050405020304" pitchFamily="18" charset="0"/>
              </a:rPr>
              <a:pPr/>
              <a:t>22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C51AEB8F-A45D-9A5F-A47B-8123201E57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3F052B2D-880E-3D75-A968-91726A5E9B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22698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F1224-C5F1-3332-E28A-03CE2AB3C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98470-B08E-7805-FF72-7F5EBDBDB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C7013-3710-AA73-008F-B221DBCC0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0B4F8-4EF4-F740-637D-B68C75BA3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66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F5E43-2E29-E0AC-ADCF-4BDE8B0D4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35733-387A-82AF-7EB0-E099AF479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EF2FCE-616F-42C0-D78A-4A2739DF7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D1F2A-9D07-AD8E-26B8-554E02A38F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CAC91-D8AD-47F8-8884-83F26A1F554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85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2790E2-46B6-4EBD-BA3F-7011709D62D4}" type="slidenum">
              <a:rPr kumimoji="0" lang="en-US" altLang="en-US" sz="1200">
                <a:latin typeface="Times New Roman" panose="02020603050405020304" pitchFamily="18" charset="0"/>
              </a:rPr>
              <a:pPr/>
              <a:t>25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altLang="en-US" dirty="0"/>
              <a:t>XAS is element specific</a:t>
            </a:r>
            <a:r>
              <a:rPr lang="en-GB" altLang="en-US" baseline="0" dirty="0"/>
              <a:t> because each element has specific binding energies for its core levels.</a:t>
            </a:r>
          </a:p>
          <a:p>
            <a:r>
              <a:rPr lang="en-GB" altLang="en-US" baseline="0" dirty="0"/>
              <a:t>The XAS edge energy is essentially given by the core level binding energy.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66483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474C92-D740-4515-A908-E33061A37A2A}" type="slidenum">
              <a:rPr lang="en-US" altLang="nl-NL">
                <a:solidFill>
                  <a:srgbClr val="33CC33"/>
                </a:solidFill>
              </a:rPr>
              <a:pPr/>
              <a:t>26</a:t>
            </a:fld>
            <a:endParaRPr lang="en-US" altLang="nl-NL">
              <a:solidFill>
                <a:srgbClr val="33CC33"/>
              </a:solidFill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5350" y="731838"/>
            <a:ext cx="4868863" cy="3652837"/>
          </a:xfrm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6467" y="4629944"/>
            <a:ext cx="4887127" cy="4386263"/>
          </a:xfrm>
          <a:noFill/>
        </p:spPr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60014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223A03B-1433-4CAD-BA3A-6541A7316B74}" type="slidenum">
              <a:rPr kumimoji="0" lang="en-US" sz="1200">
                <a:latin typeface="Times New Roman" pitchFamily="18" charset="0"/>
              </a:rPr>
              <a:pPr/>
              <a:t>27</a:t>
            </a:fld>
            <a:endParaRPr kumimoji="0" lang="en-US" sz="1200"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4925" cy="3836987"/>
          </a:xfrm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839" y="4859334"/>
            <a:ext cx="5212798" cy="4607231"/>
          </a:xfrm>
          <a:noFill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6123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0768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23A03B-1433-4CAD-BA3A-6541A7316B7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768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4925" cy="3836987"/>
          </a:xfrm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839" y="4859334"/>
            <a:ext cx="5212798" cy="4607231"/>
          </a:xfrm>
          <a:noFill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850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7687"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653" indent="-285636" defTabSz="907687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2543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599560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6577" indent="-228509" defTabSz="907687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3594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0611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7628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4646" indent="-228509" algn="r" defTabSz="907687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3223A03B-1433-4CAD-BA3A-6541A7316B74}" type="slidenum">
              <a:rPr kumimoji="0" lang="en-US" sz="1200">
                <a:latin typeface="Times New Roman" pitchFamily="18" charset="0"/>
              </a:rPr>
              <a:pPr/>
              <a:t>29</a:t>
            </a:fld>
            <a:endParaRPr kumimoji="0" lang="en-US" sz="1200"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4925" cy="3836987"/>
          </a:xfrm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839" y="4859334"/>
            <a:ext cx="5212798" cy="4607231"/>
          </a:xfrm>
          <a:noFill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016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7B82EC-3D89-4D94-B792-C3305860B0F2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880006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7B82EC-3D89-4D94-B792-C3305860B0F2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27660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3418CA-046A-4987-AB9D-A570857A6DB5}" type="slidenum">
              <a:rPr lang="en-US" altLang="nl-NL"/>
              <a:pPr/>
              <a:t>32</a:t>
            </a:fld>
            <a:endParaRPr lang="en-US" altLang="nl-NL"/>
          </a:p>
        </p:txBody>
      </p:sp>
      <p:sp>
        <p:nvSpPr>
          <p:cNvPr id="71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</p:spPr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2433477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7B82EC-3D89-4D94-B792-C3305860B0F2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243772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7B82EC-3D89-4D94-B792-C3305860B0F2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780258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 txBox="1">
            <a:spLocks noGrp="1" noChangeArrowheads="1"/>
          </p:cNvSpPr>
          <p:nvPr/>
        </p:nvSpPr>
        <p:spPr bwMode="auto">
          <a:xfrm>
            <a:off x="6503988" y="8867775"/>
            <a:ext cx="354012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2" tIns="45716" rIns="91432" bIns="45716" anchor="b">
            <a:spAutoFit/>
          </a:bodyPr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667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7B82EC-3D89-4D94-B792-C3305860B0F2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anose="05050102010706020507" pitchFamily="18" charset="2"/>
              </a:rPr>
              <a:pPr marL="0" marR="0" lvl="0" indent="0" algn="r" defTabSz="9667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607711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401"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653" indent="-285636" defTabSz="966401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2543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599560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6577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3594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0611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7628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4646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40AEBB9-443E-48DC-A8CA-758B0C06B08E}" type="slidenum">
              <a:rPr kumimoji="0" lang="en-US" sz="1300">
                <a:solidFill>
                  <a:srgbClr val="33CC33"/>
                </a:solidFill>
              </a:rPr>
              <a:pPr/>
              <a:t>39</a:t>
            </a:fld>
            <a:endParaRPr kumimoji="0" lang="en-US" sz="1300">
              <a:solidFill>
                <a:srgbClr val="33CC33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380" y="4861027"/>
            <a:ext cx="5209715" cy="4603846"/>
          </a:xfrm>
          <a:noFill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6192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401"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653" indent="-285636" defTabSz="966401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2543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599560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6577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3594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0611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7628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4646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6640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82ABAE-4499-4733-B758-478B6FACADE3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40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380" y="4861027"/>
            <a:ext cx="5209715" cy="4603846"/>
          </a:xfrm>
          <a:noFill/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91059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401"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653" indent="-285636" defTabSz="966401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2543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599560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6577" indent="-228509" defTabSz="966401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3594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0611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7628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4646" indent="-228509" algn="r" defTabSz="966401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40AEBB9-443E-48DC-A8CA-758B0C06B08E}" type="slidenum">
              <a:rPr kumimoji="0" lang="en-US" sz="1300">
                <a:solidFill>
                  <a:srgbClr val="33CC33"/>
                </a:solidFill>
              </a:rPr>
              <a:pPr/>
              <a:t>41</a:t>
            </a:fld>
            <a:endParaRPr kumimoji="0" lang="en-US" sz="1300">
              <a:solidFill>
                <a:srgbClr val="33CC33"/>
              </a:solidFill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380" y="4861027"/>
            <a:ext cx="5209715" cy="4603846"/>
          </a:xfrm>
          <a:noFill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4189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2CAC91-D8AD-47F8-8884-83F26A1F5549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7293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B4313-C09D-9347-02CB-EC1892092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CB5682-7D6B-37DA-A51C-F3FC38895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69379-FAC9-F7AF-8604-2A0197964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A8FAC-A4DC-4E59-F0BA-DEE78AF464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2CAC91-D8AD-47F8-8884-83F26A1F5549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2890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710B4A-A6F7-48CD-B679-7ACB6EA1BFC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5537" cy="37020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691063"/>
            <a:ext cx="5438775" cy="444341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97372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8050">
              <a:defRPr kumimoji="1"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defTabSz="90805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9EAA2E-90DD-4EC4-892C-A80DBAADD74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41363"/>
            <a:ext cx="4937125" cy="37020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1825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8476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8450B5-B624-49F1-B61D-09B87A4DA4B6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5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7012470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8450B5-B624-49F1-B61D-09B87A4DA4B6}" type="slidenum">
              <a:rPr lang="en-US" altLang="nl-NL"/>
              <a:pPr/>
              <a:t>48</a:t>
            </a:fld>
            <a:endParaRPr lang="en-US" altLang="nl-NL"/>
          </a:p>
        </p:txBody>
      </p:sp>
      <p:sp>
        <p:nvSpPr>
          <p:cNvPr id="165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1991676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8450B5-B624-49F1-B61D-09B87A4DA4B6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5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6900018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8450B5-B624-49F1-B61D-09B87A4DA4B6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5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7616222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8450B5-B624-49F1-B61D-09B87A4DA4B6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5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804080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4146550" y="9123363"/>
            <a:ext cx="31686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14" tIns="45908" rIns="91814" bIns="45908" anchor="b"/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BC99BC-9AB1-4AC9-B25E-26410B5C36D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19138"/>
            <a:ext cx="4800600" cy="36004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4559300"/>
            <a:ext cx="5368925" cy="4322763"/>
          </a:xfrm>
          <a:noFill/>
        </p:spPr>
        <p:txBody>
          <a:bodyPr lIns="91814" tIns="45908" rIns="91814" bIns="45908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7849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4146550" y="9123363"/>
            <a:ext cx="31686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14" tIns="45908" rIns="91814" bIns="45908" anchor="b"/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BC99BC-9AB1-4AC9-B25E-26410B5C36D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19138"/>
            <a:ext cx="4800600" cy="36004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4559300"/>
            <a:ext cx="5368925" cy="4322763"/>
          </a:xfrm>
          <a:noFill/>
        </p:spPr>
        <p:txBody>
          <a:bodyPr lIns="91814" tIns="45908" rIns="91814" bIns="45908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1321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4146550" y="9123363"/>
            <a:ext cx="31686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14" tIns="45908" rIns="91814" bIns="45908" anchor="b"/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BC99BC-9AB1-4AC9-B25E-26410B5C36D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19138"/>
            <a:ext cx="4800600" cy="36004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4559300"/>
            <a:ext cx="5368925" cy="4322763"/>
          </a:xfrm>
          <a:noFill/>
        </p:spPr>
        <p:txBody>
          <a:bodyPr lIns="91814" tIns="45908" rIns="91814" bIns="45908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8557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8450B5-B624-49F1-B61D-09B87A4DA4B6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5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9298636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0B6143-0FCF-4A0F-8DDB-84808D43B5DC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5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563632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080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8450B5-B624-49F1-B61D-09B87A4DA4B6}" type="slidenum">
              <a:rPr kumimoji="0" lang="en-US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080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5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9906073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4146550" y="9123363"/>
            <a:ext cx="31686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14" tIns="45908" rIns="91814" bIns="45908" anchor="b"/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BC99BC-9AB1-4AC9-B25E-26410B5C36D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19138"/>
            <a:ext cx="4800600" cy="36004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4559300"/>
            <a:ext cx="5368925" cy="4322763"/>
          </a:xfrm>
          <a:noFill/>
        </p:spPr>
        <p:txBody>
          <a:bodyPr lIns="91814" tIns="45908" rIns="91814" bIns="45908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4077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320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92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64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3675" indent="-2413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6C51751-1F1A-4545-A1BC-666A0622D4B9}" type="slidenum">
              <a:rPr lang="en-US">
                <a:solidFill>
                  <a:srgbClr val="33CC33"/>
                </a:solidFill>
              </a:rPr>
              <a:pPr/>
              <a:t>67</a:t>
            </a:fld>
            <a:endParaRPr lang="en-US">
              <a:solidFill>
                <a:srgbClr val="33CC33"/>
              </a:solidFill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0654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14358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3858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21459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00968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1625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4622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903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737030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38211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996268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801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801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021803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illustratie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llustratie 2"/>
          <p:cNvSpPr>
            <a:spLocks noGrp="1"/>
          </p:cNvSpPr>
          <p:nvPr>
            <p:ph type="clipArt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066733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242273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967163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28433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0336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04633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545400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730986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9852578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086626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1053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2056726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051717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68169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801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801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849226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illustratie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llustratie 2"/>
          <p:cNvSpPr>
            <a:spLocks noGrp="1"/>
          </p:cNvSpPr>
          <p:nvPr>
            <p:ph type="clipArt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908652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63448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468313" y="1628775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59313" y="1628775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8313" y="3967163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59313" y="3967163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06219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181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llustratie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271792790"/>
      </p:ext>
    </p:extLst>
  </p:cSld>
  <p:clrMapOvr>
    <a:masterClrMapping/>
  </p:clrMapOvr>
  <p:transition>
    <p:sndAc>
      <p:stSnd>
        <p:snd r:embed="rId1" name="TYP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8" r:id="rId2"/>
    <p:sldLayoutId id="2147483757" r:id="rId3"/>
    <p:sldLayoutId id="2147483756" r:id="rId4"/>
    <p:sldLayoutId id="2147483755" r:id="rId5"/>
    <p:sldLayoutId id="2147483754" r:id="rId6"/>
    <p:sldLayoutId id="2147483753" r:id="rId7"/>
    <p:sldLayoutId id="2147483752" r:id="rId8"/>
    <p:sldLayoutId id="2147483751" r:id="rId9"/>
    <p:sldLayoutId id="2147483750" r:id="rId10"/>
    <p:sldLayoutId id="2147483749" r:id="rId11"/>
    <p:sldLayoutId id="2147483748" r:id="rId12"/>
    <p:sldLayoutId id="2147483747" r:id="rId13"/>
    <p:sldLayoutId id="2147483746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E1F5F52-ABC3-46BA-B4CB-2F48667E97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8DB034F-7102-47D0-9960-989F1EEA47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text styles</a:t>
            </a:r>
          </a:p>
          <a:p>
            <a:pPr lvl="1"/>
            <a:r>
              <a:rPr lang="en-US" altLang="nl-NL"/>
              <a:t>Second level</a:t>
            </a:r>
          </a:p>
          <a:p>
            <a:pPr lvl="2"/>
            <a:r>
              <a:rPr lang="en-US" altLang="nl-NL"/>
              <a:t>Third level</a:t>
            </a:r>
          </a:p>
          <a:p>
            <a:pPr lvl="3"/>
            <a:r>
              <a:rPr lang="en-US" altLang="nl-NL"/>
              <a:t>Fourth level</a:t>
            </a:r>
          </a:p>
          <a:p>
            <a:pPr lvl="4"/>
            <a:r>
              <a:rPr lang="en-US" altLang="nl-NL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440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ebelements.com/webelements/properties/text/definitions/e-binding-energy-l-ii.html" TargetMode="External"/><Relationship Id="rId13" Type="http://schemas.openxmlformats.org/officeDocument/2006/relationships/hyperlink" Target="http://www.webelements.com/webelements/properties/text/image-line/e-binding-energy-m-ii.html" TargetMode="External"/><Relationship Id="rId3" Type="http://schemas.openxmlformats.org/officeDocument/2006/relationships/hyperlink" Target="http://www.webelements.com/webelements/properties/text/image-line/e-binding-energy-k.html" TargetMode="External"/><Relationship Id="rId7" Type="http://schemas.openxmlformats.org/officeDocument/2006/relationships/hyperlink" Target="http://www.webelements.com/webelements/properties/text/image-line/e-binding-energy-l-ii.html" TargetMode="External"/><Relationship Id="rId12" Type="http://schemas.openxmlformats.org/officeDocument/2006/relationships/hyperlink" Target="http://www.webelements.com/webelements/properties/text/definitions/e-binding-energy-m-i.html" TargetMode="External"/><Relationship Id="rId2" Type="http://schemas.openxmlformats.org/officeDocument/2006/relationships/notesSlide" Target="../notesSlides/notesSlide18.xml"/><Relationship Id="rId16" Type="http://schemas.openxmlformats.org/officeDocument/2006/relationships/hyperlink" Target="http://www.webelements.com/webelements/properties/text/definitions/e-binding-energy-m-iii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webelements.com/webelements/properties/text/definitions/e-binding-energy-l-i.html" TargetMode="External"/><Relationship Id="rId11" Type="http://schemas.openxmlformats.org/officeDocument/2006/relationships/hyperlink" Target="http://www.webelements.com/webelements/properties/text/image-line/e-binding-energy-m-i.html" TargetMode="External"/><Relationship Id="rId5" Type="http://schemas.openxmlformats.org/officeDocument/2006/relationships/hyperlink" Target="http://www.webelements.com/webelements/properties/text/image-line/e-binding-energy-l-i.html" TargetMode="External"/><Relationship Id="rId15" Type="http://schemas.openxmlformats.org/officeDocument/2006/relationships/hyperlink" Target="http://www.webelements.com/webelements/properties/text/image-line/e-binding-energy-m-iii.html" TargetMode="External"/><Relationship Id="rId10" Type="http://schemas.openxmlformats.org/officeDocument/2006/relationships/hyperlink" Target="http://www.webelements.com/webelements/properties/text/definitions/e-binding-energy-l-iii.html" TargetMode="External"/><Relationship Id="rId4" Type="http://schemas.openxmlformats.org/officeDocument/2006/relationships/hyperlink" Target="http://www.webelements.com/webelements/properties/text/definitions/e-binding-energy-k.html" TargetMode="External"/><Relationship Id="rId9" Type="http://schemas.openxmlformats.org/officeDocument/2006/relationships/hyperlink" Target="http://www.webelements.com/webelements/properties/text/image-line/e-binding-energy-l-iii.html" TargetMode="External"/><Relationship Id="rId14" Type="http://schemas.openxmlformats.org/officeDocument/2006/relationships/hyperlink" Target="http://www.webelements.com/webelements/properties/text/definitions/e-binding-energy-m-ii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5.jpeg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33.png"/><Relationship Id="rId4" Type="http://schemas.openxmlformats.org/officeDocument/2006/relationships/image" Target="../media/image9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18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-22920" y="996324"/>
            <a:ext cx="9296400" cy="58476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6965" y="1412776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Introduction to XAS</a:t>
            </a:r>
          </a:p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Overview of x-ray and electron spectroscopies</a:t>
            </a:r>
          </a:p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Interpretation of XAS </a:t>
            </a:r>
          </a:p>
          <a:p>
            <a:pPr marL="571500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XAS experiments</a:t>
            </a:r>
          </a:p>
          <a:p>
            <a:pPr marL="1028700" lvl="1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Transmission</a:t>
            </a:r>
          </a:p>
          <a:p>
            <a:pPr marL="1028700" lvl="1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Electron Yield</a:t>
            </a:r>
          </a:p>
          <a:p>
            <a:pPr marL="1028700" lvl="1" indent="-571500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00FF"/>
                </a:solidFill>
              </a:rPr>
              <a:t>Fluorescence Yield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endParaRPr lang="en-U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1DF76E-73B9-4CB4-A229-C7FA363CC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X-ray Absorption Spectroscopy</a:t>
            </a:r>
          </a:p>
        </p:txBody>
      </p:sp>
    </p:spTree>
    <p:extLst>
      <p:ext uri="{BB962C8B-B14F-4D97-AF65-F5344CB8AC3E}">
        <p14:creationId xmlns:p14="http://schemas.microsoft.com/office/powerpoint/2010/main" val="423189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004048" y="289718"/>
          <a:ext cx="3367732" cy="1967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PhotoPaint.Image.8" r:id="rId3" imgW="7174603" imgH="4190476" progId="CorelPhotoPaint.Image.8">
                  <p:embed/>
                </p:oleObj>
              </mc:Choice>
              <mc:Fallback>
                <p:oleObj name="CorelPhotoPaint.Image.8" r:id="rId3" imgW="7174603" imgH="4190476" progId="CorelPhotoPaint.Image.8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289718"/>
                        <a:ext cx="3367732" cy="19674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6" descr="https://portal.slac.stanford.edu/sites/lcls_public/lcls_ii/PublishingImages/lcls_II_overla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266" y="2528684"/>
            <a:ext cx="2855696" cy="214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european-xfel-peak-brilliance-over-time_en_e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02740"/>
            <a:ext cx="4283968" cy="585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B4C3BF-FB57-4290-81F1-755866480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00"/>
                </a:solidFill>
              </a:rPr>
              <a:t>X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-ray sources </a:t>
            </a:r>
          </a:p>
        </p:txBody>
      </p:sp>
      <p:pic>
        <p:nvPicPr>
          <p:cNvPr id="2" name="Picture 2" descr="Image showing X-ray tube. Heated filament emits electrons by thermionic emission, electrons are accelerated by high voltage; x-rays produced when high speed electrons hit the metal target">
            <a:extLst>
              <a:ext uri="{FF2B5EF4-FFF2-40B4-BE49-F238E27FC236}">
                <a16:creationId xmlns:a16="http://schemas.microsoft.com/office/drawing/2014/main" id="{481E3AC2-A57F-CCD0-DF2C-8734E3C3B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4694602"/>
            <a:ext cx="3656908" cy="209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0B8541-84E8-7D34-40F7-576AE977EBC8}"/>
              </a:ext>
            </a:extLst>
          </p:cNvPr>
          <p:cNvSpPr/>
          <p:nvPr/>
        </p:nvSpPr>
        <p:spPr bwMode="auto">
          <a:xfrm>
            <a:off x="5260066" y="4678060"/>
            <a:ext cx="1256150" cy="47913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A6472B-B7D2-54B2-6FD4-0397E7119CA3}"/>
              </a:ext>
            </a:extLst>
          </p:cNvPr>
          <p:cNvSpPr/>
          <p:nvPr/>
        </p:nvSpPr>
        <p:spPr bwMode="auto">
          <a:xfrm>
            <a:off x="5412466" y="4661520"/>
            <a:ext cx="2855696" cy="4236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50B045-349E-7A77-F9E9-B1B1215EB279}"/>
              </a:ext>
            </a:extLst>
          </p:cNvPr>
          <p:cNvSpPr/>
          <p:nvPr/>
        </p:nvSpPr>
        <p:spPr bwMode="auto">
          <a:xfrm>
            <a:off x="5260066" y="6165304"/>
            <a:ext cx="3008096" cy="56768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4605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X-ray monochromator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0532" name="Picture 4" descr="double cryst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2883538" cy="253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4DEEAB-D14B-463C-A75A-7022FB309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0712"/>
            <a:ext cx="7285312" cy="3216566"/>
          </a:xfrm>
          <a:prstGeom prst="rect">
            <a:avLst/>
          </a:prstGeom>
        </p:spPr>
      </p:pic>
      <p:pic>
        <p:nvPicPr>
          <p:cNvPr id="150534" name="Picture 6" descr="mono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809" y="3593031"/>
            <a:ext cx="5116254" cy="301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6759F6-AF0D-4BA4-90EC-02B87E758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x-ray monochromator </a:t>
            </a:r>
          </a:p>
        </p:txBody>
      </p:sp>
    </p:spTree>
    <p:extLst>
      <p:ext uri="{BB962C8B-B14F-4D97-AF65-F5344CB8AC3E}">
        <p14:creationId xmlns:p14="http://schemas.microsoft.com/office/powerpoint/2010/main" val="308853061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84D6BD36-30A3-43F7-90C8-F924FC149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X-ray Absorption Spectroscopy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950B40-A302-179F-A8A9-F5551FA26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03000"/>
            <a:ext cx="7969042" cy="62093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577155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5">
            <a:extLst>
              <a:ext uri="{FF2B5EF4-FFF2-40B4-BE49-F238E27FC236}">
                <a16:creationId xmlns:a16="http://schemas.microsoft.com/office/drawing/2014/main" id="{29D55490-74F2-4A2F-9E84-E0C662F6B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DB1FDDF6-0075-9AB0-DAFF-E1084BF6D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702" y="1628800"/>
            <a:ext cx="4237845" cy="4421485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E06ED31-F171-3898-7A68-69AE643E0965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1E07B0C9-F13C-068B-C8F5-85706EC9B0DA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2" name="Rectangle: Rounded Corners 4">
              <a:extLst>
                <a:ext uri="{FF2B5EF4-FFF2-40B4-BE49-F238E27FC236}">
                  <a16:creationId xmlns:a16="http://schemas.microsoft.com/office/drawing/2014/main" id="{45C12E58-2B45-AA1A-71A7-91F7FFD138D1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33802A2-3CAE-8085-313E-A2E2CA52BA35}"/>
              </a:ext>
            </a:extLst>
          </p:cNvPr>
          <p:cNvSpPr/>
          <p:nvPr/>
        </p:nvSpPr>
        <p:spPr bwMode="auto">
          <a:xfrm>
            <a:off x="3707904" y="4221088"/>
            <a:ext cx="2880320" cy="64807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90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21D1F-64C0-6EF0-25D5-A102FD4D5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89F32B6-C225-BCCB-3A95-D53AB4F6CACF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FD16E74-E238-E760-BFB7-DC611748E55F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62681222-4583-EA17-6673-66A49AA498A4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A128B02-731A-C0B4-0ADD-444DD3EBF01C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CB65398-5480-30C8-AFD5-F6A8DD031740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76C1B71A-B183-5FB4-240A-006087A66323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A4DD2CB-2C00-DD8F-64F7-AF1E5E6EEE1A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5">
            <a:extLst>
              <a:ext uri="{FF2B5EF4-FFF2-40B4-BE49-F238E27FC236}">
                <a16:creationId xmlns:a16="http://schemas.microsoft.com/office/drawing/2014/main" id="{0D131B94-0E3F-9005-9069-A75C4EE52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F7F53D6-011E-8070-2FF3-86DAAB0A12DE}"/>
              </a:ext>
            </a:extLst>
          </p:cNvPr>
          <p:cNvSpPr txBox="1"/>
          <p:nvPr/>
        </p:nvSpPr>
        <p:spPr>
          <a:xfrm>
            <a:off x="1931684" y="179255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FF"/>
                </a:solidFill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88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C1320-2B35-AC6B-3F10-EEBB75C3B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C1C728C-24E2-4B8A-07AE-54A6FA11E47A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519E4CF-6D5D-6C62-1CF7-0124AAB7B524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9D2E308-4B3E-508A-C5AC-E0043C86CC2C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466BA026-5E87-A588-718C-7A20FEE29D13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EFD7242-699D-DE2E-32C7-94CAF1CED90A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985F786-DBBE-8352-9C5A-0DF577C119B5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EFA2666B-4875-54F5-F9A5-BEDC20617177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AAD0CD-9E09-0D2F-1D8D-34EE3A681101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3355D99-ED8E-AF7B-AAD8-A5E025E1100A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77388708-85C9-616F-8C5E-FB359143C92E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8200DCD-2420-EFFA-247F-6C237BEE5D19}"/>
              </a:ext>
            </a:extLst>
          </p:cNvPr>
          <p:cNvSpPr txBox="1"/>
          <p:nvPr/>
        </p:nvSpPr>
        <p:spPr>
          <a:xfrm>
            <a:off x="4990390" y="1846013"/>
            <a:ext cx="144783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lang="en-US" sz="3600" dirty="0">
                <a:solidFill>
                  <a:srgbClr val="0000FF"/>
                </a:solidFill>
              </a:rPr>
              <a:t>XPS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6392143-70AB-7F72-5B21-D4C4EA94FA47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5">
            <a:extLst>
              <a:ext uri="{FF2B5EF4-FFF2-40B4-BE49-F238E27FC236}">
                <a16:creationId xmlns:a16="http://schemas.microsoft.com/office/drawing/2014/main" id="{1DCC0591-44C7-F879-583B-E58792CE5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38F9364-C2E0-4216-211C-783AD1F20DDF}"/>
              </a:ext>
            </a:extLst>
          </p:cNvPr>
          <p:cNvSpPr txBox="1"/>
          <p:nvPr/>
        </p:nvSpPr>
        <p:spPr>
          <a:xfrm>
            <a:off x="1931684" y="179255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FF"/>
                </a:solidFill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1210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AutoShape 12" descr="Wide downward diagonal">
            <a:extLst>
              <a:ext uri="{FF2B5EF4-FFF2-40B4-BE49-F238E27FC236}">
                <a16:creationId xmlns:a16="http://schemas.microsoft.com/office/drawing/2014/main" id="{3BAE5A86-A35C-48C5-8F2B-6C164387F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81200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03" name="Text Box 2">
            <a:extLst>
              <a:ext uri="{FF2B5EF4-FFF2-40B4-BE49-F238E27FC236}">
                <a16:creationId xmlns:a16="http://schemas.microsoft.com/office/drawing/2014/main" id="{381C3565-1D7E-4715-8114-52F2FF7AB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574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4804" name="Text Box 9">
            <a:extLst>
              <a:ext uri="{FF2B5EF4-FFF2-40B4-BE49-F238E27FC236}">
                <a16:creationId xmlns:a16="http://schemas.microsoft.com/office/drawing/2014/main" id="{F3F79EB9-A1E3-4C2A-B378-28AB152C1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950" y="2597150"/>
            <a:ext cx="184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MT Extra" panose="05050102010205020202" pitchFamily="18" charset="2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91928" name="Rectangle 24">
            <a:extLst>
              <a:ext uri="{FF2B5EF4-FFF2-40B4-BE49-F238E27FC236}">
                <a16:creationId xmlns:a16="http://schemas.microsoft.com/office/drawing/2014/main" id="{AEF5FEF9-A107-4436-829E-8FEEE52FA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8654F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X-ray absorption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04806" name="Group 20">
            <a:extLst>
              <a:ext uri="{FF2B5EF4-FFF2-40B4-BE49-F238E27FC236}">
                <a16:creationId xmlns:a16="http://schemas.microsoft.com/office/drawing/2014/main" id="{A51ADC60-2946-4A2E-8F0A-5C92BAAD803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9600"/>
            <a:ext cx="1143000" cy="2971800"/>
            <a:chOff x="96" y="384"/>
            <a:chExt cx="720" cy="1872"/>
          </a:xfrm>
        </p:grpSpPr>
        <p:sp>
          <p:nvSpPr>
            <p:cNvPr id="204819" name="Line 3">
              <a:extLst>
                <a:ext uri="{FF2B5EF4-FFF2-40B4-BE49-F238E27FC236}">
                  <a16:creationId xmlns:a16="http://schemas.microsoft.com/office/drawing/2014/main" id="{A63354B1-2043-463D-BD36-6FAC5787AF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" y="576"/>
              <a:ext cx="0" cy="1680"/>
            </a:xfrm>
            <a:prstGeom prst="line">
              <a:avLst/>
            </a:prstGeom>
            <a:noFill/>
            <a:ln w="508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0" name="AutoShape 4">
              <a:extLst>
                <a:ext uri="{FF2B5EF4-FFF2-40B4-BE49-F238E27FC236}">
                  <a16:creationId xmlns:a16="http://schemas.microsoft.com/office/drawing/2014/main" id="{A295CF8F-E31D-494B-84B0-E29B54349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384"/>
              <a:ext cx="288" cy="33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1" name="Oval 7">
              <a:extLst>
                <a:ext uri="{FF2B5EF4-FFF2-40B4-BE49-F238E27FC236}">
                  <a16:creationId xmlns:a16="http://schemas.microsoft.com/office/drawing/2014/main" id="{E6026D0A-602A-4383-B6B6-CBC22C889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968"/>
              <a:ext cx="96" cy="96"/>
            </a:xfrm>
            <a:prstGeom prst="ellips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2" name="AutoShape 10">
              <a:extLst>
                <a:ext uri="{FF2B5EF4-FFF2-40B4-BE49-F238E27FC236}">
                  <a16:creationId xmlns:a16="http://schemas.microsoft.com/office/drawing/2014/main" id="{608800F4-FA09-4C90-9BDA-80E4EE836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288" cy="9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3" name="AutoShape 11">
              <a:extLst>
                <a:ext uri="{FF2B5EF4-FFF2-40B4-BE49-F238E27FC236}">
                  <a16:creationId xmlns:a16="http://schemas.microsoft.com/office/drawing/2014/main" id="{EDE35D6A-9FDA-4EF7-B91F-CF49C9526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056"/>
              <a:ext cx="288" cy="33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4" name="AutoShape 12" descr="Wide downward diagonal">
              <a:extLst>
                <a:ext uri="{FF2B5EF4-FFF2-40B4-BE49-F238E27FC236}">
                  <a16:creationId xmlns:a16="http://schemas.microsoft.com/office/drawing/2014/main" id="{12F51507-9C0C-4BED-8803-0794AA64A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6"/>
              <a:ext cx="720" cy="144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5" name="AutoShape 13">
              <a:extLst>
                <a:ext uri="{FF2B5EF4-FFF2-40B4-BE49-F238E27FC236}">
                  <a16:creationId xmlns:a16="http://schemas.microsoft.com/office/drawing/2014/main" id="{E3733D88-B4B0-46DA-89FA-2E115C9E7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7"/>
              <a:ext cx="384" cy="144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6" name="AutoShape 14">
              <a:extLst>
                <a:ext uri="{FF2B5EF4-FFF2-40B4-BE49-F238E27FC236}">
                  <a16:creationId xmlns:a16="http://schemas.microsoft.com/office/drawing/2014/main" id="{10C08F6E-9D64-4A74-9E01-50CEEE17A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056"/>
              <a:ext cx="96" cy="336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7" name="AutoShape 16">
              <a:extLst>
                <a:ext uri="{FF2B5EF4-FFF2-40B4-BE49-F238E27FC236}">
                  <a16:creationId xmlns:a16="http://schemas.microsoft.com/office/drawing/2014/main" id="{CF116B1B-6D81-4B5F-971E-5857437A3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144" cy="96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8" name="AutoShape 17" descr="Wide downward diagonal">
              <a:extLst>
                <a:ext uri="{FF2B5EF4-FFF2-40B4-BE49-F238E27FC236}">
                  <a16:creationId xmlns:a16="http://schemas.microsoft.com/office/drawing/2014/main" id="{AD42136F-1E0E-4C38-9E42-4ECB2ED9D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384"/>
              <a:ext cx="240" cy="336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29" name="AutoShape 21">
              <a:extLst>
                <a:ext uri="{FF2B5EF4-FFF2-40B4-BE49-F238E27FC236}">
                  <a16:creationId xmlns:a16="http://schemas.microsoft.com/office/drawing/2014/main" id="{7B55C0BD-32DB-46A8-824A-614DB65F3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" y="1981"/>
              <a:ext cx="384" cy="55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830" name="Line 26">
              <a:extLst>
                <a:ext uri="{FF2B5EF4-FFF2-40B4-BE49-F238E27FC236}">
                  <a16:creationId xmlns:a16="http://schemas.microsoft.com/office/drawing/2014/main" id="{BEA5E228-1FD5-4C32-85CE-B886D0B18B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912"/>
              <a:ext cx="0" cy="1056"/>
            </a:xfrm>
            <a:prstGeom prst="line">
              <a:avLst/>
            </a:prstGeom>
            <a:noFill/>
            <a:ln w="50800" cap="sq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4807" name="Rectangle 31">
            <a:extLst>
              <a:ext uri="{FF2B5EF4-FFF2-40B4-BE49-F238E27FC236}">
                <a16:creationId xmlns:a16="http://schemas.microsoft.com/office/drawing/2014/main" id="{949815AC-3A74-4979-9284-9D60C57B5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08" name="Line 3">
            <a:extLst>
              <a:ext uri="{FF2B5EF4-FFF2-40B4-BE49-F238E27FC236}">
                <a16:creationId xmlns:a16="http://schemas.microsoft.com/office/drawing/2014/main" id="{BCB18372-BC51-4CA8-85A1-B5A9E7840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600200"/>
            <a:ext cx="0" cy="2667000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09" name="AutoShape 4">
            <a:extLst>
              <a:ext uri="{FF2B5EF4-FFF2-40B4-BE49-F238E27FC236}">
                <a16:creationId xmlns:a16="http://schemas.microsoft.com/office/drawing/2014/main" id="{6E059726-AA09-40D4-8AAD-6B6D3DAB8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0" name="Oval 7">
            <a:extLst>
              <a:ext uri="{FF2B5EF4-FFF2-40B4-BE49-F238E27FC236}">
                <a16:creationId xmlns:a16="http://schemas.microsoft.com/office/drawing/2014/main" id="{CD5921D9-1091-4091-AA4B-8C57C104F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9812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1" name="AutoShape 10">
            <a:extLst>
              <a:ext uri="{FF2B5EF4-FFF2-40B4-BE49-F238E27FC236}">
                <a16:creationId xmlns:a16="http://schemas.microsoft.com/office/drawing/2014/main" id="{85AB4713-0041-4149-8612-28DDC9716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00400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2" name="AutoShape 11">
            <a:extLst>
              <a:ext uri="{FF2B5EF4-FFF2-40B4-BE49-F238E27FC236}">
                <a16:creationId xmlns:a16="http://schemas.microsoft.com/office/drawing/2014/main" id="{F49989D1-F345-4B3B-9DCE-F0B0AE27E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3622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3" name="AutoShape 13">
            <a:extLst>
              <a:ext uri="{FF2B5EF4-FFF2-40B4-BE49-F238E27FC236}">
                <a16:creationId xmlns:a16="http://schemas.microsoft.com/office/drawing/2014/main" id="{FD2B4C45-77D1-4B3C-87DA-6243A41EE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82788"/>
            <a:ext cx="609600" cy="2286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4" name="AutoShape 14">
            <a:extLst>
              <a:ext uri="{FF2B5EF4-FFF2-40B4-BE49-F238E27FC236}">
                <a16:creationId xmlns:a16="http://schemas.microsoft.com/office/drawing/2014/main" id="{CDD650B1-FF46-44F0-BC84-44723D5FD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362200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5" name="AutoShape 16">
            <a:extLst>
              <a:ext uri="{FF2B5EF4-FFF2-40B4-BE49-F238E27FC236}">
                <a16:creationId xmlns:a16="http://schemas.microsoft.com/office/drawing/2014/main" id="{21A5FEE3-B7A7-4683-B57C-B4F37DB49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00400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6" name="AutoShape 17" descr="Wide downward diagonal">
            <a:extLst>
              <a:ext uri="{FF2B5EF4-FFF2-40B4-BE49-F238E27FC236}">
                <a16:creationId xmlns:a16="http://schemas.microsoft.com/office/drawing/2014/main" id="{1C6E0CDC-5C22-46CD-B1A7-10922D782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7" name="AutoShape 21">
            <a:extLst>
              <a:ext uri="{FF2B5EF4-FFF2-40B4-BE49-F238E27FC236}">
                <a16:creationId xmlns:a16="http://schemas.microsoft.com/office/drawing/2014/main" id="{E2B20D12-7432-4C05-A3BF-7254B5BF9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3" y="3830638"/>
            <a:ext cx="609600" cy="87312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18" name="Oval 7">
            <a:extLst>
              <a:ext uri="{FF2B5EF4-FFF2-40B4-BE49-F238E27FC236}">
                <a16:creationId xmlns:a16="http://schemas.microsoft.com/office/drawing/2014/main" id="{A51E6BCE-D779-4118-9F7A-A5CDD038F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810000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5676CFC0-9007-4EE3-A263-A607B4192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XAS: decay of the core hole</a:t>
            </a:r>
            <a:endParaRPr kumimoji="0" lang="en-US" sz="32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35D243-21BE-3DAF-7143-DB9A4DBA4B71}"/>
              </a:ext>
            </a:extLst>
          </p:cNvPr>
          <p:cNvSpPr txBox="1"/>
          <p:nvPr/>
        </p:nvSpPr>
        <p:spPr>
          <a:xfrm>
            <a:off x="0" y="4728627"/>
            <a:ext cx="891141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lang="en-US" sz="3600" dirty="0">
                <a:solidFill>
                  <a:srgbClr val="0000FF"/>
                </a:solidFill>
              </a:rPr>
              <a:t>core holes live only a few femtoseconds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AutoShape 12" descr="Wide downward diagonal">
            <a:extLst>
              <a:ext uri="{FF2B5EF4-FFF2-40B4-BE49-F238E27FC236}">
                <a16:creationId xmlns:a16="http://schemas.microsoft.com/office/drawing/2014/main" id="{CB03E26C-1B31-4BB6-952D-2AE525CB5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81200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51" name="Text Box 2">
            <a:extLst>
              <a:ext uri="{FF2B5EF4-FFF2-40B4-BE49-F238E27FC236}">
                <a16:creationId xmlns:a16="http://schemas.microsoft.com/office/drawing/2014/main" id="{8FE1E5BD-F04E-4DB3-A745-296034CD5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574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6852" name="Text Box 9">
            <a:extLst>
              <a:ext uri="{FF2B5EF4-FFF2-40B4-BE49-F238E27FC236}">
                <a16:creationId xmlns:a16="http://schemas.microsoft.com/office/drawing/2014/main" id="{913BB0F3-3DE5-4C32-A268-CE7F0889F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950" y="2597150"/>
            <a:ext cx="184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MT Extra" panose="05050102010205020202" pitchFamily="18" charset="2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91928" name="Rectangle 24">
            <a:extLst>
              <a:ext uri="{FF2B5EF4-FFF2-40B4-BE49-F238E27FC236}">
                <a16:creationId xmlns:a16="http://schemas.microsoft.com/office/drawing/2014/main" id="{F48E9ABE-F335-4EDC-BD35-C23EC74D8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8654F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X-ray emission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06854" name="Group 6">
            <a:extLst>
              <a:ext uri="{FF2B5EF4-FFF2-40B4-BE49-F238E27FC236}">
                <a16:creationId xmlns:a16="http://schemas.microsoft.com/office/drawing/2014/main" id="{7237773C-0D81-4321-AA5B-BFDC57D66D1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9600"/>
            <a:ext cx="1143000" cy="2971800"/>
            <a:chOff x="96" y="384"/>
            <a:chExt cx="720" cy="1872"/>
          </a:xfrm>
        </p:grpSpPr>
        <p:sp>
          <p:nvSpPr>
            <p:cNvPr id="206880" name="Line 3">
              <a:extLst>
                <a:ext uri="{FF2B5EF4-FFF2-40B4-BE49-F238E27FC236}">
                  <a16:creationId xmlns:a16="http://schemas.microsoft.com/office/drawing/2014/main" id="{0E58AC08-ACD3-4A26-89AD-336EEE47B1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" y="576"/>
              <a:ext cx="0" cy="1680"/>
            </a:xfrm>
            <a:prstGeom prst="line">
              <a:avLst/>
            </a:prstGeom>
            <a:noFill/>
            <a:ln w="508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1" name="AutoShape 4">
              <a:extLst>
                <a:ext uri="{FF2B5EF4-FFF2-40B4-BE49-F238E27FC236}">
                  <a16:creationId xmlns:a16="http://schemas.microsoft.com/office/drawing/2014/main" id="{4CBFE33A-A4DF-4CF5-A69C-EC32DF6C7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384"/>
              <a:ext cx="288" cy="33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2" name="Oval 7">
              <a:extLst>
                <a:ext uri="{FF2B5EF4-FFF2-40B4-BE49-F238E27FC236}">
                  <a16:creationId xmlns:a16="http://schemas.microsoft.com/office/drawing/2014/main" id="{DD9496BF-6CF9-466C-B1A8-AF1D45565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968"/>
              <a:ext cx="96" cy="96"/>
            </a:xfrm>
            <a:prstGeom prst="ellips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3" name="AutoShape 10">
              <a:extLst>
                <a:ext uri="{FF2B5EF4-FFF2-40B4-BE49-F238E27FC236}">
                  <a16:creationId xmlns:a16="http://schemas.microsoft.com/office/drawing/2014/main" id="{29765A15-F0E8-4247-AC4C-5F75EB18E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288" cy="9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4" name="AutoShape 11">
              <a:extLst>
                <a:ext uri="{FF2B5EF4-FFF2-40B4-BE49-F238E27FC236}">
                  <a16:creationId xmlns:a16="http://schemas.microsoft.com/office/drawing/2014/main" id="{CD1DFD16-8DBE-46EB-B5C0-F27C8EC55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056"/>
              <a:ext cx="288" cy="33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5" name="AutoShape 12" descr="Wide downward diagonal">
              <a:extLst>
                <a:ext uri="{FF2B5EF4-FFF2-40B4-BE49-F238E27FC236}">
                  <a16:creationId xmlns:a16="http://schemas.microsoft.com/office/drawing/2014/main" id="{08EF8314-9AE1-45C5-95C6-93E25BCC7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6"/>
              <a:ext cx="720" cy="144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6" name="AutoShape 13">
              <a:extLst>
                <a:ext uri="{FF2B5EF4-FFF2-40B4-BE49-F238E27FC236}">
                  <a16:creationId xmlns:a16="http://schemas.microsoft.com/office/drawing/2014/main" id="{0BB88BBF-8D7D-4824-B3E3-940CA882D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7"/>
              <a:ext cx="384" cy="144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7" name="AutoShape 14">
              <a:extLst>
                <a:ext uri="{FF2B5EF4-FFF2-40B4-BE49-F238E27FC236}">
                  <a16:creationId xmlns:a16="http://schemas.microsoft.com/office/drawing/2014/main" id="{357A9B57-0266-47E2-8B7A-64076C414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056"/>
              <a:ext cx="96" cy="336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8" name="AutoShape 16">
              <a:extLst>
                <a:ext uri="{FF2B5EF4-FFF2-40B4-BE49-F238E27FC236}">
                  <a16:creationId xmlns:a16="http://schemas.microsoft.com/office/drawing/2014/main" id="{414483A5-55FB-4355-B864-56C605F71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144" cy="96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89" name="AutoShape 17" descr="Wide downward diagonal">
              <a:extLst>
                <a:ext uri="{FF2B5EF4-FFF2-40B4-BE49-F238E27FC236}">
                  <a16:creationId xmlns:a16="http://schemas.microsoft.com/office/drawing/2014/main" id="{5811B3E0-1C0D-4494-AC85-80D534605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384"/>
              <a:ext cx="240" cy="336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90" name="AutoShape 21">
              <a:extLst>
                <a:ext uri="{FF2B5EF4-FFF2-40B4-BE49-F238E27FC236}">
                  <a16:creationId xmlns:a16="http://schemas.microsoft.com/office/drawing/2014/main" id="{3F70735C-740E-42A0-BC98-E7ACDD089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" y="1981"/>
              <a:ext cx="384" cy="55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6891" name="Line 26">
              <a:extLst>
                <a:ext uri="{FF2B5EF4-FFF2-40B4-BE49-F238E27FC236}">
                  <a16:creationId xmlns:a16="http://schemas.microsoft.com/office/drawing/2014/main" id="{46034310-34D8-49D4-8F36-13388EF412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912"/>
              <a:ext cx="0" cy="1056"/>
            </a:xfrm>
            <a:prstGeom prst="line">
              <a:avLst/>
            </a:prstGeom>
            <a:noFill/>
            <a:ln w="50800" cap="sq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6855" name="Rectangle 31">
            <a:extLst>
              <a:ext uri="{FF2B5EF4-FFF2-40B4-BE49-F238E27FC236}">
                <a16:creationId xmlns:a16="http://schemas.microsoft.com/office/drawing/2014/main" id="{608B5B9F-830D-4FA7-9E2F-C652627E5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56" name="Line 3">
            <a:extLst>
              <a:ext uri="{FF2B5EF4-FFF2-40B4-BE49-F238E27FC236}">
                <a16:creationId xmlns:a16="http://schemas.microsoft.com/office/drawing/2014/main" id="{2ED9FDC7-1C26-442F-8091-BE20F999C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600200"/>
            <a:ext cx="0" cy="2667000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57" name="AutoShape 4">
            <a:extLst>
              <a:ext uri="{FF2B5EF4-FFF2-40B4-BE49-F238E27FC236}">
                <a16:creationId xmlns:a16="http://schemas.microsoft.com/office/drawing/2014/main" id="{43F7D4B2-A75E-4E3B-8D76-2BD72FA64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58" name="Oval 7">
            <a:extLst>
              <a:ext uri="{FF2B5EF4-FFF2-40B4-BE49-F238E27FC236}">
                <a16:creationId xmlns:a16="http://schemas.microsoft.com/office/drawing/2014/main" id="{931AA27B-F7C0-4325-B113-E0A165E33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9812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59" name="AutoShape 10">
            <a:extLst>
              <a:ext uri="{FF2B5EF4-FFF2-40B4-BE49-F238E27FC236}">
                <a16:creationId xmlns:a16="http://schemas.microsoft.com/office/drawing/2014/main" id="{F539C03F-E747-4107-9987-35998BEFD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00400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0" name="AutoShape 11">
            <a:extLst>
              <a:ext uri="{FF2B5EF4-FFF2-40B4-BE49-F238E27FC236}">
                <a16:creationId xmlns:a16="http://schemas.microsoft.com/office/drawing/2014/main" id="{F10C7C9F-2CBB-4DB6-93C6-7CA0CDFE6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3622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1" name="AutoShape 13">
            <a:extLst>
              <a:ext uri="{FF2B5EF4-FFF2-40B4-BE49-F238E27FC236}">
                <a16:creationId xmlns:a16="http://schemas.microsoft.com/office/drawing/2014/main" id="{07197335-B304-4D85-9726-6CEC1631A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82788"/>
            <a:ext cx="609600" cy="2286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2" name="AutoShape 14">
            <a:extLst>
              <a:ext uri="{FF2B5EF4-FFF2-40B4-BE49-F238E27FC236}">
                <a16:creationId xmlns:a16="http://schemas.microsoft.com/office/drawing/2014/main" id="{F69137EE-0AE6-4BC8-8219-9E475461C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362200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3" name="AutoShape 16">
            <a:extLst>
              <a:ext uri="{FF2B5EF4-FFF2-40B4-BE49-F238E27FC236}">
                <a16:creationId xmlns:a16="http://schemas.microsoft.com/office/drawing/2014/main" id="{F54D14F8-5C24-4F7A-997C-9E5C59212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00400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4" name="AutoShape 17" descr="Wide downward diagonal">
            <a:extLst>
              <a:ext uri="{FF2B5EF4-FFF2-40B4-BE49-F238E27FC236}">
                <a16:creationId xmlns:a16="http://schemas.microsoft.com/office/drawing/2014/main" id="{1E539A9C-599B-4F0F-926E-778C4D84E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5" name="AutoShape 21">
            <a:extLst>
              <a:ext uri="{FF2B5EF4-FFF2-40B4-BE49-F238E27FC236}">
                <a16:creationId xmlns:a16="http://schemas.microsoft.com/office/drawing/2014/main" id="{0714E11D-2770-4D88-9A4D-3D4B7CA03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3" y="3830638"/>
            <a:ext cx="609600" cy="87312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6" name="Line 3">
            <a:extLst>
              <a:ext uri="{FF2B5EF4-FFF2-40B4-BE49-F238E27FC236}">
                <a16:creationId xmlns:a16="http://schemas.microsoft.com/office/drawing/2014/main" id="{532D7AC7-CB4D-4DFE-8497-A19C089B03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286000"/>
            <a:ext cx="0" cy="2667000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7" name="AutoShape 4">
            <a:extLst>
              <a:ext uri="{FF2B5EF4-FFF2-40B4-BE49-F238E27FC236}">
                <a16:creationId xmlns:a16="http://schemas.microsoft.com/office/drawing/2014/main" id="{F6FF2DAC-9EC9-4D9A-8888-F6C16F953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9812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8" name="AutoShape 10">
            <a:extLst>
              <a:ext uri="{FF2B5EF4-FFF2-40B4-BE49-F238E27FC236}">
                <a16:creationId xmlns:a16="http://schemas.microsoft.com/office/drawing/2014/main" id="{01AC382D-6132-436F-A2C8-87AE64E4F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86200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69" name="AutoShape 11">
            <a:extLst>
              <a:ext uri="{FF2B5EF4-FFF2-40B4-BE49-F238E27FC236}">
                <a16:creationId xmlns:a16="http://schemas.microsoft.com/office/drawing/2014/main" id="{E06998B4-F56C-4BB5-9CCE-4CBBDE4EA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0" name="AutoShape 12" descr="Wide downward diagonal">
            <a:extLst>
              <a:ext uri="{FF2B5EF4-FFF2-40B4-BE49-F238E27FC236}">
                <a16:creationId xmlns:a16="http://schemas.microsoft.com/office/drawing/2014/main" id="{6EACA4BD-DA0A-42FD-A9C0-891ADFC3A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667000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1" name="AutoShape 13">
            <a:extLst>
              <a:ext uri="{FF2B5EF4-FFF2-40B4-BE49-F238E27FC236}">
                <a16:creationId xmlns:a16="http://schemas.microsoft.com/office/drawing/2014/main" id="{D5B49C66-8653-4B3F-B2CD-A0FCAB23E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668588"/>
            <a:ext cx="609600" cy="2286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2" name="AutoShape 14">
            <a:extLst>
              <a:ext uri="{FF2B5EF4-FFF2-40B4-BE49-F238E27FC236}">
                <a16:creationId xmlns:a16="http://schemas.microsoft.com/office/drawing/2014/main" id="{02AE255A-4229-43C8-A740-435154DA6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3" name="AutoShape 16">
            <a:extLst>
              <a:ext uri="{FF2B5EF4-FFF2-40B4-BE49-F238E27FC236}">
                <a16:creationId xmlns:a16="http://schemas.microsoft.com/office/drawing/2014/main" id="{8F9B7AC8-2D40-4903-BAAF-A89F8480A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86200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4" name="AutoShape 17" descr="Wide downward diagonal">
            <a:extLst>
              <a:ext uri="{FF2B5EF4-FFF2-40B4-BE49-F238E27FC236}">
                <a16:creationId xmlns:a16="http://schemas.microsoft.com/office/drawing/2014/main" id="{81ACD2B4-BF40-43B1-8188-E57D1E274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981200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5" name="AutoShape 21">
            <a:extLst>
              <a:ext uri="{FF2B5EF4-FFF2-40B4-BE49-F238E27FC236}">
                <a16:creationId xmlns:a16="http://schemas.microsoft.com/office/drawing/2014/main" id="{83AD52BF-DE5D-47AA-A318-98450B32A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63" y="4516438"/>
            <a:ext cx="609600" cy="87312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6" name="Line 26">
            <a:extLst>
              <a:ext uri="{FF2B5EF4-FFF2-40B4-BE49-F238E27FC236}">
                <a16:creationId xmlns:a16="http://schemas.microsoft.com/office/drawing/2014/main" id="{948B144C-BCF2-47D2-9E3E-58095693372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895600"/>
            <a:ext cx="0" cy="1600200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7" name="Oval 7">
            <a:extLst>
              <a:ext uri="{FF2B5EF4-FFF2-40B4-BE49-F238E27FC236}">
                <a16:creationId xmlns:a16="http://schemas.microsoft.com/office/drawing/2014/main" id="{47D7F3A7-1D4F-4B66-932D-9C5B1CE6F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667000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8" name="Oval 7">
            <a:extLst>
              <a:ext uri="{FF2B5EF4-FFF2-40B4-BE49-F238E27FC236}">
                <a16:creationId xmlns:a16="http://schemas.microsoft.com/office/drawing/2014/main" id="{FFC8687E-0002-4C78-A188-F6F4B8988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958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6879" name="Oval 7">
            <a:extLst>
              <a:ext uri="{FF2B5EF4-FFF2-40B4-BE49-F238E27FC236}">
                <a16:creationId xmlns:a16="http://schemas.microsoft.com/office/drawing/2014/main" id="{5224B671-8F25-4E9D-8DE4-A876D928D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810000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" name="Rectangle 8">
            <a:extLst>
              <a:ext uri="{FF2B5EF4-FFF2-40B4-BE49-F238E27FC236}">
                <a16:creationId xmlns:a16="http://schemas.microsoft.com/office/drawing/2014/main" id="{6AD62E01-39E5-4277-B56B-4757DB2F2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XAS: decay of the core hole: x-ray emission</a:t>
            </a:r>
            <a:endParaRPr kumimoji="0" lang="en-US" sz="32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AutoShape 12" descr="Wide downward diagonal">
            <a:extLst>
              <a:ext uri="{FF2B5EF4-FFF2-40B4-BE49-F238E27FC236}">
                <a16:creationId xmlns:a16="http://schemas.microsoft.com/office/drawing/2014/main" id="{7973874E-EC5A-4496-9CFD-4ADA77CCF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81200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899" name="Text Box 2">
            <a:extLst>
              <a:ext uri="{FF2B5EF4-FFF2-40B4-BE49-F238E27FC236}">
                <a16:creationId xmlns:a16="http://schemas.microsoft.com/office/drawing/2014/main" id="{914D66B4-10BE-4C9F-95BE-C2879725A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0574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8900" name="Text Box 9">
            <a:extLst>
              <a:ext uri="{FF2B5EF4-FFF2-40B4-BE49-F238E27FC236}">
                <a16:creationId xmlns:a16="http://schemas.microsoft.com/office/drawing/2014/main" id="{DED16474-8057-4B32-86FF-7DA58890A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950" y="2597150"/>
            <a:ext cx="184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  <a:sym typeface="MT Extra" panose="05050102010205020202" pitchFamily="18" charset="2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91928" name="Rectangle 24">
            <a:extLst>
              <a:ext uri="{FF2B5EF4-FFF2-40B4-BE49-F238E27FC236}">
                <a16:creationId xmlns:a16="http://schemas.microsoft.com/office/drawing/2014/main" id="{BE6F5D3D-32EE-401F-A06A-11E4E4EE8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8654F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Auger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08902" name="Group 6">
            <a:extLst>
              <a:ext uri="{FF2B5EF4-FFF2-40B4-BE49-F238E27FC236}">
                <a16:creationId xmlns:a16="http://schemas.microsoft.com/office/drawing/2014/main" id="{F2F7BA4C-4331-4F50-B03C-C3D7128C721C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09600"/>
            <a:ext cx="1143000" cy="2971800"/>
            <a:chOff x="96" y="384"/>
            <a:chExt cx="720" cy="1872"/>
          </a:xfrm>
        </p:grpSpPr>
        <p:sp>
          <p:nvSpPr>
            <p:cNvPr id="208931" name="Line 3">
              <a:extLst>
                <a:ext uri="{FF2B5EF4-FFF2-40B4-BE49-F238E27FC236}">
                  <a16:creationId xmlns:a16="http://schemas.microsoft.com/office/drawing/2014/main" id="{E2871FBA-44D7-4F33-BB3B-FFDEB7FB15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" y="576"/>
              <a:ext cx="0" cy="1680"/>
            </a:xfrm>
            <a:prstGeom prst="line">
              <a:avLst/>
            </a:prstGeom>
            <a:noFill/>
            <a:ln w="508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2" name="AutoShape 4">
              <a:extLst>
                <a:ext uri="{FF2B5EF4-FFF2-40B4-BE49-F238E27FC236}">
                  <a16:creationId xmlns:a16="http://schemas.microsoft.com/office/drawing/2014/main" id="{A3FAB887-2585-4C0A-A309-CEF6BE678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384"/>
              <a:ext cx="288" cy="33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3" name="Oval 7">
              <a:extLst>
                <a:ext uri="{FF2B5EF4-FFF2-40B4-BE49-F238E27FC236}">
                  <a16:creationId xmlns:a16="http://schemas.microsoft.com/office/drawing/2014/main" id="{38E0331A-52CD-41D7-A747-C21EB7E64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968"/>
              <a:ext cx="96" cy="96"/>
            </a:xfrm>
            <a:prstGeom prst="ellips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4" name="AutoShape 10">
              <a:extLst>
                <a:ext uri="{FF2B5EF4-FFF2-40B4-BE49-F238E27FC236}">
                  <a16:creationId xmlns:a16="http://schemas.microsoft.com/office/drawing/2014/main" id="{A85602A4-05F2-4BB2-A660-9C9B8BF30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288" cy="9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5" name="AutoShape 11">
              <a:extLst>
                <a:ext uri="{FF2B5EF4-FFF2-40B4-BE49-F238E27FC236}">
                  <a16:creationId xmlns:a16="http://schemas.microsoft.com/office/drawing/2014/main" id="{AED1C705-2D87-41D9-AAEA-25244AB31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056"/>
              <a:ext cx="288" cy="336"/>
            </a:xfrm>
            <a:prstGeom prst="flowChartDelay">
              <a:avLst/>
            </a:prstGeom>
            <a:solidFill>
              <a:srgbClr val="00FF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6" name="AutoShape 12" descr="Wide downward diagonal">
              <a:extLst>
                <a:ext uri="{FF2B5EF4-FFF2-40B4-BE49-F238E27FC236}">
                  <a16:creationId xmlns:a16="http://schemas.microsoft.com/office/drawing/2014/main" id="{1ED4C52A-0922-416E-913A-4236463FF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6"/>
              <a:ext cx="720" cy="144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7" name="AutoShape 13">
              <a:extLst>
                <a:ext uri="{FF2B5EF4-FFF2-40B4-BE49-F238E27FC236}">
                  <a16:creationId xmlns:a16="http://schemas.microsoft.com/office/drawing/2014/main" id="{9D3C73E8-11C6-47B8-9CB5-FFDB49CA8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7"/>
              <a:ext cx="384" cy="144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8" name="AutoShape 14">
              <a:extLst>
                <a:ext uri="{FF2B5EF4-FFF2-40B4-BE49-F238E27FC236}">
                  <a16:creationId xmlns:a16="http://schemas.microsoft.com/office/drawing/2014/main" id="{FD3F232A-6A78-4930-9152-AB5AD2F9A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056"/>
              <a:ext cx="96" cy="336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39" name="AutoShape 16">
              <a:extLst>
                <a:ext uri="{FF2B5EF4-FFF2-40B4-BE49-F238E27FC236}">
                  <a16:creationId xmlns:a16="http://schemas.microsoft.com/office/drawing/2014/main" id="{1D221908-A51E-4AD4-8A3C-7FB697CEA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144" cy="96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40" name="AutoShape 17" descr="Wide downward diagonal">
              <a:extLst>
                <a:ext uri="{FF2B5EF4-FFF2-40B4-BE49-F238E27FC236}">
                  <a16:creationId xmlns:a16="http://schemas.microsoft.com/office/drawing/2014/main" id="{F64EF642-6BA4-4DF8-A17B-438CE0641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384"/>
              <a:ext cx="240" cy="336"/>
            </a:xfrm>
            <a:prstGeom prst="flowChartDelay">
              <a:avLst/>
            </a:prstGeom>
            <a:pattFill prst="wdDnDiag">
              <a:fgClr>
                <a:srgbClr val="FF0000"/>
              </a:fgClr>
              <a:bgClr>
                <a:srgbClr val="FFFFFF"/>
              </a:bgClr>
            </a:patt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41" name="AutoShape 21">
              <a:extLst>
                <a:ext uri="{FF2B5EF4-FFF2-40B4-BE49-F238E27FC236}">
                  <a16:creationId xmlns:a16="http://schemas.microsoft.com/office/drawing/2014/main" id="{A82BB900-C18C-4FCC-BA43-9173A2CDD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" y="1981"/>
              <a:ext cx="384" cy="55"/>
            </a:xfrm>
            <a:prstGeom prst="flowChartDelay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alt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8942" name="Line 26">
              <a:extLst>
                <a:ext uri="{FF2B5EF4-FFF2-40B4-BE49-F238E27FC236}">
                  <a16:creationId xmlns:a16="http://schemas.microsoft.com/office/drawing/2014/main" id="{B67BFD43-0469-4F65-A9CD-FE72898D1D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912"/>
              <a:ext cx="0" cy="1056"/>
            </a:xfrm>
            <a:prstGeom prst="line">
              <a:avLst/>
            </a:prstGeom>
            <a:noFill/>
            <a:ln w="50800" cap="sq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8903" name="Rectangle 31">
            <a:extLst>
              <a:ext uri="{FF2B5EF4-FFF2-40B4-BE49-F238E27FC236}">
                <a16:creationId xmlns:a16="http://schemas.microsoft.com/office/drawing/2014/main" id="{A3F5D78D-5FE0-41CF-9643-7B8FFCCC0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04" name="Line 3">
            <a:extLst>
              <a:ext uri="{FF2B5EF4-FFF2-40B4-BE49-F238E27FC236}">
                <a16:creationId xmlns:a16="http://schemas.microsoft.com/office/drawing/2014/main" id="{6DD0AE3F-C576-414F-9BE0-9F465C9E1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1600200"/>
            <a:ext cx="0" cy="2667000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05" name="AutoShape 4">
            <a:extLst>
              <a:ext uri="{FF2B5EF4-FFF2-40B4-BE49-F238E27FC236}">
                <a16:creationId xmlns:a16="http://schemas.microsoft.com/office/drawing/2014/main" id="{6B658215-B871-4F88-ACE0-646FB556F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06" name="Oval 7">
            <a:extLst>
              <a:ext uri="{FF2B5EF4-FFF2-40B4-BE49-F238E27FC236}">
                <a16:creationId xmlns:a16="http://schemas.microsoft.com/office/drawing/2014/main" id="{1E1FF761-B9BD-4CF9-99B3-2F623617C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9812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07" name="AutoShape 10">
            <a:extLst>
              <a:ext uri="{FF2B5EF4-FFF2-40B4-BE49-F238E27FC236}">
                <a16:creationId xmlns:a16="http://schemas.microsoft.com/office/drawing/2014/main" id="{F570611A-602C-4137-A4E2-6B38AE86E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00400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08" name="AutoShape 11">
            <a:extLst>
              <a:ext uri="{FF2B5EF4-FFF2-40B4-BE49-F238E27FC236}">
                <a16:creationId xmlns:a16="http://schemas.microsoft.com/office/drawing/2014/main" id="{90BF9FE1-42F7-42DF-8664-9B6D92EED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3622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09" name="AutoShape 13">
            <a:extLst>
              <a:ext uri="{FF2B5EF4-FFF2-40B4-BE49-F238E27FC236}">
                <a16:creationId xmlns:a16="http://schemas.microsoft.com/office/drawing/2014/main" id="{982EAE1A-793A-4FDE-AF81-8EB91745A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982788"/>
            <a:ext cx="609600" cy="2286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0" name="AutoShape 14">
            <a:extLst>
              <a:ext uri="{FF2B5EF4-FFF2-40B4-BE49-F238E27FC236}">
                <a16:creationId xmlns:a16="http://schemas.microsoft.com/office/drawing/2014/main" id="{D8ADDD3C-1BD3-4EBE-9006-34F3C18AB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362200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1" name="AutoShape 16">
            <a:extLst>
              <a:ext uri="{FF2B5EF4-FFF2-40B4-BE49-F238E27FC236}">
                <a16:creationId xmlns:a16="http://schemas.microsoft.com/office/drawing/2014/main" id="{8B02A449-1D6D-429F-A48A-EF2CBCABA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00400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2" name="AutoShape 17" descr="Wide downward diagonal">
            <a:extLst>
              <a:ext uri="{FF2B5EF4-FFF2-40B4-BE49-F238E27FC236}">
                <a16:creationId xmlns:a16="http://schemas.microsoft.com/office/drawing/2014/main" id="{DC0E771F-4066-473B-8EF5-0CD5504ED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95400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3" name="AutoShape 21">
            <a:extLst>
              <a:ext uri="{FF2B5EF4-FFF2-40B4-BE49-F238E27FC236}">
                <a16:creationId xmlns:a16="http://schemas.microsoft.com/office/drawing/2014/main" id="{81141E7F-AE8B-4B4D-A0CA-A50B53AC3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3" y="3830638"/>
            <a:ext cx="609600" cy="87312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4" name="Line 3">
            <a:extLst>
              <a:ext uri="{FF2B5EF4-FFF2-40B4-BE49-F238E27FC236}">
                <a16:creationId xmlns:a16="http://schemas.microsoft.com/office/drawing/2014/main" id="{63515E59-4E24-4A56-ABD4-AC4E97379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286000"/>
            <a:ext cx="0" cy="2667000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5" name="AutoShape 4">
            <a:extLst>
              <a:ext uri="{FF2B5EF4-FFF2-40B4-BE49-F238E27FC236}">
                <a16:creationId xmlns:a16="http://schemas.microsoft.com/office/drawing/2014/main" id="{5306B91B-3449-43C9-8CF9-2F30896FF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9812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6" name="AutoShape 10">
            <a:extLst>
              <a:ext uri="{FF2B5EF4-FFF2-40B4-BE49-F238E27FC236}">
                <a16:creationId xmlns:a16="http://schemas.microsoft.com/office/drawing/2014/main" id="{F5659052-40A5-4FC1-A629-A72AA7A1B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86200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7" name="AutoShape 11">
            <a:extLst>
              <a:ext uri="{FF2B5EF4-FFF2-40B4-BE49-F238E27FC236}">
                <a16:creationId xmlns:a16="http://schemas.microsoft.com/office/drawing/2014/main" id="{0F9BA39F-0751-4B74-A0CF-4DA79BB1E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8" name="AutoShape 12" descr="Wide downward diagonal">
            <a:extLst>
              <a:ext uri="{FF2B5EF4-FFF2-40B4-BE49-F238E27FC236}">
                <a16:creationId xmlns:a16="http://schemas.microsoft.com/office/drawing/2014/main" id="{30BDBE47-7100-4ADC-B567-4352C5BCA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667000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19" name="AutoShape 13">
            <a:extLst>
              <a:ext uri="{FF2B5EF4-FFF2-40B4-BE49-F238E27FC236}">
                <a16:creationId xmlns:a16="http://schemas.microsoft.com/office/drawing/2014/main" id="{B1A212BE-2606-4966-9FA7-4A90E2047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668588"/>
            <a:ext cx="609600" cy="2286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0" name="AutoShape 14">
            <a:extLst>
              <a:ext uri="{FF2B5EF4-FFF2-40B4-BE49-F238E27FC236}">
                <a16:creationId xmlns:a16="http://schemas.microsoft.com/office/drawing/2014/main" id="{061522DC-40D6-40BE-B149-7419941A1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1" name="AutoShape 16">
            <a:extLst>
              <a:ext uri="{FF2B5EF4-FFF2-40B4-BE49-F238E27FC236}">
                <a16:creationId xmlns:a16="http://schemas.microsoft.com/office/drawing/2014/main" id="{66A7D5EE-B888-4A8B-AD3A-5F4CE578F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86200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2" name="AutoShape 17" descr="Wide downward diagonal">
            <a:extLst>
              <a:ext uri="{FF2B5EF4-FFF2-40B4-BE49-F238E27FC236}">
                <a16:creationId xmlns:a16="http://schemas.microsoft.com/office/drawing/2014/main" id="{390445F8-1649-45C1-AC9F-A46A63434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981200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3" name="AutoShape 21">
            <a:extLst>
              <a:ext uri="{FF2B5EF4-FFF2-40B4-BE49-F238E27FC236}">
                <a16:creationId xmlns:a16="http://schemas.microsoft.com/office/drawing/2014/main" id="{F556439E-BDD3-4695-8473-BEBABC0A3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63" y="4516438"/>
            <a:ext cx="609600" cy="87312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4" name="Line 26">
            <a:extLst>
              <a:ext uri="{FF2B5EF4-FFF2-40B4-BE49-F238E27FC236}">
                <a16:creationId xmlns:a16="http://schemas.microsoft.com/office/drawing/2014/main" id="{E2BF52DB-F1D6-4769-8D5F-7A9032901D8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895600"/>
            <a:ext cx="0" cy="1524000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5" name="Oval 7">
            <a:extLst>
              <a:ext uri="{FF2B5EF4-FFF2-40B4-BE49-F238E27FC236}">
                <a16:creationId xmlns:a16="http://schemas.microsoft.com/office/drawing/2014/main" id="{DA480413-18AC-4DAC-BE24-67D4E4BF7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667000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6" name="Oval 7">
            <a:extLst>
              <a:ext uri="{FF2B5EF4-FFF2-40B4-BE49-F238E27FC236}">
                <a16:creationId xmlns:a16="http://schemas.microsoft.com/office/drawing/2014/main" id="{BB673C27-14C6-4FAC-8FA6-FDD47211F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958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7" name="Line 26">
            <a:extLst>
              <a:ext uri="{FF2B5EF4-FFF2-40B4-BE49-F238E27FC236}">
                <a16:creationId xmlns:a16="http://schemas.microsoft.com/office/drawing/2014/main" id="{5570C89E-21A4-49CD-AD96-DE6F10BFAA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838200"/>
            <a:ext cx="0" cy="1752600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8" name="Oval 7">
            <a:extLst>
              <a:ext uri="{FF2B5EF4-FFF2-40B4-BE49-F238E27FC236}">
                <a16:creationId xmlns:a16="http://schemas.microsoft.com/office/drawing/2014/main" id="{4D1EDED9-4C27-4363-A750-E5C23E8A8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667000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29" name="Oval 7">
            <a:extLst>
              <a:ext uri="{FF2B5EF4-FFF2-40B4-BE49-F238E27FC236}">
                <a16:creationId xmlns:a16="http://schemas.microsoft.com/office/drawing/2014/main" id="{B83B88BE-6E9C-4087-A223-3E729A03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6096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8930" name="Oval 7">
            <a:extLst>
              <a:ext uri="{FF2B5EF4-FFF2-40B4-BE49-F238E27FC236}">
                <a16:creationId xmlns:a16="http://schemas.microsoft.com/office/drawing/2014/main" id="{81D665F1-6A51-42E0-A80C-B1078D6DC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810000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" name="Rectangle 8">
            <a:extLst>
              <a:ext uri="{FF2B5EF4-FFF2-40B4-BE49-F238E27FC236}">
                <a16:creationId xmlns:a16="http://schemas.microsoft.com/office/drawing/2014/main" id="{177708BC-551D-42F7-822C-E10E05B5A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XAS: decay of the core hole: Auger</a:t>
            </a:r>
            <a:endParaRPr kumimoji="0" lang="en-US" sz="32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A6B234-DEB4-4817-80E3-5A64FE36D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500255"/>
            <a:ext cx="7128792" cy="5857490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44E88CF-9941-4AEE-AFE2-FB6C6DB6A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XAS: decay of the core hole: Auger and XES</a:t>
            </a:r>
            <a:endParaRPr kumimoji="0" lang="en-US" sz="32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A0ACAC-7FD1-EBD3-4622-997FF012EBAD}"/>
              </a:ext>
            </a:extLst>
          </p:cNvPr>
          <p:cNvSpPr txBox="1"/>
          <p:nvPr/>
        </p:nvSpPr>
        <p:spPr>
          <a:xfrm>
            <a:off x="0" y="6093296"/>
            <a:ext cx="748384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lang="en-US" sz="3600" dirty="0">
                <a:solidFill>
                  <a:srgbClr val="0000FF"/>
                </a:solidFill>
              </a:rPr>
              <a:t>B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elow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1</a:t>
            </a:r>
            <a:r>
              <a:rPr lang="en-US" sz="3600" dirty="0">
                <a:solidFill>
                  <a:srgbClr val="0000FF"/>
                </a:solidFill>
              </a:rPr>
              <a:t>000 eV: 99% Auger decay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885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493805-BA2C-47AD-B81E-A99AA95A6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908720"/>
            <a:ext cx="8088593" cy="5184576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77227F86-3178-4C3A-9ABC-F10C14384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 escape depth </a:t>
            </a:r>
            <a:endParaRPr kumimoji="0" lang="en-US" sz="32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BCB825-8DD3-3713-4EEA-CCAF9940ECC8}"/>
              </a:ext>
            </a:extLst>
          </p:cNvPr>
          <p:cNvSpPr txBox="1"/>
          <p:nvPr/>
        </p:nvSpPr>
        <p:spPr>
          <a:xfrm>
            <a:off x="0" y="6093296"/>
            <a:ext cx="873187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lang="en-US" sz="3600" dirty="0">
                <a:solidFill>
                  <a:srgbClr val="0000FF"/>
                </a:solidFill>
              </a:rPr>
              <a:t>Electron yield has few nm probing depth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766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1790F-59C3-3832-D48B-4825398B0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F73F711-BB65-52B8-813B-CA4D1799EF4B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8208D7B-3A20-947B-BBD8-B0ED409D7116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0291246-F977-F4BD-D3CB-F4ADD3D0148E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7F581649-4701-F039-E1D3-A34CA0227C3C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CACF663-D251-749B-447A-6B5F418D844E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C26ABCF-4544-D9FC-5E63-17F87E051D33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EC56F336-1C9D-4EBA-3E90-E917CA883B56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07653B7-2948-4477-3769-E0A79F617140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C1255D8-FDAB-1E56-EF05-F6D0CB57F31F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6F3A42AD-2A72-6279-803F-B7A73926B280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23ED0B1-B2B3-2064-200F-DFA4E7BAB6B5}"/>
              </a:ext>
            </a:extLst>
          </p:cNvPr>
          <p:cNvSpPr txBox="1"/>
          <p:nvPr/>
        </p:nvSpPr>
        <p:spPr>
          <a:xfrm>
            <a:off x="4990390" y="1846013"/>
            <a:ext cx="144783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XPS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AC0BC47-3898-0975-2038-FC8769939D3F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5">
            <a:extLst>
              <a:ext uri="{FF2B5EF4-FFF2-40B4-BE49-F238E27FC236}">
                <a16:creationId xmlns:a16="http://schemas.microsoft.com/office/drawing/2014/main" id="{64BC667E-C064-2D0B-BA64-BE152FA51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D389AFE-0C95-4B3C-81F4-59F6312C0C88}"/>
              </a:ext>
            </a:extLst>
          </p:cNvPr>
          <p:cNvSpPr txBox="1"/>
          <p:nvPr/>
        </p:nvSpPr>
        <p:spPr>
          <a:xfrm>
            <a:off x="1931684" y="179255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236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8E68E-3EBA-338E-3D8F-BAA9E2127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64EA33D-FAA4-2D87-EF27-CBB212AFFA4D}"/>
              </a:ext>
            </a:extLst>
          </p:cNvPr>
          <p:cNvCxnSpPr/>
          <p:nvPr/>
        </p:nvCxnSpPr>
        <p:spPr bwMode="auto">
          <a:xfrm>
            <a:off x="1907704" y="3498024"/>
            <a:ext cx="0" cy="12416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417D5DD-338D-82CE-92D6-865CD2BF1318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5C48BF3-92B2-19F2-BB98-BFBCFA0F5422}"/>
              </a:ext>
            </a:extLst>
          </p:cNvPr>
          <p:cNvCxnSpPr/>
          <p:nvPr/>
        </p:nvCxnSpPr>
        <p:spPr bwMode="auto">
          <a:xfrm>
            <a:off x="2772444" y="2846422"/>
            <a:ext cx="1074856" cy="6724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C216E1-F7D7-08EE-A323-52F4517928A1}"/>
              </a:ext>
            </a:extLst>
          </p:cNvPr>
          <p:cNvCxnSpPr/>
          <p:nvPr/>
        </p:nvCxnSpPr>
        <p:spPr bwMode="auto">
          <a:xfrm>
            <a:off x="6625918" y="2801312"/>
            <a:ext cx="1124360" cy="7492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AF103B7-2FEE-9F5D-77D7-A9151E39B225}"/>
              </a:ext>
            </a:extLst>
          </p:cNvPr>
          <p:cNvCxnSpPr/>
          <p:nvPr/>
        </p:nvCxnSpPr>
        <p:spPr bwMode="auto">
          <a:xfrm>
            <a:off x="5868144" y="3518888"/>
            <a:ext cx="0" cy="12313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BACEA3C-C00A-6410-31DB-7A787A5A6EC9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D74658B-4E7C-BF57-7E17-ADDA17BC31DA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A277FF40-92A7-A77D-1104-C07BEF17F89D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B6CD9DE-20C7-084B-0AE3-3BEC7209DC08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B50366A-3C36-60FF-4D9E-FAE46BEF26E7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0E38640A-16C3-F37B-58C9-02E0E4D4637E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C710D5-3783-BF7B-9A32-A3C87A30189F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006F7800-7211-D5D9-7106-AD8438CEFB81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C10C994E-FA47-8213-A22F-89351619D9D3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3C4EC6D-5DA3-8399-5AA5-66AF5505A831}"/>
              </a:ext>
            </a:extLst>
          </p:cNvPr>
          <p:cNvSpPr txBox="1"/>
          <p:nvPr/>
        </p:nvSpPr>
        <p:spPr>
          <a:xfrm>
            <a:off x="4990390" y="1846013"/>
            <a:ext cx="144783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lang="en-US" sz="3600" dirty="0">
                <a:solidFill>
                  <a:srgbClr val="0000FF"/>
                </a:solidFill>
              </a:rPr>
              <a:t>XPS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182937-0F3F-C8B9-3927-80ED24D3A288}"/>
              </a:ext>
            </a:extLst>
          </p:cNvPr>
          <p:cNvGrpSpPr/>
          <p:nvPr/>
        </p:nvGrpSpPr>
        <p:grpSpPr>
          <a:xfrm>
            <a:off x="2914987" y="3638573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1802B083-1A9D-BB9A-5DD2-6976EC94F1DD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55818489-9043-049E-8EEA-006FAD845691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D493D9F-3B5F-52E0-92C2-7A43CB8165CE}"/>
              </a:ext>
            </a:extLst>
          </p:cNvPr>
          <p:cNvSpPr txBox="1"/>
          <p:nvPr/>
        </p:nvSpPr>
        <p:spPr>
          <a:xfrm>
            <a:off x="1300742" y="599780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RXES (RIXS)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06980A2-D099-81EF-8A96-9084474CF523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481EE5D-E854-39A3-39AA-91A5FBFE9C30}"/>
              </a:ext>
            </a:extLst>
          </p:cNvPr>
          <p:cNvGrpSpPr/>
          <p:nvPr/>
        </p:nvGrpSpPr>
        <p:grpSpPr>
          <a:xfrm>
            <a:off x="1103448" y="489303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42B0438-4C8C-92DE-DABE-33CF9FB47D5B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id="{7B6B7693-C623-2EC6-033B-4C420440BC1A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97505F46-C80A-B103-CE0C-6240279C59FA}"/>
              </a:ext>
            </a:extLst>
          </p:cNvPr>
          <p:cNvSpPr txBox="1"/>
          <p:nvPr/>
        </p:nvSpPr>
        <p:spPr>
          <a:xfrm>
            <a:off x="3032083" y="4665329"/>
            <a:ext cx="1441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52438F7-19E0-DFEF-B5FE-214DE39072A9}"/>
              </a:ext>
            </a:extLst>
          </p:cNvPr>
          <p:cNvSpPr txBox="1"/>
          <p:nvPr/>
        </p:nvSpPr>
        <p:spPr>
          <a:xfrm>
            <a:off x="5257983" y="596928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8CD8A50-7767-44D0-82FE-A1202F6FC3B9}"/>
              </a:ext>
            </a:extLst>
          </p:cNvPr>
          <p:cNvGrpSpPr/>
          <p:nvPr/>
        </p:nvGrpSpPr>
        <p:grpSpPr>
          <a:xfrm>
            <a:off x="4962476" y="4857647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D640DACB-B9D6-B8B4-138B-6CFACF8151E0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" name="Rectangle: Rounded Corners 4">
              <a:extLst>
                <a:ext uri="{FF2B5EF4-FFF2-40B4-BE49-F238E27FC236}">
                  <a16:creationId xmlns:a16="http://schemas.microsoft.com/office/drawing/2014/main" id="{B47F3A78-EFA4-3DC2-397F-0E0B593056CD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7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+e’+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2" name="Rectangle 5">
            <a:extLst>
              <a:ext uri="{FF2B5EF4-FFF2-40B4-BE49-F238E27FC236}">
                <a16:creationId xmlns:a16="http://schemas.microsoft.com/office/drawing/2014/main" id="{D713FCF4-4FEC-C55E-65B9-632FF6CCB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C21F6E7-2AA2-AC8B-0AA9-EEF72CA950E0}"/>
              </a:ext>
            </a:extLst>
          </p:cNvPr>
          <p:cNvCxnSpPr/>
          <p:nvPr/>
        </p:nvCxnSpPr>
        <p:spPr bwMode="auto">
          <a:xfrm>
            <a:off x="683568" y="1443826"/>
            <a:ext cx="0" cy="331236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4CCC92F-027E-26A6-418B-94516CAEE4C6}"/>
              </a:ext>
            </a:extLst>
          </p:cNvPr>
          <p:cNvSpPr txBox="1"/>
          <p:nvPr/>
        </p:nvSpPr>
        <p:spPr>
          <a:xfrm>
            <a:off x="224603" y="4718573"/>
            <a:ext cx="1208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IXS</a:t>
            </a:r>
            <a:endParaRPr kumimoji="0" lang="nl-NL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5EE746-D708-8C30-C340-3DC71C526191}"/>
              </a:ext>
            </a:extLst>
          </p:cNvPr>
          <p:cNvGrpSpPr/>
          <p:nvPr/>
        </p:nvGrpSpPr>
        <p:grpSpPr>
          <a:xfrm>
            <a:off x="6850278" y="3670206"/>
            <a:ext cx="1800000" cy="1080000"/>
            <a:chOff x="4691116" y="884721"/>
            <a:chExt cx="1406367" cy="843819"/>
          </a:xfrm>
          <a:solidFill>
            <a:schemeClr val="accent1">
              <a:lumMod val="9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590C859-0D32-A110-AADE-C3180F4484FB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2FA8E34B-2FCE-FD45-F3A2-A462292300C2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lang="nl-NL" sz="2400" baseline="30000" dirty="0">
                  <a:solidFill>
                    <a:srgbClr val="FFFFFF"/>
                  </a:solidFill>
                  <a:latin typeface="Verdana"/>
                </a:rPr>
                <a:t>8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b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</a:t>
              </a:r>
              <a:r>
                <a:rPr lang="nl-NL" sz="2400" dirty="0">
                  <a:solidFill>
                    <a:srgbClr val="FFFFFF"/>
                  </a:solidFill>
                </a:rPr>
                <a:t>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’</a:t>
              </a:r>
              <a:r>
                <a:rPr lang="nl-NL" sz="2400" dirty="0">
                  <a:solidFill>
                    <a:srgbClr val="FFFFFF"/>
                  </a:solidFill>
                </a:rPr>
                <a:t>+e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’’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830339C3-0D6F-EC02-F8F4-8269D1590DB9}"/>
              </a:ext>
            </a:extLst>
          </p:cNvPr>
          <p:cNvSpPr txBox="1"/>
          <p:nvPr/>
        </p:nvSpPr>
        <p:spPr>
          <a:xfrm>
            <a:off x="7236296" y="472514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468F025-2016-4B1D-ED59-BA5ED4729736}"/>
              </a:ext>
            </a:extLst>
          </p:cNvPr>
          <p:cNvSpPr txBox="1"/>
          <p:nvPr/>
        </p:nvSpPr>
        <p:spPr>
          <a:xfrm>
            <a:off x="1931684" y="179255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FF"/>
                </a:solidFill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10311A-187C-2266-966D-607F137BF4AE}"/>
              </a:ext>
            </a:extLst>
          </p:cNvPr>
          <p:cNvSpPr txBox="1"/>
          <p:nvPr/>
        </p:nvSpPr>
        <p:spPr>
          <a:xfrm>
            <a:off x="1924903" y="35752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1BBCD9-7910-6800-C59D-9AB44F374FDC}"/>
              </a:ext>
            </a:extLst>
          </p:cNvPr>
          <p:cNvSpPr txBox="1"/>
          <p:nvPr/>
        </p:nvSpPr>
        <p:spPr>
          <a:xfrm>
            <a:off x="3204805" y="28147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8B6CB4-6F53-347D-1482-91CE6C7A11DD}"/>
              </a:ext>
            </a:extLst>
          </p:cNvPr>
          <p:cNvSpPr txBox="1"/>
          <p:nvPr/>
        </p:nvSpPr>
        <p:spPr>
          <a:xfrm>
            <a:off x="7169161" y="286729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8C3F23-3FA0-7214-3B0F-1AFC7163B24E}"/>
              </a:ext>
            </a:extLst>
          </p:cNvPr>
          <p:cNvSpPr txBox="1"/>
          <p:nvPr/>
        </p:nvSpPr>
        <p:spPr>
          <a:xfrm>
            <a:off x="5862476" y="3653843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097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E7451-E322-07BC-CD31-07FAD5227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F9245DF-8D0F-2F87-CFDD-F313052AC1E6}"/>
              </a:ext>
            </a:extLst>
          </p:cNvPr>
          <p:cNvSpPr/>
          <p:nvPr/>
        </p:nvSpPr>
        <p:spPr bwMode="auto">
          <a:xfrm>
            <a:off x="6735153" y="582106"/>
            <a:ext cx="2372466" cy="62758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5C8D16-8BCE-830E-BA85-9D042AF17A04}"/>
              </a:ext>
            </a:extLst>
          </p:cNvPr>
          <p:cNvSpPr/>
          <p:nvPr/>
        </p:nvSpPr>
        <p:spPr bwMode="auto">
          <a:xfrm>
            <a:off x="2935081" y="582106"/>
            <a:ext cx="3775860" cy="62758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35CC7B0-9FA1-040E-CC5F-4596051D4244}"/>
              </a:ext>
            </a:extLst>
          </p:cNvPr>
          <p:cNvCxnSpPr/>
          <p:nvPr/>
        </p:nvCxnSpPr>
        <p:spPr bwMode="auto">
          <a:xfrm>
            <a:off x="1907704" y="3498024"/>
            <a:ext cx="0" cy="12416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F88BCF7-22AD-7D84-BA18-59E40EBD4A86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D3206DA-0BEF-718C-C378-67C7542493C2}"/>
              </a:ext>
            </a:extLst>
          </p:cNvPr>
          <p:cNvCxnSpPr/>
          <p:nvPr/>
        </p:nvCxnSpPr>
        <p:spPr bwMode="auto">
          <a:xfrm>
            <a:off x="2772444" y="2846422"/>
            <a:ext cx="1074856" cy="6724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FE50BE0-6B3E-9266-DBEA-4984F3B89130}"/>
              </a:ext>
            </a:extLst>
          </p:cNvPr>
          <p:cNvCxnSpPr/>
          <p:nvPr/>
        </p:nvCxnSpPr>
        <p:spPr bwMode="auto">
          <a:xfrm>
            <a:off x="6625918" y="2801312"/>
            <a:ext cx="1124360" cy="7492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FCA11E-EF7E-61B9-1794-49B3CAD24EA4}"/>
              </a:ext>
            </a:extLst>
          </p:cNvPr>
          <p:cNvCxnSpPr/>
          <p:nvPr/>
        </p:nvCxnSpPr>
        <p:spPr bwMode="auto">
          <a:xfrm>
            <a:off x="5868144" y="3518888"/>
            <a:ext cx="0" cy="12313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F7EA4144-C99B-0BFA-2531-3E47A22E6DE5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C43D639-99D2-01ED-997B-D129E9B3761E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B9237071-E6DA-5FB0-3B65-15E07D952CB8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DAC52B1-42F4-7E84-B112-8CD723479064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17B805B-09EE-990C-4016-6D7ED14E7E21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ED7321A5-313F-7FCB-A58A-50F3CD20900C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00AE63-E854-E817-D670-DA1CDE0CC6DD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16B8F0E-C5DB-3A21-CDBE-C59035FD89D8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DCA79856-1A26-0A8E-7014-07E82CB279CA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CC3C6A1-C0F2-06A2-4E6D-0403C33FC5DF}"/>
              </a:ext>
            </a:extLst>
          </p:cNvPr>
          <p:cNvSpPr txBox="1"/>
          <p:nvPr/>
        </p:nvSpPr>
        <p:spPr>
          <a:xfrm>
            <a:off x="4990390" y="1846013"/>
            <a:ext cx="144783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lang="en-US" sz="3600" dirty="0">
                <a:solidFill>
                  <a:srgbClr val="0000FF"/>
                </a:solidFill>
              </a:rPr>
              <a:t>XPS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A5AD31-88C1-D30F-CC6D-F6702ED51757}"/>
              </a:ext>
            </a:extLst>
          </p:cNvPr>
          <p:cNvGrpSpPr/>
          <p:nvPr/>
        </p:nvGrpSpPr>
        <p:grpSpPr>
          <a:xfrm>
            <a:off x="2914987" y="3638573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53CC8B4-F332-B824-FB65-EA7DCCC2AA39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062643FA-D462-7A2E-2645-6DDAC9E7A20D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FD6079F-66F9-2D3C-FD50-6A7193EEE438}"/>
              </a:ext>
            </a:extLst>
          </p:cNvPr>
          <p:cNvSpPr txBox="1"/>
          <p:nvPr/>
        </p:nvSpPr>
        <p:spPr>
          <a:xfrm>
            <a:off x="1300742" y="599780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RIXS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F49DD23-F408-216D-36D1-9EE0DBE9CB47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01EB35-4495-C4DD-55E3-B9D55DC9208C}"/>
              </a:ext>
            </a:extLst>
          </p:cNvPr>
          <p:cNvGrpSpPr/>
          <p:nvPr/>
        </p:nvGrpSpPr>
        <p:grpSpPr>
          <a:xfrm>
            <a:off x="1103448" y="489303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9589FBF-C517-E0DF-CC95-B606FC8F727F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id="{7127CB0A-6661-561F-2A6E-00C98EFA838A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4AFA5C3B-F10E-F074-4351-0E881F25D5BB}"/>
              </a:ext>
            </a:extLst>
          </p:cNvPr>
          <p:cNvSpPr txBox="1"/>
          <p:nvPr/>
        </p:nvSpPr>
        <p:spPr>
          <a:xfrm>
            <a:off x="3032083" y="4665329"/>
            <a:ext cx="1441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D632DD-B7D3-342C-E326-329031FD6278}"/>
              </a:ext>
            </a:extLst>
          </p:cNvPr>
          <p:cNvSpPr txBox="1"/>
          <p:nvPr/>
        </p:nvSpPr>
        <p:spPr>
          <a:xfrm>
            <a:off x="5257983" y="596928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B9FF457-3D2E-4937-9076-842D2EF640AD}"/>
              </a:ext>
            </a:extLst>
          </p:cNvPr>
          <p:cNvGrpSpPr/>
          <p:nvPr/>
        </p:nvGrpSpPr>
        <p:grpSpPr>
          <a:xfrm>
            <a:off x="4962476" y="4857647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0A5C3E5C-FC72-E206-6311-29B506703949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" name="Rectangle: Rounded Corners 4">
              <a:extLst>
                <a:ext uri="{FF2B5EF4-FFF2-40B4-BE49-F238E27FC236}">
                  <a16:creationId xmlns:a16="http://schemas.microsoft.com/office/drawing/2014/main" id="{328E5DFB-7A2F-9BC9-CE16-E6679DD3FCB4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7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+e’+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2" name="Rectangle 5">
            <a:extLst>
              <a:ext uri="{FF2B5EF4-FFF2-40B4-BE49-F238E27FC236}">
                <a16:creationId xmlns:a16="http://schemas.microsoft.com/office/drawing/2014/main" id="{FBE3BB47-4D38-6EB1-8205-03516F800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1B587D-12BF-E5F1-F2A2-6B6BD1569B3A}"/>
              </a:ext>
            </a:extLst>
          </p:cNvPr>
          <p:cNvCxnSpPr/>
          <p:nvPr/>
        </p:nvCxnSpPr>
        <p:spPr bwMode="auto">
          <a:xfrm>
            <a:off x="683568" y="1443826"/>
            <a:ext cx="0" cy="331236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49B8EEE-5331-01A4-B99A-4A7B2AA8500C}"/>
              </a:ext>
            </a:extLst>
          </p:cNvPr>
          <p:cNvSpPr txBox="1"/>
          <p:nvPr/>
        </p:nvSpPr>
        <p:spPr>
          <a:xfrm>
            <a:off x="224603" y="4718573"/>
            <a:ext cx="1208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IXS</a:t>
            </a:r>
            <a:endParaRPr kumimoji="0" lang="nl-NL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7A6622-C199-95A6-EBD7-F4EA65611155}"/>
              </a:ext>
            </a:extLst>
          </p:cNvPr>
          <p:cNvGrpSpPr/>
          <p:nvPr/>
        </p:nvGrpSpPr>
        <p:grpSpPr>
          <a:xfrm>
            <a:off x="6850278" y="3670206"/>
            <a:ext cx="1800000" cy="1080000"/>
            <a:chOff x="4691116" y="884721"/>
            <a:chExt cx="1406367" cy="843819"/>
          </a:xfrm>
          <a:solidFill>
            <a:schemeClr val="accent1">
              <a:lumMod val="9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E8D4459F-0F2B-3885-A465-E01C0E346DCE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BDB9A33B-322C-E4D9-C77B-E78D64C6CB23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lang="nl-NL" sz="2400" baseline="30000" dirty="0">
                  <a:solidFill>
                    <a:srgbClr val="FFFFFF"/>
                  </a:solidFill>
                  <a:latin typeface="Verdana"/>
                </a:rPr>
                <a:t>8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b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</a:t>
              </a:r>
              <a:r>
                <a:rPr lang="nl-NL" sz="2400" dirty="0">
                  <a:solidFill>
                    <a:srgbClr val="FFFFFF"/>
                  </a:solidFill>
                </a:rPr>
                <a:t>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’</a:t>
              </a:r>
              <a:r>
                <a:rPr lang="nl-NL" sz="2400" dirty="0">
                  <a:solidFill>
                    <a:srgbClr val="FFFFFF"/>
                  </a:solidFill>
                </a:rPr>
                <a:t>+e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’’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D6EB48B7-5129-AA03-8B11-ABE7C47DB528}"/>
              </a:ext>
            </a:extLst>
          </p:cNvPr>
          <p:cNvSpPr txBox="1"/>
          <p:nvPr/>
        </p:nvSpPr>
        <p:spPr>
          <a:xfrm>
            <a:off x="7236296" y="472514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C06A856-A702-D2F8-389B-A48E265AD832}"/>
              </a:ext>
            </a:extLst>
          </p:cNvPr>
          <p:cNvSpPr txBox="1"/>
          <p:nvPr/>
        </p:nvSpPr>
        <p:spPr>
          <a:xfrm>
            <a:off x="1931684" y="179255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FF"/>
                </a:solidFill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7DD10-DF0B-4A12-CE53-4399E91F46B4}"/>
              </a:ext>
            </a:extLst>
          </p:cNvPr>
          <p:cNvSpPr txBox="1"/>
          <p:nvPr/>
        </p:nvSpPr>
        <p:spPr>
          <a:xfrm>
            <a:off x="4046646" y="531433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Negative -1              -2</a:t>
            </a:r>
            <a:endParaRPr lang="nl-NL" sz="3200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B8D2DF-CB24-3CA1-9B30-7B1F156A32C9}"/>
              </a:ext>
            </a:extLst>
          </p:cNvPr>
          <p:cNvSpPr txBox="1"/>
          <p:nvPr/>
        </p:nvSpPr>
        <p:spPr>
          <a:xfrm>
            <a:off x="1924903" y="35752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E83A7D-73E6-F4F8-747D-A446940183F5}"/>
              </a:ext>
            </a:extLst>
          </p:cNvPr>
          <p:cNvSpPr txBox="1"/>
          <p:nvPr/>
        </p:nvSpPr>
        <p:spPr>
          <a:xfrm>
            <a:off x="3204805" y="28147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52BC3F-7E25-CC43-3AC0-354F58FEA68F}"/>
              </a:ext>
            </a:extLst>
          </p:cNvPr>
          <p:cNvSpPr txBox="1"/>
          <p:nvPr/>
        </p:nvSpPr>
        <p:spPr>
          <a:xfrm>
            <a:off x="7169161" y="286729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A42F5B-6A29-9EC3-FC11-6F04D3695E88}"/>
              </a:ext>
            </a:extLst>
          </p:cNvPr>
          <p:cNvSpPr txBox="1"/>
          <p:nvPr/>
        </p:nvSpPr>
        <p:spPr>
          <a:xfrm>
            <a:off x="5862476" y="3653843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401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C2B4684-3E82-D82F-B80E-01EC64E49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">
            <a:extLst>
              <a:ext uri="{FF2B5EF4-FFF2-40B4-BE49-F238E27FC236}">
                <a16:creationId xmlns:a16="http://schemas.microsoft.com/office/drawing/2014/main" id="{8917DFC0-1276-89CD-2A06-6A5EB80DB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836712"/>
            <a:ext cx="8515473" cy="5947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b="1" dirty="0">
                <a:solidFill>
                  <a:srgbClr val="0000FF"/>
                </a:solidFill>
              </a:rPr>
              <a:t>Neutral experiments are self-screened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XAS, RIXS, (optical, EPR)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small screening satellites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crystal field theory can be used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b="1" dirty="0" err="1">
                <a:solidFill>
                  <a:srgbClr val="0000FF"/>
                </a:solidFill>
              </a:rPr>
              <a:t>Ionising</a:t>
            </a:r>
            <a:r>
              <a:rPr kumimoji="0" lang="en-US" altLang="en-US" b="1" dirty="0">
                <a:solidFill>
                  <a:srgbClr val="0000FF"/>
                </a:solidFill>
              </a:rPr>
              <a:t> experiments are not self-screened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XPS, RAES 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large screening &gt; large satellites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crystal field theory can not be used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dirty="0"/>
          </a:p>
        </p:txBody>
      </p:sp>
      <p:sp>
        <p:nvSpPr>
          <p:cNvPr id="77840" name="Rectangle 16">
            <a:extLst>
              <a:ext uri="{FF2B5EF4-FFF2-40B4-BE49-F238E27FC236}">
                <a16:creationId xmlns:a16="http://schemas.microsoft.com/office/drawing/2014/main" id="{1E1A49AD-3D33-8DE4-883A-EFBD2B62A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3600" b="1">
                <a:solidFill>
                  <a:srgbClr val="0000FF"/>
                </a:solidFill>
              </a:rPr>
              <a:t>Charge Transfer Effects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E7CF1B4A-075A-186B-7444-248839024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Neutral experiments</a:t>
            </a:r>
          </a:p>
        </p:txBody>
      </p:sp>
    </p:spTree>
    <p:extLst>
      <p:ext uri="{BB962C8B-B14F-4D97-AF65-F5344CB8AC3E}">
        <p14:creationId xmlns:p14="http://schemas.microsoft.com/office/powerpoint/2010/main" val="3009794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28339-6624-D3C3-3194-751AD8606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93D762C-27C2-94E6-EE77-8D2960659CD6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C166E5B-62B3-288B-A29C-C2B0FC41B399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630D1A3B-4685-FA31-99D2-E4E95A741024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8353818-6BEB-B330-5700-A1A2050A0252}"/>
              </a:ext>
            </a:extLst>
          </p:cNvPr>
          <p:cNvSpPr txBox="1"/>
          <p:nvPr/>
        </p:nvSpPr>
        <p:spPr>
          <a:xfrm>
            <a:off x="4794602" y="1772088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ECC55EAA-39C0-E6EA-916F-CA95BA004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Electron spectroscopies 1</a:t>
            </a:r>
          </a:p>
        </p:txBody>
      </p:sp>
    </p:spTree>
    <p:extLst>
      <p:ext uri="{BB962C8B-B14F-4D97-AF65-F5344CB8AC3E}">
        <p14:creationId xmlns:p14="http://schemas.microsoft.com/office/powerpoint/2010/main" val="2923446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CFFB8-9B08-CE72-D4D6-664F74EC4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A9FF319-63D8-2A88-2C23-D77C6B7F49D3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F5FD55A4-2357-DFAF-8CA0-1D45DD00DA06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B667226-8FF1-9186-B0BB-DAC74CAB9520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01AF706F-0EAF-00E6-4589-9FE785E5DB9D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14BC45B-BFB1-E883-DF01-CCDB554B94D6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FEE1F5D-9914-8C43-F1EE-DD1A7BF5B960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DD188EE5-AF9B-EF95-6C8C-CAA2DFBBC299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r>
                <a:rPr lang="nl-NL" sz="2400" dirty="0">
                  <a:solidFill>
                    <a:srgbClr val="FFFFFF"/>
                  </a:solidFill>
                </a:rPr>
                <a:t>     </a:t>
              </a:r>
              <a:r>
                <a:rPr lang="nl-NL" dirty="0">
                  <a:solidFill>
                    <a:srgbClr val="FFFFFF"/>
                  </a:solidFill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71AE7E-55BE-67C7-9FBD-79F5BD145246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68126DAD-77DE-FFCE-ABE9-78791BBF87B1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F0BA163D-1A5C-B703-2A45-6847BD78C0DA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2967A31-8504-4E02-DED6-51B515E85947}"/>
              </a:ext>
            </a:extLst>
          </p:cNvPr>
          <p:cNvSpPr txBox="1"/>
          <p:nvPr/>
        </p:nvSpPr>
        <p:spPr>
          <a:xfrm>
            <a:off x="4794602" y="1772088"/>
            <a:ext cx="193514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cEELS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C2D67FF-8828-6E34-8DD2-605A4DB38430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5">
            <a:extLst>
              <a:ext uri="{FF2B5EF4-FFF2-40B4-BE49-F238E27FC236}">
                <a16:creationId xmlns:a16="http://schemas.microsoft.com/office/drawing/2014/main" id="{B22B6689-0CCC-E312-25A9-95B8938FC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Electron spectroscopies 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78B70E2-3981-B38D-4C6D-7CACE53E9625}"/>
              </a:ext>
            </a:extLst>
          </p:cNvPr>
          <p:cNvSpPr txBox="1"/>
          <p:nvPr/>
        </p:nvSpPr>
        <p:spPr>
          <a:xfrm>
            <a:off x="1931684" y="1792557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>
                <a:solidFill>
                  <a:srgbClr val="0000FF"/>
                </a:solidFill>
              </a:rPr>
              <a:t>cEELS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389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99623-0807-C382-6FD6-967E8FA50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22355EC-4F3C-D588-4436-DA44C961CDF0}"/>
              </a:ext>
            </a:extLst>
          </p:cNvPr>
          <p:cNvCxnSpPr/>
          <p:nvPr/>
        </p:nvCxnSpPr>
        <p:spPr bwMode="auto">
          <a:xfrm>
            <a:off x="1907704" y="3498024"/>
            <a:ext cx="0" cy="12416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0688A38-CB50-AE95-F169-8437F05824BA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B13E49B-0E0E-9FFF-1AB7-E9A00AF28ACC}"/>
              </a:ext>
            </a:extLst>
          </p:cNvPr>
          <p:cNvCxnSpPr/>
          <p:nvPr/>
        </p:nvCxnSpPr>
        <p:spPr bwMode="auto">
          <a:xfrm>
            <a:off x="2772444" y="2846422"/>
            <a:ext cx="1074856" cy="6724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F534372-1C11-47E5-7171-4E4D2462E2F0}"/>
              </a:ext>
            </a:extLst>
          </p:cNvPr>
          <p:cNvCxnSpPr/>
          <p:nvPr/>
        </p:nvCxnSpPr>
        <p:spPr bwMode="auto">
          <a:xfrm>
            <a:off x="6625918" y="2801312"/>
            <a:ext cx="1124360" cy="7492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16D6402-3750-CBEF-CE70-7597C4ED04CF}"/>
              </a:ext>
            </a:extLst>
          </p:cNvPr>
          <p:cNvCxnSpPr/>
          <p:nvPr/>
        </p:nvCxnSpPr>
        <p:spPr bwMode="auto">
          <a:xfrm>
            <a:off x="5868144" y="3518888"/>
            <a:ext cx="0" cy="12313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CB80496-6E8D-E718-4B3E-D1D519F3866E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EB8F8C2-63FE-10EE-2E42-C0624FDCE04E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E3763E5D-25FC-B665-4587-6F35AD7CC203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D9B80B-A9C4-FF29-C470-2306BB8BF67E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DAED384-2CCE-44F0-6BFA-80345B4125EA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1D38279-3B61-66CD-BB3F-BF06F510FDBE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</a:p>
            <a:p>
              <a:pPr lvl="0" algn="ctr">
                <a:defRPr/>
              </a:pPr>
              <a:r>
                <a:rPr lang="nl-NL" dirty="0">
                  <a:solidFill>
                    <a:srgbClr val="FFFFFF"/>
                  </a:solidFill>
                </a:rPr>
                <a:t>+e’</a:t>
              </a:r>
              <a:endParaRPr kumimoji="0" lang="nl-NL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634B17-9C35-B39C-5C9B-BA8D3D9C1EBC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710E289-33C9-44DC-7DD1-2632B2806F35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2D89C6D3-4124-3938-6130-75956172299F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18BFC90-39D2-93FC-8491-D2710C3CAFE3}"/>
              </a:ext>
            </a:extLst>
          </p:cNvPr>
          <p:cNvSpPr txBox="1"/>
          <p:nvPr/>
        </p:nvSpPr>
        <p:spPr>
          <a:xfrm>
            <a:off x="4794602" y="1772088"/>
            <a:ext cx="193514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cEELS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F7219F-1620-E273-E073-81A49ABC9FF9}"/>
              </a:ext>
            </a:extLst>
          </p:cNvPr>
          <p:cNvGrpSpPr/>
          <p:nvPr/>
        </p:nvGrpSpPr>
        <p:grpSpPr>
          <a:xfrm>
            <a:off x="2914987" y="3638573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5C97C57-74EC-E6AF-86EB-0143D963A767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1FD944A0-3133-193F-9383-8DA4C4ADB0CB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7EE05A5-F466-4A1C-79B2-340BBE6F90B4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9721FB-585F-6F9F-BAEB-775E93033825}"/>
              </a:ext>
            </a:extLst>
          </p:cNvPr>
          <p:cNvGrpSpPr/>
          <p:nvPr/>
        </p:nvGrpSpPr>
        <p:grpSpPr>
          <a:xfrm>
            <a:off x="1103448" y="489303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09108BAD-9C50-F5F5-FA78-D3A5B4A42AD6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id="{9D0E3061-FF11-9972-2C20-4994688BD05B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E43CFB5-1DD5-D182-0ADE-F5AD32BF3A3F}"/>
              </a:ext>
            </a:extLst>
          </p:cNvPr>
          <p:cNvSpPr txBox="1"/>
          <p:nvPr/>
        </p:nvSpPr>
        <p:spPr>
          <a:xfrm>
            <a:off x="5257983" y="5969280"/>
            <a:ext cx="221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(EDX)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746DDF-F02F-FF38-1020-B116CEA9F299}"/>
              </a:ext>
            </a:extLst>
          </p:cNvPr>
          <p:cNvGrpSpPr/>
          <p:nvPr/>
        </p:nvGrpSpPr>
        <p:grpSpPr>
          <a:xfrm>
            <a:off x="4962476" y="4857647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472A5CD2-1A69-CE7C-225E-FAEB26467D8E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" name="Rectangle: Rounded Corners 4">
              <a:extLst>
                <a:ext uri="{FF2B5EF4-FFF2-40B4-BE49-F238E27FC236}">
                  <a16:creationId xmlns:a16="http://schemas.microsoft.com/office/drawing/2014/main" id="{981037F0-7124-43E6-9193-6D27C3BE48A8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7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+e’+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2" name="Rectangle 5">
            <a:extLst>
              <a:ext uri="{FF2B5EF4-FFF2-40B4-BE49-F238E27FC236}">
                <a16:creationId xmlns:a16="http://schemas.microsoft.com/office/drawing/2014/main" id="{5510DA61-4C3F-044A-5C1B-43917527B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Electron spectroscopies 1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0290FB-F3D2-E155-AB22-E4CFD5DE0798}"/>
              </a:ext>
            </a:extLst>
          </p:cNvPr>
          <p:cNvGrpSpPr/>
          <p:nvPr/>
        </p:nvGrpSpPr>
        <p:grpSpPr>
          <a:xfrm>
            <a:off x="6850278" y="3670206"/>
            <a:ext cx="1800000" cy="1080000"/>
            <a:chOff x="4691116" y="884721"/>
            <a:chExt cx="1406367" cy="843819"/>
          </a:xfrm>
          <a:solidFill>
            <a:schemeClr val="accent1">
              <a:lumMod val="9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E3A4FA83-F52D-4CD9-FE4E-ABE5C68CB32C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655A28FE-96EB-D4D2-9E82-4DC6FE987739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lang="nl-NL" sz="2400" baseline="30000" dirty="0">
                  <a:solidFill>
                    <a:srgbClr val="FFFFFF"/>
                  </a:solidFill>
                  <a:latin typeface="Verdana"/>
                </a:rPr>
                <a:t>8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b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</a:t>
              </a:r>
              <a:r>
                <a:rPr lang="nl-NL" sz="2400" dirty="0">
                  <a:solidFill>
                    <a:srgbClr val="FFFFFF"/>
                  </a:solidFill>
                </a:rPr>
                <a:t>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’</a:t>
              </a:r>
              <a:r>
                <a:rPr lang="nl-NL" sz="2400" dirty="0">
                  <a:solidFill>
                    <a:srgbClr val="FFFFFF"/>
                  </a:solidFill>
                </a:rPr>
                <a:t>+e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’’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24A03B86-3DD6-107A-8CD4-2A6E50CB69B2}"/>
              </a:ext>
            </a:extLst>
          </p:cNvPr>
          <p:cNvSpPr txBox="1"/>
          <p:nvPr/>
        </p:nvSpPr>
        <p:spPr>
          <a:xfrm>
            <a:off x="7236296" y="472514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E85F9F8-5592-254F-FB03-C3B4855F50E1}"/>
              </a:ext>
            </a:extLst>
          </p:cNvPr>
          <p:cNvSpPr txBox="1"/>
          <p:nvPr/>
        </p:nvSpPr>
        <p:spPr>
          <a:xfrm>
            <a:off x="1931684" y="1792557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>
                <a:solidFill>
                  <a:srgbClr val="0000FF"/>
                </a:solidFill>
              </a:rPr>
              <a:t>cEELS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E18636-8042-7B68-380E-5B7B0618A3AB}"/>
              </a:ext>
            </a:extLst>
          </p:cNvPr>
          <p:cNvSpPr txBox="1"/>
          <p:nvPr/>
        </p:nvSpPr>
        <p:spPr>
          <a:xfrm>
            <a:off x="1924903" y="35752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0485FC-45DC-2846-ECA4-7D4E7BD2A648}"/>
              </a:ext>
            </a:extLst>
          </p:cNvPr>
          <p:cNvSpPr txBox="1"/>
          <p:nvPr/>
        </p:nvSpPr>
        <p:spPr>
          <a:xfrm>
            <a:off x="3204805" y="28147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0434FF-6739-2309-31F5-1C9583273A3E}"/>
              </a:ext>
            </a:extLst>
          </p:cNvPr>
          <p:cNvSpPr txBox="1"/>
          <p:nvPr/>
        </p:nvSpPr>
        <p:spPr>
          <a:xfrm>
            <a:off x="7169161" y="286729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6A0CFB-41FF-CD6B-90DE-0ECE87177229}"/>
              </a:ext>
            </a:extLst>
          </p:cNvPr>
          <p:cNvSpPr txBox="1"/>
          <p:nvPr/>
        </p:nvSpPr>
        <p:spPr>
          <a:xfrm>
            <a:off x="5862476" y="3653843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303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8D293-BBE1-9069-8D82-7077E18FC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731947-A2A3-94F9-49C0-243F03E398C0}"/>
              </a:ext>
            </a:extLst>
          </p:cNvPr>
          <p:cNvSpPr/>
          <p:nvPr/>
        </p:nvSpPr>
        <p:spPr bwMode="auto">
          <a:xfrm>
            <a:off x="2935081" y="582106"/>
            <a:ext cx="3775860" cy="62758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E3D565F-A343-E82F-0028-29C117AAD8B5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A4BF87B-5762-B6FC-C174-F9300EA621E7}"/>
              </a:ext>
            </a:extLst>
          </p:cNvPr>
          <p:cNvCxnSpPr/>
          <p:nvPr/>
        </p:nvCxnSpPr>
        <p:spPr bwMode="auto">
          <a:xfrm>
            <a:off x="6625918" y="2801312"/>
            <a:ext cx="1124360" cy="7492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2455F88-4186-376A-06A1-7FF88C25987A}"/>
              </a:ext>
            </a:extLst>
          </p:cNvPr>
          <p:cNvCxnSpPr/>
          <p:nvPr/>
        </p:nvCxnSpPr>
        <p:spPr bwMode="auto">
          <a:xfrm>
            <a:off x="5868144" y="3518888"/>
            <a:ext cx="0" cy="12313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5B8F7BE-9582-9979-1B06-B1AE392760E5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1AFDCBD-A284-A693-F257-72AA3DB9CC2F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3CDBF375-FAD1-06C7-BA6C-2C841927036A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2E095F-DB64-5074-2B47-0C2BBADBDE00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13E4580-6A9A-A53A-E94B-51BBD5A217E4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7D6A510A-F721-BBE8-10AC-58FD8C5C2783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</a:p>
            <a:p>
              <a:pPr lvl="0" algn="ctr">
                <a:defRPr/>
              </a:pPr>
              <a:r>
                <a:rPr lang="nl-NL" dirty="0">
                  <a:solidFill>
                    <a:srgbClr val="FFFFFF"/>
                  </a:solidFill>
                </a:rPr>
                <a:t>+e’</a:t>
              </a:r>
              <a:endParaRPr kumimoji="0" lang="nl-NL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290CB9D-865B-2390-330B-F68492FA7552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960B715-C140-4B8C-A387-F4BC5379F11C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7BAEFED6-A205-D7D4-8D97-0206D8AFB815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34C9839-9CB3-989C-EDC3-CC378242C765}"/>
              </a:ext>
            </a:extLst>
          </p:cNvPr>
          <p:cNvSpPr txBox="1"/>
          <p:nvPr/>
        </p:nvSpPr>
        <p:spPr>
          <a:xfrm>
            <a:off x="4794602" y="1772088"/>
            <a:ext cx="193514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cEELS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5C23A7A-A716-4580-38E3-5BE8D6E4607F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4C1A17E4-A469-9B44-B4F3-80E8F8808EE3}"/>
              </a:ext>
            </a:extLst>
          </p:cNvPr>
          <p:cNvSpPr txBox="1"/>
          <p:nvPr/>
        </p:nvSpPr>
        <p:spPr>
          <a:xfrm>
            <a:off x="5257983" y="5969280"/>
            <a:ext cx="221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(EDX)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107B37-9619-4BBD-B08F-33CCA970E288}"/>
              </a:ext>
            </a:extLst>
          </p:cNvPr>
          <p:cNvGrpSpPr/>
          <p:nvPr/>
        </p:nvGrpSpPr>
        <p:grpSpPr>
          <a:xfrm>
            <a:off x="4962476" y="4857647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02ED14F4-2935-8597-F0EB-A6598512D5C9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" name="Rectangle: Rounded Corners 4">
              <a:extLst>
                <a:ext uri="{FF2B5EF4-FFF2-40B4-BE49-F238E27FC236}">
                  <a16:creationId xmlns:a16="http://schemas.microsoft.com/office/drawing/2014/main" id="{D0CA012B-AF56-9D24-26CD-1F8D99948505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7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+e’+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2" name="Rectangle 5">
            <a:extLst>
              <a:ext uri="{FF2B5EF4-FFF2-40B4-BE49-F238E27FC236}">
                <a16:creationId xmlns:a16="http://schemas.microsoft.com/office/drawing/2014/main" id="{ACEEE380-63A6-F31A-13D9-FEB3B53B4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Electron spectroscopies 1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F16C51E-0B7C-22F2-3CE1-FA44CAB8BA17}"/>
              </a:ext>
            </a:extLst>
          </p:cNvPr>
          <p:cNvGrpSpPr/>
          <p:nvPr/>
        </p:nvGrpSpPr>
        <p:grpSpPr>
          <a:xfrm>
            <a:off x="6850278" y="3670206"/>
            <a:ext cx="1800000" cy="1080000"/>
            <a:chOff x="4691116" y="884721"/>
            <a:chExt cx="1406367" cy="843819"/>
          </a:xfrm>
          <a:solidFill>
            <a:schemeClr val="accent1">
              <a:lumMod val="9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46CEE2E-58FD-F067-C342-008CDF3CCB31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56ED7D00-43CE-A367-8921-64EB4CFE94FB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lang="nl-NL" sz="2400" baseline="30000" dirty="0">
                  <a:solidFill>
                    <a:srgbClr val="FFFFFF"/>
                  </a:solidFill>
                  <a:latin typeface="Verdana"/>
                </a:rPr>
                <a:t>8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b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</a:t>
              </a:r>
              <a:r>
                <a:rPr lang="nl-NL" sz="2400" dirty="0">
                  <a:solidFill>
                    <a:srgbClr val="FFFFFF"/>
                  </a:solidFill>
                </a:rPr>
                <a:t>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’</a:t>
              </a:r>
              <a:r>
                <a:rPr lang="nl-NL" sz="2400" dirty="0">
                  <a:solidFill>
                    <a:srgbClr val="FFFFFF"/>
                  </a:solidFill>
                </a:rPr>
                <a:t>+e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’’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FFA57A7-659A-34D8-4C74-2F6DA614EA41}"/>
              </a:ext>
            </a:extLst>
          </p:cNvPr>
          <p:cNvSpPr txBox="1"/>
          <p:nvPr/>
        </p:nvSpPr>
        <p:spPr>
          <a:xfrm>
            <a:off x="7236296" y="472514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5E0D16F-FB61-F551-CCD7-1666FE313EC6}"/>
              </a:ext>
            </a:extLst>
          </p:cNvPr>
          <p:cNvSpPr txBox="1"/>
          <p:nvPr/>
        </p:nvSpPr>
        <p:spPr>
          <a:xfrm>
            <a:off x="1931684" y="1792557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>
                <a:solidFill>
                  <a:srgbClr val="0000FF"/>
                </a:solidFill>
              </a:rPr>
              <a:t>cEELS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3782CC-E684-D5B9-E1CE-6A230A792A20}"/>
              </a:ext>
            </a:extLst>
          </p:cNvPr>
          <p:cNvSpPr txBox="1"/>
          <p:nvPr/>
        </p:nvSpPr>
        <p:spPr>
          <a:xfrm>
            <a:off x="4046646" y="531433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negative</a:t>
            </a:r>
            <a:endParaRPr lang="nl-NL" sz="3200" dirty="0">
              <a:solidFill>
                <a:srgbClr val="00B05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C0EA5B-9572-0FD7-00AB-B2D967CA0160}"/>
              </a:ext>
            </a:extLst>
          </p:cNvPr>
          <p:cNvSpPr txBox="1"/>
          <p:nvPr/>
        </p:nvSpPr>
        <p:spPr>
          <a:xfrm>
            <a:off x="7169161" y="286729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466F5B-5057-214F-D4F1-28AF871E1273}"/>
              </a:ext>
            </a:extLst>
          </p:cNvPr>
          <p:cNvSpPr txBox="1"/>
          <p:nvPr/>
        </p:nvSpPr>
        <p:spPr>
          <a:xfrm>
            <a:off x="5862476" y="3653843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C2C547-D257-8BF8-D96E-E419FA815B45}"/>
              </a:ext>
            </a:extLst>
          </p:cNvPr>
          <p:cNvSpPr txBox="1"/>
          <p:nvPr/>
        </p:nvSpPr>
        <p:spPr>
          <a:xfrm>
            <a:off x="123726" y="353538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all excitations at once, </a:t>
            </a:r>
          </a:p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no resonant experiments</a:t>
            </a:r>
          </a:p>
        </p:txBody>
      </p:sp>
    </p:spTree>
    <p:extLst>
      <p:ext uri="{BB962C8B-B14F-4D97-AF65-F5344CB8AC3E}">
        <p14:creationId xmlns:p14="http://schemas.microsoft.com/office/powerpoint/2010/main" val="248564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5B4EF21-A093-4CCE-467A-CE9A99747491}"/>
              </a:ext>
            </a:extLst>
          </p:cNvPr>
          <p:cNvSpPr/>
          <p:nvPr/>
        </p:nvSpPr>
        <p:spPr bwMode="auto">
          <a:xfrm>
            <a:off x="107504" y="560244"/>
            <a:ext cx="2907740" cy="62758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9DB889E-DA47-4C36-8640-F995F896ACA0}"/>
              </a:ext>
            </a:extLst>
          </p:cNvPr>
          <p:cNvCxnSpPr>
            <a:cxnSpLocks/>
          </p:cNvCxnSpPr>
          <p:nvPr/>
        </p:nvCxnSpPr>
        <p:spPr bwMode="auto">
          <a:xfrm>
            <a:off x="4724586" y="1762896"/>
            <a:ext cx="0" cy="29120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72374A2-7D59-446D-9676-98F5E41E64B6}"/>
              </a:ext>
            </a:extLst>
          </p:cNvPr>
          <p:cNvCxnSpPr/>
          <p:nvPr/>
        </p:nvCxnSpPr>
        <p:spPr bwMode="auto">
          <a:xfrm>
            <a:off x="1547664" y="3571929"/>
            <a:ext cx="0" cy="11030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B752308-E429-4E77-A806-9D72B16B6154}"/>
              </a:ext>
            </a:extLst>
          </p:cNvPr>
          <p:cNvCxnSpPr/>
          <p:nvPr/>
        </p:nvCxnSpPr>
        <p:spPr bwMode="auto">
          <a:xfrm>
            <a:off x="2627166" y="3614742"/>
            <a:ext cx="1152746" cy="108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D7DA141-58BC-401C-A08B-4928F035FEE2}"/>
              </a:ext>
            </a:extLst>
          </p:cNvPr>
          <p:cNvGrpSpPr/>
          <p:nvPr/>
        </p:nvGrpSpPr>
        <p:grpSpPr>
          <a:xfrm>
            <a:off x="3491880" y="764704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14C807C-E288-484E-88D8-04EAA8D9BF82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EB1D3A51-808E-4D7F-9F59-ACC0092FF269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e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EC3C01E-08D9-46E7-995F-4E510A8AEFEE}"/>
              </a:ext>
            </a:extLst>
          </p:cNvPr>
          <p:cNvGrpSpPr/>
          <p:nvPr/>
        </p:nvGrpSpPr>
        <p:grpSpPr>
          <a:xfrm>
            <a:off x="971600" y="2603318"/>
            <a:ext cx="1800000" cy="1080000"/>
            <a:chOff x="4691116" y="884721"/>
            <a:chExt cx="1406367" cy="843819"/>
          </a:xfrm>
          <a:solidFill>
            <a:schemeClr val="accent1">
              <a:lumMod val="2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ACE3BE1-6BB6-4246-8A9A-81ED3574361B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E3BE0B8B-9F65-4684-85B3-37C1D9324A6C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10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1561A14-BFCD-4A88-B72A-1CF8910EBB43}"/>
              </a:ext>
            </a:extLst>
          </p:cNvPr>
          <p:cNvCxnSpPr/>
          <p:nvPr/>
        </p:nvCxnSpPr>
        <p:spPr bwMode="auto">
          <a:xfrm flipH="1">
            <a:off x="2891566" y="1733763"/>
            <a:ext cx="671551" cy="5998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5">
            <a:extLst>
              <a:ext uri="{FF2B5EF4-FFF2-40B4-BE49-F238E27FC236}">
                <a16:creationId xmlns:a16="http://schemas.microsoft.com/office/drawing/2014/main" id="{29D55490-74F2-4A2F-9E84-E0C662F6B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Electron spectroscopies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BA20EC-B331-4558-9927-B2EFE4D0D601}"/>
              </a:ext>
            </a:extLst>
          </p:cNvPr>
          <p:cNvSpPr txBox="1"/>
          <p:nvPr/>
        </p:nvSpPr>
        <p:spPr>
          <a:xfrm>
            <a:off x="1579195" y="369819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F8C13D-018A-4635-808C-1315CE305251}"/>
              </a:ext>
            </a:extLst>
          </p:cNvPr>
          <p:cNvSpPr txBox="1"/>
          <p:nvPr/>
        </p:nvSpPr>
        <p:spPr>
          <a:xfrm>
            <a:off x="971600" y="590433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RIPES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F6B88F7-4658-450C-A5D0-8D5D4A5DFED2}"/>
              </a:ext>
            </a:extLst>
          </p:cNvPr>
          <p:cNvGrpSpPr/>
          <p:nvPr/>
        </p:nvGrpSpPr>
        <p:grpSpPr>
          <a:xfrm>
            <a:off x="971600" y="4824332"/>
            <a:ext cx="1800000" cy="1080000"/>
            <a:chOff x="4691116" y="884721"/>
            <a:chExt cx="1406367" cy="843819"/>
          </a:xfrm>
          <a:solidFill>
            <a:schemeClr val="accent1">
              <a:lumMod val="2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2A2281F-44F6-4C11-879E-CAD8D6A44F90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3A79A4B6-E7D3-4BD8-A047-7A387F8E8449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06AA6B5-B2F6-4702-A815-8D391F9837E4}"/>
              </a:ext>
            </a:extLst>
          </p:cNvPr>
          <p:cNvGrpSpPr/>
          <p:nvPr/>
        </p:nvGrpSpPr>
        <p:grpSpPr>
          <a:xfrm>
            <a:off x="3491880" y="4824332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00ACF4A-B166-43DB-A4A6-09714BE26E4A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7" name="Rectangle: Rounded Corners 4">
              <a:extLst>
                <a:ext uri="{FF2B5EF4-FFF2-40B4-BE49-F238E27FC236}">
                  <a16:creationId xmlns:a16="http://schemas.microsoft.com/office/drawing/2014/main" id="{FBA383A0-B4CD-4749-8B30-ED5CF8A2E174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7262C86-4CA0-4781-8038-BF871C22BCA5}"/>
              </a:ext>
            </a:extLst>
          </p:cNvPr>
          <p:cNvSpPr txBox="1"/>
          <p:nvPr/>
        </p:nvSpPr>
        <p:spPr>
          <a:xfrm>
            <a:off x="3032291" y="368837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4BFF86-855A-48B3-84AB-62D094CD6A70}"/>
              </a:ext>
            </a:extLst>
          </p:cNvPr>
          <p:cNvSpPr txBox="1"/>
          <p:nvPr/>
        </p:nvSpPr>
        <p:spPr>
          <a:xfrm>
            <a:off x="3459900" y="5880931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REELS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8B89A3-17EC-42FE-8017-3C2C80C68C31}"/>
              </a:ext>
            </a:extLst>
          </p:cNvPr>
          <p:cNvSpPr txBox="1"/>
          <p:nvPr/>
        </p:nvSpPr>
        <p:spPr>
          <a:xfrm>
            <a:off x="3408010" y="2653801"/>
            <a:ext cx="1919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EELS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E4B914-C3F2-DB6A-7D62-AACE45BFF52B}"/>
              </a:ext>
            </a:extLst>
          </p:cNvPr>
          <p:cNvSpPr txBox="1"/>
          <p:nvPr/>
        </p:nvSpPr>
        <p:spPr>
          <a:xfrm>
            <a:off x="879902" y="1759884"/>
            <a:ext cx="252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FF"/>
                </a:solidFill>
              </a:rPr>
              <a:t>EAS </a:t>
            </a:r>
            <a:r>
              <a:rPr lang="en-US" sz="2400" dirty="0">
                <a:solidFill>
                  <a:srgbClr val="0000FF"/>
                </a:solidFill>
              </a:rPr>
              <a:t>(APS)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5CE8FE-04CE-1DB4-32CD-3B9DA39C09E7}"/>
              </a:ext>
            </a:extLst>
          </p:cNvPr>
          <p:cNvSpPr txBox="1"/>
          <p:nvPr/>
        </p:nvSpPr>
        <p:spPr>
          <a:xfrm>
            <a:off x="259075" y="531240"/>
            <a:ext cx="3520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positive</a:t>
            </a:r>
            <a:endParaRPr lang="nl-NL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40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90B5464-D145-FB31-C9D4-6B2B50B78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">
            <a:extLst>
              <a:ext uri="{FF2B5EF4-FFF2-40B4-BE49-F238E27FC236}">
                <a16:creationId xmlns:a16="http://schemas.microsoft.com/office/drawing/2014/main" id="{39719868-AAD9-3A16-A4E6-6472A66BF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836712"/>
            <a:ext cx="8515473" cy="5947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b="1" dirty="0">
                <a:solidFill>
                  <a:srgbClr val="0000FF"/>
                </a:solidFill>
              </a:rPr>
              <a:t>Neutral experiments are self-screened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XAS, RIXS, (optical, EPR), EELS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small screening satellites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crystal field theory can be used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b="1" dirty="0" err="1">
                <a:solidFill>
                  <a:srgbClr val="0000FF"/>
                </a:solidFill>
              </a:rPr>
              <a:t>Ionising</a:t>
            </a:r>
            <a:r>
              <a:rPr kumimoji="0" lang="en-US" altLang="en-US" b="1" dirty="0">
                <a:solidFill>
                  <a:srgbClr val="0000FF"/>
                </a:solidFill>
              </a:rPr>
              <a:t> experiments are not self-screened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(R)XPS, (R)Auger. (R)IPES, APS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large screening &gt; large satellites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en-US" dirty="0">
                <a:solidFill>
                  <a:srgbClr val="0000FF"/>
                </a:solidFill>
              </a:rPr>
              <a:t>        &gt;&gt; crystal field theory can not be used</a:t>
            </a:r>
          </a:p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en-US" altLang="en-US" dirty="0"/>
          </a:p>
        </p:txBody>
      </p:sp>
      <p:sp>
        <p:nvSpPr>
          <p:cNvPr id="77840" name="Rectangle 16">
            <a:extLst>
              <a:ext uri="{FF2B5EF4-FFF2-40B4-BE49-F238E27FC236}">
                <a16:creationId xmlns:a16="http://schemas.microsoft.com/office/drawing/2014/main" id="{C2C715CC-136A-94D6-2B88-AD1F6B33E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3600" b="1">
                <a:solidFill>
                  <a:srgbClr val="0000FF"/>
                </a:solidFill>
              </a:rPr>
              <a:t>Charge Transfer Effects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BFB9ED89-CFC3-D8BA-5522-977D25215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Neutral experiments</a:t>
            </a:r>
          </a:p>
        </p:txBody>
      </p:sp>
    </p:spTree>
    <p:extLst>
      <p:ext uri="{BB962C8B-B14F-4D97-AF65-F5344CB8AC3E}">
        <p14:creationId xmlns:p14="http://schemas.microsoft.com/office/powerpoint/2010/main" val="1821748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11744-C661-EAF3-79B9-6148025B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96FF826-AA48-5953-D2B3-AAEC9FB6EEFB}"/>
              </a:ext>
            </a:extLst>
          </p:cNvPr>
          <p:cNvCxnSpPr/>
          <p:nvPr/>
        </p:nvCxnSpPr>
        <p:spPr bwMode="auto">
          <a:xfrm>
            <a:off x="1907704" y="3498024"/>
            <a:ext cx="0" cy="12416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42F344B-EE74-9C72-4EE6-BC00E11AE9AF}"/>
              </a:ext>
            </a:extLst>
          </p:cNvPr>
          <p:cNvCxnSpPr/>
          <p:nvPr/>
        </p:nvCxnSpPr>
        <p:spPr bwMode="auto">
          <a:xfrm>
            <a:off x="2754748" y="908962"/>
            <a:ext cx="2503235" cy="152992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3FD6734-8F2D-2678-853D-730278AD2A5C}"/>
              </a:ext>
            </a:extLst>
          </p:cNvPr>
          <p:cNvCxnSpPr/>
          <p:nvPr/>
        </p:nvCxnSpPr>
        <p:spPr bwMode="auto">
          <a:xfrm>
            <a:off x="2772444" y="2846422"/>
            <a:ext cx="1074856" cy="6724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12AB9F-2C07-9070-5560-CA43351F24D6}"/>
              </a:ext>
            </a:extLst>
          </p:cNvPr>
          <p:cNvCxnSpPr/>
          <p:nvPr/>
        </p:nvCxnSpPr>
        <p:spPr bwMode="auto">
          <a:xfrm>
            <a:off x="6625918" y="2801312"/>
            <a:ext cx="1124360" cy="74920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FC0BC18-8B9B-7F2E-AD70-F0033E7D90E6}"/>
              </a:ext>
            </a:extLst>
          </p:cNvPr>
          <p:cNvCxnSpPr/>
          <p:nvPr/>
        </p:nvCxnSpPr>
        <p:spPr bwMode="auto">
          <a:xfrm>
            <a:off x="5868144" y="3518888"/>
            <a:ext cx="0" cy="12313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17869E6-46C9-5BB1-46CD-777C2383A9F3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D776549-7BA3-EDFF-F669-319FE0ED7849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B2D5D2AC-AE33-4EF9-CD04-BFB1DBF51AB4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2701FD2-8A2E-5286-50B3-606F1DCE755C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8E175FD-1094-2584-AD07-D4F95861025B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3CFA58AF-F1F4-CE41-03A5-8ED5B3EF5819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7478B6-3FE8-EB0D-4558-B7DD7878BD28}"/>
              </a:ext>
            </a:extLst>
          </p:cNvPr>
          <p:cNvGrpSpPr/>
          <p:nvPr/>
        </p:nvGrpSpPr>
        <p:grpSpPr>
          <a:xfrm>
            <a:off x="4989659" y="2553329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F1000DFA-0CE7-85FA-0D49-C7BD3679F141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9279502C-D8B7-E75A-2BC1-16B02EA0E747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A4EB59A-A6EA-D612-B269-34003BD9C3E5}"/>
              </a:ext>
            </a:extLst>
          </p:cNvPr>
          <p:cNvSpPr txBox="1"/>
          <p:nvPr/>
        </p:nvSpPr>
        <p:spPr>
          <a:xfrm>
            <a:off x="4990390" y="1846013"/>
            <a:ext cx="144783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</a:t>
            </a:r>
            <a:r>
              <a:rPr lang="en-US" sz="3600" dirty="0">
                <a:solidFill>
                  <a:srgbClr val="0000FF"/>
                </a:solidFill>
              </a:rPr>
              <a:t>XPS</a:t>
            </a:r>
            <a:endParaRPr lang="nl-NL" sz="2400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514719-CD38-1DA9-F73A-9902C32B2845}"/>
              </a:ext>
            </a:extLst>
          </p:cNvPr>
          <p:cNvGrpSpPr/>
          <p:nvPr/>
        </p:nvGrpSpPr>
        <p:grpSpPr>
          <a:xfrm>
            <a:off x="2914987" y="3638573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05BF6E8-D9B1-8AAD-FAE4-7487675C8DFD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E4605508-DABE-5F4C-0DEE-CFD7470130EA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3BE027F-0E23-429E-40F3-07430A66C52F}"/>
              </a:ext>
            </a:extLst>
          </p:cNvPr>
          <p:cNvSpPr txBox="1"/>
          <p:nvPr/>
        </p:nvSpPr>
        <p:spPr>
          <a:xfrm>
            <a:off x="1300742" y="599780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RIXS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886A2EE-1C08-21BA-0003-6B73480EEB0B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12A3400-CB1B-BB2D-280A-72BF2F096243}"/>
              </a:ext>
            </a:extLst>
          </p:cNvPr>
          <p:cNvGrpSpPr/>
          <p:nvPr/>
        </p:nvGrpSpPr>
        <p:grpSpPr>
          <a:xfrm>
            <a:off x="1103448" y="489303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8C4BAE2-A96D-B6B0-6E8F-7FD1D23E6366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id="{D059316D-32EB-770D-1BB5-3141312CE4E8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45DE9185-B58A-8EF8-9CF8-85DFDE98C181}"/>
              </a:ext>
            </a:extLst>
          </p:cNvPr>
          <p:cNvSpPr txBox="1"/>
          <p:nvPr/>
        </p:nvSpPr>
        <p:spPr>
          <a:xfrm>
            <a:off x="3032083" y="4665329"/>
            <a:ext cx="1441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E1904BD-BBA2-E812-88CF-7D93C15152D7}"/>
              </a:ext>
            </a:extLst>
          </p:cNvPr>
          <p:cNvSpPr txBox="1"/>
          <p:nvPr/>
        </p:nvSpPr>
        <p:spPr>
          <a:xfrm>
            <a:off x="5257983" y="596928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573B3FB-84A1-0938-5DDE-D0AD162B5552}"/>
              </a:ext>
            </a:extLst>
          </p:cNvPr>
          <p:cNvGrpSpPr/>
          <p:nvPr/>
        </p:nvGrpSpPr>
        <p:grpSpPr>
          <a:xfrm>
            <a:off x="4962476" y="4857647"/>
            <a:ext cx="1800000" cy="1080000"/>
            <a:chOff x="4691116" y="884721"/>
            <a:chExt cx="1406367" cy="843819"/>
          </a:xfrm>
          <a:solidFill>
            <a:schemeClr val="accent1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191F73EB-7705-2B41-4A5D-68505D911FA3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58" name="Rectangle: Rounded Corners 4">
              <a:extLst>
                <a:ext uri="{FF2B5EF4-FFF2-40B4-BE49-F238E27FC236}">
                  <a16:creationId xmlns:a16="http://schemas.microsoft.com/office/drawing/2014/main" id="{5590810E-B9A7-AF7A-870A-A312623F9F86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7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+e’+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42" name="Rectangle 5">
            <a:extLst>
              <a:ext uri="{FF2B5EF4-FFF2-40B4-BE49-F238E27FC236}">
                <a16:creationId xmlns:a16="http://schemas.microsoft.com/office/drawing/2014/main" id="{205EE2FE-C242-EFF6-DE61-27D8155B5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D514E7-9EBD-2DAB-0AD7-4FB8096A5FB0}"/>
              </a:ext>
            </a:extLst>
          </p:cNvPr>
          <p:cNvCxnSpPr/>
          <p:nvPr/>
        </p:nvCxnSpPr>
        <p:spPr bwMode="auto">
          <a:xfrm>
            <a:off x="683568" y="1443826"/>
            <a:ext cx="0" cy="331236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B8155F5-6BB6-FDE3-AC7D-3A8E17BD4230}"/>
              </a:ext>
            </a:extLst>
          </p:cNvPr>
          <p:cNvSpPr txBox="1"/>
          <p:nvPr/>
        </p:nvSpPr>
        <p:spPr>
          <a:xfrm>
            <a:off x="224603" y="4718573"/>
            <a:ext cx="1208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IXS</a:t>
            </a:r>
            <a:endParaRPr kumimoji="0" lang="nl-NL" sz="4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E378746-1B46-28FA-DB10-8684CAE6D7F7}"/>
              </a:ext>
            </a:extLst>
          </p:cNvPr>
          <p:cNvGrpSpPr/>
          <p:nvPr/>
        </p:nvGrpSpPr>
        <p:grpSpPr>
          <a:xfrm>
            <a:off x="6850278" y="3670206"/>
            <a:ext cx="1800000" cy="1080000"/>
            <a:chOff x="4691116" y="884721"/>
            <a:chExt cx="1406367" cy="843819"/>
          </a:xfrm>
          <a:solidFill>
            <a:schemeClr val="accent1">
              <a:lumMod val="9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3665FA7-3D13-2D29-1F86-706122280C33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9360F337-4AA5-86AB-84D0-FDDB28541B2F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lang="nl-NL" sz="2400" baseline="30000" dirty="0">
                  <a:solidFill>
                    <a:srgbClr val="FFFFFF"/>
                  </a:solidFill>
                  <a:latin typeface="Verdana"/>
                </a:rPr>
                <a:t>8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</a:t>
              </a:r>
              <a:b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</a:b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</a:t>
              </a:r>
              <a:r>
                <a:rPr lang="nl-NL" sz="2400" dirty="0">
                  <a:solidFill>
                    <a:srgbClr val="FFFFFF"/>
                  </a:solidFill>
                </a:rPr>
                <a:t>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’</a:t>
              </a:r>
              <a:r>
                <a:rPr lang="nl-NL" sz="2400" dirty="0">
                  <a:solidFill>
                    <a:srgbClr val="FFFFFF"/>
                  </a:solidFill>
                </a:rPr>
                <a:t>+e</a:t>
              </a:r>
              <a:r>
                <a:rPr lang="en-US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’’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7484633-EBEA-6704-100E-7BED8544DFAD}"/>
              </a:ext>
            </a:extLst>
          </p:cNvPr>
          <p:cNvSpPr txBox="1"/>
          <p:nvPr/>
        </p:nvSpPr>
        <p:spPr>
          <a:xfrm>
            <a:off x="7236296" y="472514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82E5925-E373-2984-7EFA-F2C93AA844AA}"/>
              </a:ext>
            </a:extLst>
          </p:cNvPr>
          <p:cNvSpPr txBox="1"/>
          <p:nvPr/>
        </p:nvSpPr>
        <p:spPr>
          <a:xfrm>
            <a:off x="1931684" y="179255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FF"/>
                </a:solidFill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8D46C0-B44E-A05A-DAD4-5AEFF07FFFAD}"/>
              </a:ext>
            </a:extLst>
          </p:cNvPr>
          <p:cNvSpPr txBox="1"/>
          <p:nvPr/>
        </p:nvSpPr>
        <p:spPr>
          <a:xfrm>
            <a:off x="1924903" y="35752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86B618-2DCF-E57F-26E3-F8C7658EF885}"/>
              </a:ext>
            </a:extLst>
          </p:cNvPr>
          <p:cNvSpPr txBox="1"/>
          <p:nvPr/>
        </p:nvSpPr>
        <p:spPr>
          <a:xfrm>
            <a:off x="3204805" y="281479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BCC9AE-FF50-DCF3-D9C3-D13822A363AB}"/>
              </a:ext>
            </a:extLst>
          </p:cNvPr>
          <p:cNvSpPr txBox="1"/>
          <p:nvPr/>
        </p:nvSpPr>
        <p:spPr>
          <a:xfrm>
            <a:off x="7169161" y="286729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94DBD2-3BE7-B45D-A9F4-2349F5A2CBAE}"/>
              </a:ext>
            </a:extLst>
          </p:cNvPr>
          <p:cNvSpPr txBox="1"/>
          <p:nvPr/>
        </p:nvSpPr>
        <p:spPr>
          <a:xfrm>
            <a:off x="5862476" y="3653843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XES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061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2FB75-DF03-7804-50BD-2151BD27E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4DF724-5571-D830-C8F1-9DF528DB0F95}"/>
              </a:ext>
            </a:extLst>
          </p:cNvPr>
          <p:cNvGrpSpPr/>
          <p:nvPr/>
        </p:nvGrpSpPr>
        <p:grpSpPr>
          <a:xfrm>
            <a:off x="1065166" y="707578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CC122C8-02D1-6240-7FDF-F41B77BB31E4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EA36D933-E32B-5643-D0F4-FB9E33BA9FFA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8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+ </a:t>
              </a:r>
              <a:r>
                <a: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ω</a:t>
              </a:r>
              <a:endPara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8A19B0D-CC92-CB17-E97E-BED15AD8C324}"/>
              </a:ext>
            </a:extLst>
          </p:cNvPr>
          <p:cNvGrpSpPr/>
          <p:nvPr/>
        </p:nvGrpSpPr>
        <p:grpSpPr>
          <a:xfrm>
            <a:off x="1096799" y="2470520"/>
            <a:ext cx="1800000" cy="1080000"/>
            <a:chOff x="4691116" y="884721"/>
            <a:chExt cx="1406367" cy="843819"/>
          </a:xfrm>
          <a:solidFill>
            <a:schemeClr val="accent1">
              <a:lumMod val="5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9CB4535-E4F3-37AE-63B5-DBCEA38E8562}"/>
                </a:ext>
              </a:extLst>
            </p:cNvPr>
            <p:cNvSpPr/>
            <p:nvPr/>
          </p:nvSpPr>
          <p:spPr>
            <a:xfrm>
              <a:off x="4691116" y="884721"/>
              <a:ext cx="1406367" cy="843819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251AF2B3-1204-E6BF-BA0A-D8386B9C30FE}"/>
                </a:ext>
              </a:extLst>
            </p:cNvPr>
            <p:cNvSpPr txBox="1"/>
            <p:nvPr/>
          </p:nvSpPr>
          <p:spPr>
            <a:xfrm>
              <a:off x="4715831" y="909436"/>
              <a:ext cx="1356937" cy="79438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   2p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5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3d</a:t>
              </a:r>
              <a:r>
                <a:rPr kumimoji="0" lang="nl-NL" sz="2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9</a:t>
              </a:r>
              <a:endPara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9DC05F1-29ED-E043-A50D-074E0235448D}"/>
              </a:ext>
            </a:extLst>
          </p:cNvPr>
          <p:cNvCxnSpPr/>
          <p:nvPr/>
        </p:nvCxnSpPr>
        <p:spPr bwMode="auto">
          <a:xfrm>
            <a:off x="1907704" y="1755946"/>
            <a:ext cx="0" cy="61484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5">
            <a:extLst>
              <a:ext uri="{FF2B5EF4-FFF2-40B4-BE49-F238E27FC236}">
                <a16:creationId xmlns:a16="http://schemas.microsoft.com/office/drawing/2014/main" id="{991515E5-352A-C256-070D-AF1436247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X-ray spectroscopies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4CCEDE8-A4CB-AFFB-F848-43E6681B2948}"/>
              </a:ext>
            </a:extLst>
          </p:cNvPr>
          <p:cNvSpPr txBox="1"/>
          <p:nvPr/>
        </p:nvSpPr>
        <p:spPr>
          <a:xfrm>
            <a:off x="1931684" y="179255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FF"/>
                </a:solidFill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79512" y="980728"/>
            <a:ext cx="9144000" cy="609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Element specific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Sensitive to low concentrations </a:t>
            </a:r>
            <a:endParaRPr lang="en-US" altLang="en-US" sz="2400" dirty="0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Applicable under extreme conditions 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endParaRPr lang="en-US" altLang="en-US" dirty="0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SPACE: x-ray spectromicroscopy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TIME: femtosecond XAS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RESONANCE: RIXS, RAES </a:t>
            </a:r>
          </a:p>
          <a:p>
            <a:pPr>
              <a:lnSpc>
                <a:spcPct val="140000"/>
              </a:lnSpc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+ scattering, +reflectivity</a:t>
            </a:r>
            <a:b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endParaRPr lang="en-US" altLang="en-US" sz="28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4D6BD36-30A3-43F7-90C8-F924FC149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X-ray Absorption Spectroscopy</a:t>
            </a:r>
          </a:p>
        </p:txBody>
      </p:sp>
    </p:spTree>
    <p:extLst>
      <p:ext uri="{BB962C8B-B14F-4D97-AF65-F5344CB8AC3E}">
        <p14:creationId xmlns:p14="http://schemas.microsoft.com/office/powerpoint/2010/main" val="195051213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2" name="Group 2"/>
          <p:cNvGrpSpPr>
            <a:grpSpLocks/>
          </p:cNvGrpSpPr>
          <p:nvPr/>
        </p:nvGrpSpPr>
        <p:grpSpPr bwMode="auto">
          <a:xfrm>
            <a:off x="0" y="116632"/>
            <a:ext cx="9161462" cy="4419600"/>
            <a:chOff x="0" y="0"/>
            <a:chExt cx="5771" cy="2784"/>
          </a:xfrm>
        </p:grpSpPr>
        <p:sp>
          <p:nvSpPr>
            <p:cNvPr id="9217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8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nl-NL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92174" name="Group 4"/>
            <p:cNvGrpSpPr>
              <a:grpSpLocks/>
            </p:cNvGrpSpPr>
            <p:nvPr/>
          </p:nvGrpSpPr>
          <p:grpSpPr bwMode="auto">
            <a:xfrm>
              <a:off x="0" y="480"/>
              <a:ext cx="5771" cy="2304"/>
              <a:chOff x="0" y="480"/>
              <a:chExt cx="5771" cy="2304"/>
            </a:xfrm>
          </p:grpSpPr>
          <p:sp>
            <p:nvSpPr>
              <p:cNvPr id="92175" name="Rectangle 5"/>
              <p:cNvSpPr>
                <a:spLocks noChangeArrowheads="1" noTextEdit="1"/>
              </p:cNvSpPr>
              <p:nvPr/>
            </p:nvSpPr>
            <p:spPr bwMode="auto">
              <a:xfrm>
                <a:off x="0" y="480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endParaRPr lang="nl-NL"/>
              </a:p>
            </p:txBody>
          </p:sp>
          <p:sp>
            <p:nvSpPr>
              <p:cNvPr id="92176" name="Rectangle 6"/>
              <p:cNvSpPr>
                <a:spLocks noChangeArrowheads="1"/>
              </p:cNvSpPr>
              <p:nvPr/>
            </p:nvSpPr>
            <p:spPr bwMode="auto">
              <a:xfrm>
                <a:off x="768" y="480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b="1">
                    <a:latin typeface="Times New Roman" panose="02020603050405020304" pitchFamily="18" charset="0"/>
                  </a:rPr>
                  <a:t>Label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77" name="Rectangle 7"/>
              <p:cNvSpPr>
                <a:spLocks noChangeArrowheads="1"/>
              </p:cNvSpPr>
              <p:nvPr/>
            </p:nvSpPr>
            <p:spPr bwMode="auto">
              <a:xfrm>
                <a:off x="1623" y="480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b="1">
                    <a:latin typeface="Times New Roman" panose="02020603050405020304" pitchFamily="18" charset="0"/>
                  </a:rPr>
                  <a:t>Orbital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78" name="Rectangle 8"/>
              <p:cNvSpPr>
                <a:spLocks noChangeArrowheads="1"/>
              </p:cNvSpPr>
              <p:nvPr/>
            </p:nvSpPr>
            <p:spPr bwMode="auto">
              <a:xfrm>
                <a:off x="2679" y="480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b="1" dirty="0">
                    <a:latin typeface="Times New Roman" panose="02020603050405020304" pitchFamily="18" charset="0"/>
                  </a:rPr>
                  <a:t>eV </a:t>
                </a:r>
                <a:endParaRPr lang="en-US" altLang="nl-NL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79" name="Rectangle 9"/>
              <p:cNvSpPr>
                <a:spLocks noChangeArrowheads="1"/>
              </p:cNvSpPr>
              <p:nvPr/>
            </p:nvSpPr>
            <p:spPr bwMode="auto">
              <a:xfrm>
                <a:off x="0" y="768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3"/>
                  </a:rPr>
                  <a:t>  </a:t>
                </a:r>
                <a:r>
                  <a:rPr lang="en-US" altLang="nl-NL" sz="1300">
                    <a:latin typeface="Times New Roman" panose="02020603050405020304" pitchFamily="18" charset="0"/>
                  </a:rPr>
                  <a:t> </a:t>
                </a:r>
                <a:r>
                  <a:rPr lang="en-US" altLang="nl-NL" sz="2400">
                    <a:latin typeface="Times New Roman" panose="02020603050405020304" pitchFamily="18" charset="0"/>
                  </a:rPr>
                  <a:t>      </a:t>
                </a:r>
              </a:p>
            </p:txBody>
          </p:sp>
          <p:sp>
            <p:nvSpPr>
              <p:cNvPr id="92180" name="Rectangle 10"/>
              <p:cNvSpPr>
                <a:spLocks noChangeArrowheads="1"/>
              </p:cNvSpPr>
              <p:nvPr/>
            </p:nvSpPr>
            <p:spPr bwMode="auto">
              <a:xfrm>
                <a:off x="768" y="768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</a:rPr>
                  <a:t>K </a:t>
                </a:r>
              </a:p>
            </p:txBody>
          </p:sp>
          <p:sp>
            <p:nvSpPr>
              <p:cNvPr id="92181" name="Rectangle 11"/>
              <p:cNvSpPr>
                <a:spLocks noChangeArrowheads="1"/>
              </p:cNvSpPr>
              <p:nvPr/>
            </p:nvSpPr>
            <p:spPr bwMode="auto">
              <a:xfrm>
                <a:off x="1623" y="768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4"/>
                  </a:rPr>
                  <a:t>1s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82" name="Rectangle 12"/>
              <p:cNvSpPr>
                <a:spLocks noChangeArrowheads="1"/>
              </p:cNvSpPr>
              <p:nvPr/>
            </p:nvSpPr>
            <p:spPr bwMode="auto">
              <a:xfrm>
                <a:off x="2679" y="768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6539 </a:t>
                </a:r>
              </a:p>
            </p:txBody>
          </p:sp>
          <p:sp>
            <p:nvSpPr>
              <p:cNvPr id="92183" name="Rectangle 13"/>
              <p:cNvSpPr>
                <a:spLocks noChangeArrowheads="1"/>
              </p:cNvSpPr>
              <p:nvPr/>
            </p:nvSpPr>
            <p:spPr bwMode="auto">
              <a:xfrm>
                <a:off x="0" y="1056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5"/>
                  </a:rPr>
                  <a:t>  </a:t>
                </a:r>
                <a:r>
                  <a:rPr lang="en-US" altLang="nl-NL" sz="1300">
                    <a:latin typeface="Times New Roman" panose="02020603050405020304" pitchFamily="18" charset="0"/>
                  </a:rPr>
                  <a:t> </a:t>
                </a:r>
                <a:r>
                  <a:rPr lang="en-US" altLang="nl-NL" sz="2400">
                    <a:latin typeface="Times New Roman" panose="02020603050405020304" pitchFamily="18" charset="0"/>
                  </a:rPr>
                  <a:t>      </a:t>
                </a:r>
              </a:p>
            </p:txBody>
          </p:sp>
          <p:sp>
            <p:nvSpPr>
              <p:cNvPr id="92184" name="Rectangle 14"/>
              <p:cNvSpPr>
                <a:spLocks noChangeArrowheads="1"/>
              </p:cNvSpPr>
              <p:nvPr/>
            </p:nvSpPr>
            <p:spPr bwMode="auto">
              <a:xfrm>
                <a:off x="768" y="1056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</a:rPr>
                  <a:t>L </a:t>
                </a:r>
                <a:r>
                  <a:rPr lang="en-US" altLang="nl-NL" sz="2400" baseline="-30000">
                    <a:latin typeface="Times New Roman" panose="02020603050405020304" pitchFamily="18" charset="0"/>
                  </a:rPr>
                  <a:t>I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85" name="Rectangle 15"/>
              <p:cNvSpPr>
                <a:spLocks noChangeArrowheads="1"/>
              </p:cNvSpPr>
              <p:nvPr/>
            </p:nvSpPr>
            <p:spPr bwMode="auto">
              <a:xfrm>
                <a:off x="1623" y="1056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6"/>
                  </a:rPr>
                  <a:t>2s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86" name="Rectangle 16"/>
              <p:cNvSpPr>
                <a:spLocks noChangeArrowheads="1"/>
              </p:cNvSpPr>
              <p:nvPr/>
            </p:nvSpPr>
            <p:spPr bwMode="auto">
              <a:xfrm>
                <a:off x="2679" y="1056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  769 </a:t>
                </a:r>
              </a:p>
            </p:txBody>
          </p:sp>
          <p:sp>
            <p:nvSpPr>
              <p:cNvPr id="92187" name="Rectangle 17"/>
              <p:cNvSpPr>
                <a:spLocks noChangeArrowheads="1"/>
              </p:cNvSpPr>
              <p:nvPr/>
            </p:nvSpPr>
            <p:spPr bwMode="auto">
              <a:xfrm>
                <a:off x="0" y="1344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7"/>
                  </a:rPr>
                  <a:t>  </a:t>
                </a:r>
                <a:r>
                  <a:rPr lang="en-US" altLang="nl-NL" sz="1300">
                    <a:latin typeface="Times New Roman" panose="02020603050405020304" pitchFamily="18" charset="0"/>
                  </a:rPr>
                  <a:t> </a:t>
                </a:r>
                <a:r>
                  <a:rPr lang="en-US" altLang="nl-NL" sz="2400">
                    <a:latin typeface="Times New Roman" panose="02020603050405020304" pitchFamily="18" charset="0"/>
                  </a:rPr>
                  <a:t>      </a:t>
                </a:r>
              </a:p>
            </p:txBody>
          </p:sp>
          <p:sp>
            <p:nvSpPr>
              <p:cNvPr id="92188" name="Rectangle 18"/>
              <p:cNvSpPr>
                <a:spLocks noChangeArrowheads="1"/>
              </p:cNvSpPr>
              <p:nvPr/>
            </p:nvSpPr>
            <p:spPr bwMode="auto">
              <a:xfrm>
                <a:off x="768" y="1344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</a:rPr>
                  <a:t>L </a:t>
                </a:r>
                <a:r>
                  <a:rPr lang="en-US" altLang="nl-NL" sz="2400" baseline="-30000">
                    <a:latin typeface="Times New Roman" panose="02020603050405020304" pitchFamily="18" charset="0"/>
                  </a:rPr>
                  <a:t>II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89" name="Rectangle 19"/>
              <p:cNvSpPr>
                <a:spLocks noChangeArrowheads="1"/>
              </p:cNvSpPr>
              <p:nvPr/>
            </p:nvSpPr>
            <p:spPr bwMode="auto">
              <a:xfrm>
                <a:off x="1623" y="1344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8"/>
                  </a:rPr>
                  <a:t>2p</a:t>
                </a:r>
                <a:r>
                  <a:rPr lang="en-US" altLang="nl-NL" sz="2400" baseline="-30000">
                    <a:latin typeface="Times New Roman" panose="02020603050405020304" pitchFamily="18" charset="0"/>
                    <a:hlinkClick r:id="rId8"/>
                  </a:rPr>
                  <a:t>1/2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90" name="Rectangle 20"/>
              <p:cNvSpPr>
                <a:spLocks noChangeArrowheads="1"/>
              </p:cNvSpPr>
              <p:nvPr/>
            </p:nvSpPr>
            <p:spPr bwMode="auto">
              <a:xfrm>
                <a:off x="2691" y="1344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  650</a:t>
                </a:r>
              </a:p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     </a:t>
                </a:r>
              </a:p>
            </p:txBody>
          </p:sp>
          <p:sp>
            <p:nvSpPr>
              <p:cNvPr id="92191" name="Rectangle 21"/>
              <p:cNvSpPr>
                <a:spLocks noChangeArrowheads="1"/>
              </p:cNvSpPr>
              <p:nvPr/>
            </p:nvSpPr>
            <p:spPr bwMode="auto">
              <a:xfrm>
                <a:off x="0" y="1632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9"/>
                  </a:rPr>
                  <a:t>  </a:t>
                </a:r>
                <a:r>
                  <a:rPr lang="en-US" altLang="nl-NL" sz="1300">
                    <a:latin typeface="Times New Roman" panose="02020603050405020304" pitchFamily="18" charset="0"/>
                  </a:rPr>
                  <a:t> </a:t>
                </a:r>
                <a:r>
                  <a:rPr lang="en-US" altLang="nl-NL" sz="2400">
                    <a:latin typeface="Times New Roman" panose="02020603050405020304" pitchFamily="18" charset="0"/>
                  </a:rPr>
                  <a:t>      </a:t>
                </a:r>
              </a:p>
            </p:txBody>
          </p:sp>
          <p:sp>
            <p:nvSpPr>
              <p:cNvPr id="92192" name="Rectangle 22"/>
              <p:cNvSpPr>
                <a:spLocks noChangeArrowheads="1"/>
              </p:cNvSpPr>
              <p:nvPr/>
            </p:nvSpPr>
            <p:spPr bwMode="auto">
              <a:xfrm>
                <a:off x="768" y="1632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</a:rPr>
                  <a:t>L </a:t>
                </a:r>
                <a:r>
                  <a:rPr lang="en-US" altLang="nl-NL" sz="2400" baseline="-30000">
                    <a:latin typeface="Times New Roman" panose="02020603050405020304" pitchFamily="18" charset="0"/>
                  </a:rPr>
                  <a:t>III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93" name="Rectangle 23"/>
              <p:cNvSpPr>
                <a:spLocks noChangeArrowheads="1"/>
              </p:cNvSpPr>
              <p:nvPr/>
            </p:nvSpPr>
            <p:spPr bwMode="auto">
              <a:xfrm>
                <a:off x="1623" y="1632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10"/>
                  </a:rPr>
                  <a:t>2p</a:t>
                </a:r>
                <a:r>
                  <a:rPr lang="en-US" altLang="nl-NL" sz="2400" baseline="-30000">
                    <a:latin typeface="Times New Roman" panose="02020603050405020304" pitchFamily="18" charset="0"/>
                    <a:hlinkClick r:id="rId10"/>
                  </a:rPr>
                  <a:t>3/2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94" name="Rectangle 24"/>
              <p:cNvSpPr>
                <a:spLocks noChangeArrowheads="1"/>
              </p:cNvSpPr>
              <p:nvPr/>
            </p:nvSpPr>
            <p:spPr bwMode="auto">
              <a:xfrm>
                <a:off x="2679" y="1632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  639</a:t>
                </a:r>
              </a:p>
            </p:txBody>
          </p:sp>
          <p:sp>
            <p:nvSpPr>
              <p:cNvPr id="92195" name="Rectangle 25"/>
              <p:cNvSpPr>
                <a:spLocks noChangeArrowheads="1"/>
              </p:cNvSpPr>
              <p:nvPr/>
            </p:nvSpPr>
            <p:spPr bwMode="auto">
              <a:xfrm>
                <a:off x="0" y="1920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11"/>
                  </a:rPr>
                  <a:t>  </a:t>
                </a:r>
                <a:r>
                  <a:rPr lang="en-US" altLang="nl-NL" sz="1300">
                    <a:latin typeface="Times New Roman" panose="02020603050405020304" pitchFamily="18" charset="0"/>
                  </a:rPr>
                  <a:t> </a:t>
                </a:r>
                <a:r>
                  <a:rPr lang="en-US" altLang="nl-NL" sz="2400">
                    <a:latin typeface="Times New Roman" panose="02020603050405020304" pitchFamily="18" charset="0"/>
                  </a:rPr>
                  <a:t>      </a:t>
                </a:r>
              </a:p>
            </p:txBody>
          </p:sp>
          <p:sp>
            <p:nvSpPr>
              <p:cNvPr id="92196" name="Rectangle 26"/>
              <p:cNvSpPr>
                <a:spLocks noChangeArrowheads="1"/>
              </p:cNvSpPr>
              <p:nvPr/>
            </p:nvSpPr>
            <p:spPr bwMode="auto">
              <a:xfrm>
                <a:off x="768" y="1920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</a:rPr>
                  <a:t>M </a:t>
                </a:r>
                <a:r>
                  <a:rPr lang="en-US" altLang="nl-NL" sz="2400" baseline="-30000">
                    <a:latin typeface="Times New Roman" panose="02020603050405020304" pitchFamily="18" charset="0"/>
                  </a:rPr>
                  <a:t>I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97" name="Rectangle 27"/>
              <p:cNvSpPr>
                <a:spLocks noChangeArrowheads="1"/>
              </p:cNvSpPr>
              <p:nvPr/>
            </p:nvSpPr>
            <p:spPr bwMode="auto">
              <a:xfrm>
                <a:off x="1623" y="1920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12"/>
                  </a:rPr>
                  <a:t>3s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198" name="Rectangle 28"/>
              <p:cNvSpPr>
                <a:spLocks noChangeArrowheads="1"/>
              </p:cNvSpPr>
              <p:nvPr/>
            </p:nvSpPr>
            <p:spPr bwMode="auto">
              <a:xfrm>
                <a:off x="2679" y="1920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82</a:t>
                </a:r>
              </a:p>
            </p:txBody>
          </p:sp>
          <p:sp>
            <p:nvSpPr>
              <p:cNvPr id="92199" name="Rectangle 29"/>
              <p:cNvSpPr>
                <a:spLocks noChangeArrowheads="1"/>
              </p:cNvSpPr>
              <p:nvPr/>
            </p:nvSpPr>
            <p:spPr bwMode="auto">
              <a:xfrm>
                <a:off x="0" y="2208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13"/>
                  </a:rPr>
                  <a:t>  </a:t>
                </a:r>
                <a:r>
                  <a:rPr lang="en-US" altLang="nl-NL" sz="1300">
                    <a:latin typeface="Times New Roman" panose="02020603050405020304" pitchFamily="18" charset="0"/>
                  </a:rPr>
                  <a:t> </a:t>
                </a:r>
                <a:r>
                  <a:rPr lang="en-US" altLang="nl-NL" sz="2400">
                    <a:latin typeface="Times New Roman" panose="02020603050405020304" pitchFamily="18" charset="0"/>
                  </a:rPr>
                  <a:t>      </a:t>
                </a:r>
              </a:p>
            </p:txBody>
          </p:sp>
          <p:sp>
            <p:nvSpPr>
              <p:cNvPr id="92200" name="Rectangle 30"/>
              <p:cNvSpPr>
                <a:spLocks noChangeArrowheads="1"/>
              </p:cNvSpPr>
              <p:nvPr/>
            </p:nvSpPr>
            <p:spPr bwMode="auto">
              <a:xfrm>
                <a:off x="768" y="2208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</a:rPr>
                  <a:t>M </a:t>
                </a:r>
                <a:r>
                  <a:rPr lang="en-US" altLang="nl-NL" sz="2400" baseline="-30000">
                    <a:latin typeface="Times New Roman" panose="02020603050405020304" pitchFamily="18" charset="0"/>
                  </a:rPr>
                  <a:t>II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201" name="Rectangle 31"/>
              <p:cNvSpPr>
                <a:spLocks noChangeArrowheads="1"/>
              </p:cNvSpPr>
              <p:nvPr/>
            </p:nvSpPr>
            <p:spPr bwMode="auto">
              <a:xfrm>
                <a:off x="1623" y="2208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14"/>
                  </a:rPr>
                  <a:t>3p</a:t>
                </a:r>
                <a:r>
                  <a:rPr lang="en-US" altLang="nl-NL" sz="2400" baseline="-30000">
                    <a:latin typeface="Times New Roman" panose="02020603050405020304" pitchFamily="18" charset="0"/>
                    <a:hlinkClick r:id="rId14"/>
                  </a:rPr>
                  <a:t>1/2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202" name="Rectangle 32"/>
              <p:cNvSpPr>
                <a:spLocks noChangeArrowheads="1"/>
              </p:cNvSpPr>
              <p:nvPr/>
            </p:nvSpPr>
            <p:spPr bwMode="auto">
              <a:xfrm>
                <a:off x="2679" y="2208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47</a:t>
                </a:r>
              </a:p>
            </p:txBody>
          </p:sp>
          <p:sp>
            <p:nvSpPr>
              <p:cNvPr id="92203" name="Rectangle 33"/>
              <p:cNvSpPr>
                <a:spLocks noChangeArrowheads="1"/>
              </p:cNvSpPr>
              <p:nvPr/>
            </p:nvSpPr>
            <p:spPr bwMode="auto">
              <a:xfrm>
                <a:off x="0" y="2496"/>
                <a:ext cx="76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15"/>
                  </a:rPr>
                  <a:t>  </a:t>
                </a:r>
                <a:r>
                  <a:rPr lang="en-US" altLang="nl-NL" sz="1300">
                    <a:latin typeface="Times New Roman" panose="02020603050405020304" pitchFamily="18" charset="0"/>
                  </a:rPr>
                  <a:t> </a:t>
                </a:r>
                <a:r>
                  <a:rPr lang="en-US" altLang="nl-NL" sz="2400">
                    <a:latin typeface="Times New Roman" panose="02020603050405020304" pitchFamily="18" charset="0"/>
                  </a:rPr>
                  <a:t>      </a:t>
                </a:r>
              </a:p>
            </p:txBody>
          </p:sp>
          <p:sp>
            <p:nvSpPr>
              <p:cNvPr id="92204" name="Rectangle 34"/>
              <p:cNvSpPr>
                <a:spLocks noChangeArrowheads="1"/>
              </p:cNvSpPr>
              <p:nvPr/>
            </p:nvSpPr>
            <p:spPr bwMode="auto">
              <a:xfrm>
                <a:off x="768" y="2496"/>
                <a:ext cx="85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</a:rPr>
                  <a:t>M </a:t>
                </a:r>
                <a:r>
                  <a:rPr lang="en-US" altLang="nl-NL" sz="2400" baseline="-30000">
                    <a:latin typeface="Times New Roman" panose="02020603050405020304" pitchFamily="18" charset="0"/>
                  </a:rPr>
                  <a:t>III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205" name="Rectangle 35"/>
              <p:cNvSpPr>
                <a:spLocks noChangeArrowheads="1"/>
              </p:cNvSpPr>
              <p:nvPr/>
            </p:nvSpPr>
            <p:spPr bwMode="auto">
              <a:xfrm>
                <a:off x="1623" y="2496"/>
                <a:ext cx="105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>
                    <a:latin typeface="Times New Roman" panose="02020603050405020304" pitchFamily="18" charset="0"/>
                    <a:hlinkClick r:id="rId16"/>
                  </a:rPr>
                  <a:t>3p</a:t>
                </a:r>
                <a:r>
                  <a:rPr lang="en-US" altLang="nl-NL" sz="2400" baseline="-30000">
                    <a:latin typeface="Times New Roman" panose="02020603050405020304" pitchFamily="18" charset="0"/>
                    <a:hlinkClick r:id="rId16"/>
                  </a:rPr>
                  <a:t>3/2</a:t>
                </a:r>
                <a:endParaRPr lang="en-US" altLang="nl-NL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206" name="Rectangle 36"/>
              <p:cNvSpPr>
                <a:spLocks noChangeArrowheads="1"/>
              </p:cNvSpPr>
              <p:nvPr/>
            </p:nvSpPr>
            <p:spPr bwMode="auto">
              <a:xfrm>
                <a:off x="2679" y="2496"/>
                <a:ext cx="30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nl-NL" sz="2400" dirty="0">
                    <a:latin typeface="Times New Roman" panose="02020603050405020304" pitchFamily="18" charset="0"/>
                  </a:rPr>
                  <a:t>47</a:t>
                </a:r>
              </a:p>
            </p:txBody>
          </p:sp>
        </p:grpSp>
      </p:grpSp>
      <p:sp>
        <p:nvSpPr>
          <p:cNvPr id="839724" name="Rectangle 44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X-ray absorption edges</a:t>
            </a:r>
            <a:endParaRPr lang="en-US" sz="3600" i="1" dirty="0"/>
          </a:p>
        </p:txBody>
      </p:sp>
      <p:sp>
        <p:nvSpPr>
          <p:cNvPr id="47" name="Rectangle 5">
            <a:extLst>
              <a:ext uri="{FF2B5EF4-FFF2-40B4-BE49-F238E27FC236}">
                <a16:creationId xmlns:a16="http://schemas.microsoft.com/office/drawing/2014/main" id="{0C8B274B-3DBD-42DC-9CBA-3CD4518B1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X-ray Absorption Spectroscopy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5EBE5312-031F-4FE4-937B-7AE24FB3B0E8}"/>
              </a:ext>
            </a:extLst>
          </p:cNvPr>
          <p:cNvSpPr txBox="1"/>
          <p:nvPr/>
        </p:nvSpPr>
        <p:spPr>
          <a:xfrm>
            <a:off x="268152" y="4681613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>
                <a:solidFill>
                  <a:srgbClr val="FF0000"/>
                </a:solidFill>
              </a:rPr>
              <a:t>BarKLa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31751295-D05D-4EF8-9314-23EFAD8682CF}"/>
              </a:ext>
            </a:extLst>
          </p:cNvPr>
          <p:cNvSpPr/>
          <p:nvPr/>
        </p:nvSpPr>
        <p:spPr>
          <a:xfrm>
            <a:off x="1934232" y="5143278"/>
            <a:ext cx="6565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Ivar Regular"/>
              </a:rPr>
              <a:t>The Nobel Prize in Physics 1917 was awarded to Charles Glover Barkla "for his discovery of the characteristic </a:t>
            </a:r>
            <a:r>
              <a:rPr lang="en-US" sz="2400" dirty="0" err="1">
                <a:solidFill>
                  <a:srgbClr val="FF0000"/>
                </a:solidFill>
                <a:latin typeface="Ivar Regular"/>
              </a:rPr>
              <a:t>Röntgen</a:t>
            </a:r>
            <a:r>
              <a:rPr lang="en-US" sz="2400" dirty="0">
                <a:solidFill>
                  <a:srgbClr val="FF0000"/>
                </a:solidFill>
                <a:latin typeface="Ivar Regular"/>
              </a:rPr>
              <a:t> radiation of the elements."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4A6651B6-2DAC-403B-88B1-1EC09DA3F89E}"/>
              </a:ext>
            </a:extLst>
          </p:cNvPr>
          <p:cNvSpPr txBox="1"/>
          <p:nvPr/>
        </p:nvSpPr>
        <p:spPr>
          <a:xfrm>
            <a:off x="6588224" y="2072449"/>
            <a:ext cx="188064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err="1">
                <a:solidFill>
                  <a:srgbClr val="0000FF"/>
                </a:solidFill>
              </a:rPr>
              <a:t>s</a:t>
            </a:r>
            <a:r>
              <a:rPr lang="nl-NL" sz="2400" dirty="0" err="1">
                <a:solidFill>
                  <a:srgbClr val="0000FF"/>
                </a:solidFill>
              </a:rPr>
              <a:t>harp</a:t>
            </a:r>
            <a:endParaRPr lang="nl-NL" sz="2400" dirty="0">
              <a:solidFill>
                <a:srgbClr val="0000FF"/>
              </a:solidFill>
            </a:endParaRPr>
          </a:p>
          <a:p>
            <a:r>
              <a:rPr lang="nl-NL" sz="2400" b="1" dirty="0" err="1">
                <a:solidFill>
                  <a:srgbClr val="0000FF"/>
                </a:solidFill>
              </a:rPr>
              <a:t>p</a:t>
            </a:r>
            <a:r>
              <a:rPr lang="nl-NL" sz="2400" dirty="0" err="1">
                <a:solidFill>
                  <a:srgbClr val="0000FF"/>
                </a:solidFill>
              </a:rPr>
              <a:t>rincipal</a:t>
            </a:r>
            <a:endParaRPr lang="nl-NL" sz="2400" dirty="0">
              <a:solidFill>
                <a:srgbClr val="0000FF"/>
              </a:solidFill>
            </a:endParaRPr>
          </a:p>
          <a:p>
            <a:r>
              <a:rPr lang="nl-NL" sz="2400" b="1" dirty="0">
                <a:solidFill>
                  <a:srgbClr val="0000FF"/>
                </a:solidFill>
              </a:rPr>
              <a:t>d</a:t>
            </a:r>
            <a:r>
              <a:rPr lang="nl-NL" sz="2400" dirty="0">
                <a:solidFill>
                  <a:srgbClr val="0000FF"/>
                </a:solidFill>
              </a:rPr>
              <a:t>iffuse</a:t>
            </a:r>
          </a:p>
          <a:p>
            <a:r>
              <a:rPr lang="nl-NL" sz="2400" b="1" dirty="0" err="1">
                <a:solidFill>
                  <a:srgbClr val="0000FF"/>
                </a:solidFill>
              </a:rPr>
              <a:t>f</a:t>
            </a:r>
            <a:r>
              <a:rPr lang="nl-NL" sz="2400" dirty="0" err="1">
                <a:solidFill>
                  <a:srgbClr val="0000FF"/>
                </a:solidFill>
              </a:rPr>
              <a:t>undamental</a:t>
            </a:r>
            <a:endParaRPr lang="nl-NL" sz="2400" dirty="0">
              <a:solidFill>
                <a:srgbClr val="0000FF"/>
              </a:solidFill>
            </a:endParaRP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7326A245-63B8-434E-9754-BEA22BC1524D}"/>
              </a:ext>
            </a:extLst>
          </p:cNvPr>
          <p:cNvSpPr/>
          <p:nvPr/>
        </p:nvSpPr>
        <p:spPr>
          <a:xfrm>
            <a:off x="5686943" y="3898334"/>
            <a:ext cx="2919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i="1" dirty="0">
                <a:solidFill>
                  <a:srgbClr val="333333"/>
                </a:solidFill>
                <a:latin typeface="q_serif"/>
              </a:rPr>
              <a:t>J. Chem. </a:t>
            </a:r>
            <a:r>
              <a:rPr lang="nl-NL" i="1" dirty="0" err="1">
                <a:solidFill>
                  <a:srgbClr val="333333"/>
                </a:solidFill>
                <a:latin typeface="q_serif"/>
              </a:rPr>
              <a:t>Educ</a:t>
            </a:r>
            <a:r>
              <a:rPr lang="nl-NL" i="1" dirty="0">
                <a:solidFill>
                  <a:srgbClr val="333333"/>
                </a:solidFill>
                <a:latin typeface="q_serif"/>
              </a:rPr>
              <a:t>. 84, 757 (2007)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6066079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X-ray Absorption Spectroscopy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913C70-1CE7-4163-888F-9C34B991B9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853" b="11209"/>
          <a:stretch/>
        </p:blipFill>
        <p:spPr>
          <a:xfrm>
            <a:off x="1" y="579438"/>
            <a:ext cx="4005656" cy="56578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B6FB3D-3C16-4B56-907C-F34622F4B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08" y="1052736"/>
            <a:ext cx="5763004" cy="44761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55AA6-B602-4F23-8893-41A5D45B7998}"/>
              </a:ext>
            </a:extLst>
          </p:cNvPr>
          <p:cNvSpPr txBox="1"/>
          <p:nvPr/>
        </p:nvSpPr>
        <p:spPr>
          <a:xfrm>
            <a:off x="179512" y="6406847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CC"/>
                </a:solidFill>
                <a:sym typeface="Symbol" pitchFamily="18" charset="2"/>
              </a:rPr>
              <a:t>Atomic electronic structure                    X-ray absorption of an oxygen atom		</a:t>
            </a:r>
            <a:endParaRPr lang="nl-N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E57A6A-A9C4-C85A-5251-BA796AD5E9BF}"/>
              </a:ext>
            </a:extLst>
          </p:cNvPr>
          <p:cNvSpPr/>
          <p:nvPr/>
        </p:nvSpPr>
        <p:spPr bwMode="auto">
          <a:xfrm>
            <a:off x="6876256" y="1556791"/>
            <a:ext cx="1800200" cy="10081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10D3E1-016D-ADCF-C9F0-E0F46B359CD1}"/>
              </a:ext>
            </a:extLst>
          </p:cNvPr>
          <p:cNvSpPr/>
          <p:nvPr/>
        </p:nvSpPr>
        <p:spPr bwMode="auto">
          <a:xfrm>
            <a:off x="5436096" y="2184237"/>
            <a:ext cx="1800200" cy="122413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404B61-0D3A-D262-F59F-941353ECC529}"/>
              </a:ext>
            </a:extLst>
          </p:cNvPr>
          <p:cNvSpPr txBox="1"/>
          <p:nvPr/>
        </p:nvSpPr>
        <p:spPr>
          <a:xfrm>
            <a:off x="7117527" y="2169854"/>
            <a:ext cx="4744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CC"/>
                </a:solidFill>
                <a:sym typeface="Symbol" pitchFamily="18" charset="2"/>
              </a:rPr>
              <a:t>(</a:t>
            </a:r>
            <a:r>
              <a:rPr lang="en-US" sz="1400" b="1" dirty="0">
                <a:solidFill>
                  <a:srgbClr val="0066CC"/>
                </a:solidFill>
                <a:sym typeface="Symbol" pitchFamily="18" charset="2"/>
              </a:rPr>
              <a:t>Rydberg states</a:t>
            </a:r>
            <a:r>
              <a:rPr lang="en-US" b="1" dirty="0">
                <a:solidFill>
                  <a:srgbClr val="0066CC"/>
                </a:solidFill>
                <a:sym typeface="Symbol" pitchFamily="18" charset="2"/>
              </a:rPr>
              <a:t>)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96546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 of oxygen ions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991CCC2-425C-4A66-3028-8E72BDB887D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67544" y="2843375"/>
            <a:ext cx="236186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6F2E74-8784-7A76-B6D7-E16585058672}"/>
              </a:ext>
            </a:extLst>
          </p:cNvPr>
          <p:cNvSpPr txBox="1"/>
          <p:nvPr/>
        </p:nvSpPr>
        <p:spPr>
          <a:xfrm>
            <a:off x="323528" y="1873431"/>
            <a:ext cx="1204150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ion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	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	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binding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energy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(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eV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	   8		528.8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O1+ 	   7		533.3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O2+  	   6		537.2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O3+  	   5		545.8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O4+  	   4		554.6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O5+  	   3		562.3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Higher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binding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energy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indicates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a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higher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valence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086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X-ray Absorption Spectroscopy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EC7AA7-054D-42C9-B3F4-CCE76106D1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46"/>
          <a:stretch/>
        </p:blipFill>
        <p:spPr>
          <a:xfrm>
            <a:off x="4847351" y="1340768"/>
            <a:ext cx="4295045" cy="3024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47C23C-251C-4623-9331-6186D8827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579438"/>
            <a:ext cx="4392488" cy="53674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ABFD07-9E95-421E-9102-01F2C8A77444}"/>
              </a:ext>
            </a:extLst>
          </p:cNvPr>
          <p:cNvSpPr txBox="1"/>
          <p:nvPr/>
        </p:nvSpPr>
        <p:spPr>
          <a:xfrm>
            <a:off x="179512" y="6406847"/>
            <a:ext cx="89644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CC"/>
                </a:solidFill>
                <a:sym typeface="Symbol" pitchFamily="18" charset="2"/>
              </a:rPr>
              <a:t>Molecular electronic structure                    X-ray absorption of an O2 molecule		</a:t>
            </a:r>
            <a:endParaRPr lang="nl-NL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E26EA9D-2034-4ACE-AF84-BAAE961AF1CE}"/>
              </a:ext>
            </a:extLst>
          </p:cNvPr>
          <p:cNvCxnSpPr/>
          <p:nvPr/>
        </p:nvCxnSpPr>
        <p:spPr bwMode="auto">
          <a:xfrm flipH="1" flipV="1">
            <a:off x="2483768" y="1844824"/>
            <a:ext cx="3096344" cy="14401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40D880-65A9-4458-B0F0-96EEDA64122F}"/>
              </a:ext>
            </a:extLst>
          </p:cNvPr>
          <p:cNvCxnSpPr/>
          <p:nvPr/>
        </p:nvCxnSpPr>
        <p:spPr bwMode="auto">
          <a:xfrm flipH="1" flipV="1">
            <a:off x="2267389" y="1158876"/>
            <a:ext cx="4608867" cy="22701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BFD5E71-4EFE-312B-D60A-CC8F2050F6A1}"/>
              </a:ext>
            </a:extLst>
          </p:cNvPr>
          <p:cNvSpPr txBox="1"/>
          <p:nvPr/>
        </p:nvSpPr>
        <p:spPr>
          <a:xfrm>
            <a:off x="6156176" y="429598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66CC"/>
                </a:solidFill>
                <a:sym typeface="Symbol" pitchFamily="18" charset="2"/>
              </a:rPr>
              <a:t>(</a:t>
            </a:r>
            <a:r>
              <a:rPr lang="el-GR" sz="1400" b="1" dirty="0">
                <a:solidFill>
                  <a:srgbClr val="0066CC"/>
                </a:solidFill>
                <a:sym typeface="Symbol" pitchFamily="18" charset="2"/>
              </a:rPr>
              <a:t>σ</a:t>
            </a:r>
            <a:r>
              <a:rPr lang="en-US" sz="1400" b="1" dirty="0">
                <a:solidFill>
                  <a:srgbClr val="0066CC"/>
                </a:solidFill>
                <a:sym typeface="Symbol" pitchFamily="18" charset="2"/>
              </a:rPr>
              <a:t>* mixed with Rydberg states) 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1219082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1" name="Line 3"/>
          <p:cNvSpPr>
            <a:spLocks noChangeShapeType="1"/>
          </p:cNvSpPr>
          <p:nvPr/>
        </p:nvSpPr>
        <p:spPr bwMode="auto">
          <a:xfrm flipH="1">
            <a:off x="368424" y="692696"/>
            <a:ext cx="16024" cy="5706035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3" name="Oval 7"/>
          <p:cNvSpPr>
            <a:spLocks noChangeArrowheads="1"/>
          </p:cNvSpPr>
          <p:nvPr/>
        </p:nvSpPr>
        <p:spPr bwMode="auto">
          <a:xfrm>
            <a:off x="1054224" y="6295932"/>
            <a:ext cx="152400" cy="152400"/>
          </a:xfrm>
          <a:prstGeom prst="ellipse">
            <a:avLst/>
          </a:prstGeom>
          <a:noFill/>
          <a:ln w="25400" cap="sq">
            <a:solidFill>
              <a:srgbClr val="00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4" name="AutoShape 10"/>
          <p:cNvSpPr>
            <a:spLocks noChangeArrowheads="1"/>
          </p:cNvSpPr>
          <p:nvPr/>
        </p:nvSpPr>
        <p:spPr bwMode="auto">
          <a:xfrm>
            <a:off x="368424" y="5331931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5" name="AutoShape 11"/>
          <p:cNvSpPr>
            <a:spLocks noChangeArrowheads="1"/>
          </p:cNvSpPr>
          <p:nvPr/>
        </p:nvSpPr>
        <p:spPr bwMode="auto">
          <a:xfrm>
            <a:off x="368424" y="4493731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6" name="AutoShape 12" descr="Wide downward diagonal"/>
          <p:cNvSpPr>
            <a:spLocks noChangeArrowheads="1"/>
          </p:cNvSpPr>
          <p:nvPr/>
        </p:nvSpPr>
        <p:spPr bwMode="auto">
          <a:xfrm>
            <a:off x="401959" y="3386163"/>
            <a:ext cx="753617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8" name="AutoShape 14"/>
          <p:cNvSpPr>
            <a:spLocks noChangeArrowheads="1"/>
          </p:cNvSpPr>
          <p:nvPr/>
        </p:nvSpPr>
        <p:spPr bwMode="auto">
          <a:xfrm>
            <a:off x="368424" y="4493731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9" name="AutoShape 16"/>
          <p:cNvSpPr>
            <a:spLocks noChangeArrowheads="1"/>
          </p:cNvSpPr>
          <p:nvPr/>
        </p:nvSpPr>
        <p:spPr bwMode="auto">
          <a:xfrm>
            <a:off x="368424" y="5331931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0" name="AutoShape 17" descr="Wide downward diagonal"/>
          <p:cNvSpPr>
            <a:spLocks noChangeArrowheads="1"/>
          </p:cNvSpPr>
          <p:nvPr/>
        </p:nvSpPr>
        <p:spPr bwMode="auto">
          <a:xfrm>
            <a:off x="401959" y="1793114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1" name="AutoShape 21"/>
          <p:cNvSpPr>
            <a:spLocks noChangeArrowheads="1"/>
          </p:cNvSpPr>
          <p:nvPr/>
        </p:nvSpPr>
        <p:spPr bwMode="auto">
          <a:xfrm>
            <a:off x="384448" y="6370070"/>
            <a:ext cx="609600" cy="45719"/>
          </a:xfrm>
          <a:prstGeom prst="flowChartDelay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2" name="Line 26"/>
          <p:cNvSpPr>
            <a:spLocks noChangeShapeType="1"/>
          </p:cNvSpPr>
          <p:nvPr/>
        </p:nvSpPr>
        <p:spPr bwMode="auto">
          <a:xfrm flipV="1">
            <a:off x="1130423" y="4265130"/>
            <a:ext cx="1" cy="2030801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599" name="Rectangle 31"/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AA64263-344E-4B07-A273-0915EFA5AFC1}"/>
              </a:ext>
            </a:extLst>
          </p:cNvPr>
          <p:cNvSpPr txBox="1"/>
          <p:nvPr/>
        </p:nvSpPr>
        <p:spPr>
          <a:xfrm>
            <a:off x="1940281" y="1859339"/>
            <a:ext cx="1601721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4sp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1s ~530 eV</a:t>
            </a:r>
          </a:p>
        </p:txBody>
      </p:sp>
      <p:sp>
        <p:nvSpPr>
          <p:cNvPr id="35" name="AutoShape 12" descr="Wide downward diagonal">
            <a:extLst>
              <a:ext uri="{FF2B5EF4-FFF2-40B4-BE49-F238E27FC236}">
                <a16:creationId xmlns:a16="http://schemas.microsoft.com/office/drawing/2014/main" id="{27055BCC-9A80-4C99-AF54-C100D42C5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3843059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AutoShape 17" descr="Wide downward diagonal">
            <a:extLst>
              <a:ext uri="{FF2B5EF4-FFF2-40B4-BE49-F238E27FC236}">
                <a16:creationId xmlns:a16="http://schemas.microsoft.com/office/drawing/2014/main" id="{D1D69D79-C733-4D10-B4FF-5693AC02B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1793114"/>
            <a:ext cx="176239" cy="533400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9" name="AutoShape 17" descr="Wide downward diagonal">
            <a:extLst>
              <a:ext uri="{FF2B5EF4-FFF2-40B4-BE49-F238E27FC236}">
                <a16:creationId xmlns:a16="http://schemas.microsoft.com/office/drawing/2014/main" id="{0563B96F-F651-4AE2-963D-9D907E89D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04" y="3384093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0" name="AutoShape 17" descr="Wide downward diagonal">
            <a:extLst>
              <a:ext uri="{FF2B5EF4-FFF2-40B4-BE49-F238E27FC236}">
                <a16:creationId xmlns:a16="http://schemas.microsoft.com/office/drawing/2014/main" id="{ECCE86D8-3CA0-48A0-8814-850968538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89" y="3841292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74F10053-5ABE-4E84-857B-08D703AF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 (O 1s)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1B003E-2329-4503-948C-BEE2DEF8F49A}"/>
              </a:ext>
            </a:extLst>
          </p:cNvPr>
          <p:cNvSpPr txBox="1"/>
          <p:nvPr/>
        </p:nvSpPr>
        <p:spPr>
          <a:xfrm>
            <a:off x="3574051" y="1700808"/>
            <a:ext cx="499686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</a:rPr>
              <a:t>Electronic structure of a transition metal oxide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</a:rPr>
              <a:t>Main bonding: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with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metal 4sp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noProof="0" dirty="0">
                <a:solidFill>
                  <a:srgbClr val="0000FF"/>
                </a:solidFill>
              </a:rPr>
              <a:t>Gives valence band and conduction band,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Mixed in character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</a:rPr>
              <a:t>Additional bonding</a:t>
            </a:r>
          </a:p>
          <a:p>
            <a:pPr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with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metal 3d; </a:t>
            </a:r>
          </a:p>
          <a:p>
            <a:pPr>
              <a:defRPr/>
            </a:pPr>
            <a:r>
              <a:rPr lang="en-US" noProof="0" dirty="0">
                <a:solidFill>
                  <a:srgbClr val="0000FF"/>
                </a:solidFill>
              </a:rPr>
              <a:t>Gives mixed 3d bands split by crystal field in octahedral symmetry, T2g states have pi-bonding and </a:t>
            </a:r>
            <a:r>
              <a:rPr lang="en-US" noProof="0" dirty="0" err="1">
                <a:solidFill>
                  <a:srgbClr val="0000FF"/>
                </a:solidFill>
              </a:rPr>
              <a:t>Eg</a:t>
            </a:r>
            <a:r>
              <a:rPr lang="en-US" noProof="0" dirty="0">
                <a:solidFill>
                  <a:srgbClr val="0000FF"/>
                </a:solidFill>
              </a:rPr>
              <a:t> states have sigma-bonding.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FF00"/>
                </a:solidFill>
              </a:rPr>
              <a:t>o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xygen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1s core state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is localized at an oxygen atom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468728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1" name="Line 3"/>
          <p:cNvSpPr>
            <a:spLocks noChangeShapeType="1"/>
          </p:cNvSpPr>
          <p:nvPr/>
        </p:nvSpPr>
        <p:spPr bwMode="auto">
          <a:xfrm flipH="1">
            <a:off x="368424" y="692696"/>
            <a:ext cx="16024" cy="5706035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3" name="Oval 7"/>
          <p:cNvSpPr>
            <a:spLocks noChangeArrowheads="1"/>
          </p:cNvSpPr>
          <p:nvPr/>
        </p:nvSpPr>
        <p:spPr bwMode="auto">
          <a:xfrm>
            <a:off x="1054224" y="6295932"/>
            <a:ext cx="152400" cy="152400"/>
          </a:xfrm>
          <a:prstGeom prst="ellipse">
            <a:avLst/>
          </a:prstGeom>
          <a:noFill/>
          <a:ln w="25400" cap="sq">
            <a:solidFill>
              <a:srgbClr val="00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4" name="AutoShape 10"/>
          <p:cNvSpPr>
            <a:spLocks noChangeArrowheads="1"/>
          </p:cNvSpPr>
          <p:nvPr/>
        </p:nvSpPr>
        <p:spPr bwMode="auto">
          <a:xfrm>
            <a:off x="368424" y="5331931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5" name="AutoShape 11"/>
          <p:cNvSpPr>
            <a:spLocks noChangeArrowheads="1"/>
          </p:cNvSpPr>
          <p:nvPr/>
        </p:nvSpPr>
        <p:spPr bwMode="auto">
          <a:xfrm>
            <a:off x="368424" y="4493731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6" name="AutoShape 12" descr="Wide downward diagonal"/>
          <p:cNvSpPr>
            <a:spLocks noChangeArrowheads="1"/>
          </p:cNvSpPr>
          <p:nvPr/>
        </p:nvSpPr>
        <p:spPr bwMode="auto">
          <a:xfrm>
            <a:off x="401959" y="3386163"/>
            <a:ext cx="753617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8" name="AutoShape 14"/>
          <p:cNvSpPr>
            <a:spLocks noChangeArrowheads="1"/>
          </p:cNvSpPr>
          <p:nvPr/>
        </p:nvSpPr>
        <p:spPr bwMode="auto">
          <a:xfrm>
            <a:off x="368424" y="4493731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9" name="AutoShape 16"/>
          <p:cNvSpPr>
            <a:spLocks noChangeArrowheads="1"/>
          </p:cNvSpPr>
          <p:nvPr/>
        </p:nvSpPr>
        <p:spPr bwMode="auto">
          <a:xfrm>
            <a:off x="368424" y="5331931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0" name="AutoShape 17" descr="Wide downward diagonal"/>
          <p:cNvSpPr>
            <a:spLocks noChangeArrowheads="1"/>
          </p:cNvSpPr>
          <p:nvPr/>
        </p:nvSpPr>
        <p:spPr bwMode="auto">
          <a:xfrm>
            <a:off x="401959" y="1793114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1" name="AutoShape 21"/>
          <p:cNvSpPr>
            <a:spLocks noChangeArrowheads="1"/>
          </p:cNvSpPr>
          <p:nvPr/>
        </p:nvSpPr>
        <p:spPr bwMode="auto">
          <a:xfrm>
            <a:off x="384448" y="6370070"/>
            <a:ext cx="609600" cy="45719"/>
          </a:xfrm>
          <a:prstGeom prst="flowChartDelay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2" name="Line 26"/>
          <p:cNvSpPr>
            <a:spLocks noChangeShapeType="1"/>
          </p:cNvSpPr>
          <p:nvPr/>
        </p:nvSpPr>
        <p:spPr bwMode="auto">
          <a:xfrm flipV="1">
            <a:off x="1130423" y="4265130"/>
            <a:ext cx="1" cy="2030801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599" name="Rectangle 31"/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AA64263-344E-4B07-A273-0915EFA5AFC1}"/>
              </a:ext>
            </a:extLst>
          </p:cNvPr>
          <p:cNvSpPr txBox="1"/>
          <p:nvPr/>
        </p:nvSpPr>
        <p:spPr>
          <a:xfrm>
            <a:off x="1940281" y="1859339"/>
            <a:ext cx="1601721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4sp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1s ~530 eV</a:t>
            </a: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9C9030CA-B925-4412-AD73-061BA57D0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" b="-7053"/>
          <a:stretch/>
        </p:blipFill>
        <p:spPr bwMode="auto">
          <a:xfrm rot="16200000">
            <a:off x="1580509" y="1316662"/>
            <a:ext cx="4801314" cy="2977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AutoShape 12" descr="Wide downward diagonal">
            <a:extLst>
              <a:ext uri="{FF2B5EF4-FFF2-40B4-BE49-F238E27FC236}">
                <a16:creationId xmlns:a16="http://schemas.microsoft.com/office/drawing/2014/main" id="{27055BCC-9A80-4C99-AF54-C100D42C5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3843059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AutoShape 17" descr="Wide downward diagonal">
            <a:extLst>
              <a:ext uri="{FF2B5EF4-FFF2-40B4-BE49-F238E27FC236}">
                <a16:creationId xmlns:a16="http://schemas.microsoft.com/office/drawing/2014/main" id="{D1D69D79-C733-4D10-B4FF-5693AC02B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1793114"/>
            <a:ext cx="176239" cy="533400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9" name="AutoShape 17" descr="Wide downward diagonal">
            <a:extLst>
              <a:ext uri="{FF2B5EF4-FFF2-40B4-BE49-F238E27FC236}">
                <a16:creationId xmlns:a16="http://schemas.microsoft.com/office/drawing/2014/main" id="{0563B96F-F651-4AE2-963D-9D907E89D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04" y="3384093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0" name="AutoShape 17" descr="Wide downward diagonal">
            <a:extLst>
              <a:ext uri="{FF2B5EF4-FFF2-40B4-BE49-F238E27FC236}">
                <a16:creationId xmlns:a16="http://schemas.microsoft.com/office/drawing/2014/main" id="{ECCE86D8-3CA0-48A0-8814-850968538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89" y="3841292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74F10053-5ABE-4E84-857B-08D703AF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 (O 1s)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1B003E-2329-4503-948C-BEE2DEF8F49A}"/>
              </a:ext>
            </a:extLst>
          </p:cNvPr>
          <p:cNvSpPr txBox="1"/>
          <p:nvPr/>
        </p:nvSpPr>
        <p:spPr>
          <a:xfrm>
            <a:off x="5724128" y="1333812"/>
            <a:ext cx="477676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</a:rPr>
              <a:t>t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ransition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from oxygen 1s state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 an empty state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</a:rPr>
              <a:t>o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xygen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1s core state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is localized at an oxygen atom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local empty DOS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</a:rPr>
              <a:t>d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ipole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selection rule: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p-projected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289400-27FF-4F80-AA7C-FF22F165EFD2}"/>
              </a:ext>
            </a:extLst>
          </p:cNvPr>
          <p:cNvSpPr txBox="1"/>
          <p:nvPr/>
        </p:nvSpPr>
        <p:spPr>
          <a:xfrm>
            <a:off x="3896658" y="4960082"/>
            <a:ext cx="5013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Fermi Golden Rule: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= |&lt;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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|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dipole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| 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&gt;|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2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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Symbol" pitchFamily="18" charset="2"/>
              </a:rPr>
              <a:t>[E=0]</a:t>
            </a:r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DFC98D39-083C-4229-9F1A-058DDD4F2A3F}"/>
              </a:ext>
            </a:extLst>
          </p:cNvPr>
          <p:cNvSpPr/>
          <p:nvPr/>
        </p:nvSpPr>
        <p:spPr>
          <a:xfrm>
            <a:off x="-31957" y="6555029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6600FF"/>
                </a:solidFill>
                <a:latin typeface="Arial" charset="0"/>
              </a:rPr>
              <a:t>[Phys. Rev. B. 40, 5715 (1989); review in Chem. Rev. 120, 4056 (2020)]</a:t>
            </a:r>
            <a:endParaRPr lang="en-US" sz="1600" dirty="0">
              <a:solidFill>
                <a:srgbClr val="66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429654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0" name="Picture 2" descr="SEC6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33400"/>
            <a:ext cx="4867275" cy="4953000"/>
          </a:xfrm>
        </p:spPr>
      </p:pic>
      <p:sp>
        <p:nvSpPr>
          <p:cNvPr id="7188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914400"/>
            <a:ext cx="4419600" cy="1905000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nl-NL" sz="2800" b="1" u="sng">
                <a:solidFill>
                  <a:srgbClr val="FF0000"/>
                </a:solidFill>
              </a:rPr>
              <a:t>Final State Rule:</a:t>
            </a:r>
            <a:r>
              <a:rPr lang="en-US" altLang="nl-NL" sz="2800"/>
              <a:t> Spectral shape of XAS looks like final state DOS</a:t>
            </a:r>
          </a:p>
          <a:p>
            <a:endParaRPr lang="en-US" altLang="nl-NL" sz="2800"/>
          </a:p>
        </p:txBody>
      </p:sp>
      <p:sp>
        <p:nvSpPr>
          <p:cNvPr id="718853" name="Text Box 5"/>
          <p:cNvSpPr txBox="1">
            <a:spLocks noChangeArrowheads="1"/>
          </p:cNvSpPr>
          <p:nvPr/>
        </p:nvSpPr>
        <p:spPr bwMode="auto">
          <a:xfrm>
            <a:off x="3260725" y="838200"/>
            <a:ext cx="9318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kumimoji="0" lang="en-US" altLang="nl-NL" sz="2800" b="0">
                <a:solidFill>
                  <a:srgbClr val="00CC00"/>
                </a:solidFill>
              </a:rPr>
              <a:t>TiSi</a:t>
            </a:r>
            <a:r>
              <a:rPr kumimoji="0" lang="en-US" altLang="nl-NL" sz="2800" b="0" baseline="-25000">
                <a:solidFill>
                  <a:srgbClr val="00CC00"/>
                </a:solidFill>
              </a:rPr>
              <a:t>2</a:t>
            </a:r>
            <a:endParaRPr kumimoji="0" lang="en-US" altLang="nl-NL" sz="2800" b="0" baseline="-25000"/>
          </a:p>
        </p:txBody>
      </p:sp>
      <p:sp>
        <p:nvSpPr>
          <p:cNvPr id="718855" name="Rectangle 7"/>
          <p:cNvSpPr>
            <a:spLocks noChangeArrowheads="1"/>
          </p:cNvSpPr>
          <p:nvPr/>
        </p:nvSpPr>
        <p:spPr bwMode="auto">
          <a:xfrm>
            <a:off x="381000" y="762000"/>
            <a:ext cx="4267200" cy="4114800"/>
          </a:xfrm>
          <a:prstGeom prst="rect">
            <a:avLst/>
          </a:prstGeom>
          <a:noFill/>
          <a:ln w="5080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l-NL"/>
          </a:p>
        </p:txBody>
      </p:sp>
      <p:sp>
        <p:nvSpPr>
          <p:cNvPr id="718856" name="Freeform 8"/>
          <p:cNvSpPr>
            <a:spLocks/>
          </p:cNvSpPr>
          <p:nvPr/>
        </p:nvSpPr>
        <p:spPr bwMode="auto">
          <a:xfrm>
            <a:off x="1409700" y="2697163"/>
            <a:ext cx="771525" cy="896937"/>
          </a:xfrm>
          <a:custGeom>
            <a:avLst/>
            <a:gdLst>
              <a:gd name="T0" fmla="*/ 152 w 486"/>
              <a:gd name="T1" fmla="*/ 21 h 565"/>
              <a:gd name="T2" fmla="*/ 112 w 486"/>
              <a:gd name="T3" fmla="*/ 93 h 565"/>
              <a:gd name="T4" fmla="*/ 96 w 486"/>
              <a:gd name="T5" fmla="*/ 141 h 565"/>
              <a:gd name="T6" fmla="*/ 120 w 486"/>
              <a:gd name="T7" fmla="*/ 77 h 565"/>
              <a:gd name="T8" fmla="*/ 104 w 486"/>
              <a:gd name="T9" fmla="*/ 101 h 565"/>
              <a:gd name="T10" fmla="*/ 88 w 486"/>
              <a:gd name="T11" fmla="*/ 149 h 565"/>
              <a:gd name="T12" fmla="*/ 40 w 486"/>
              <a:gd name="T13" fmla="*/ 221 h 565"/>
              <a:gd name="T14" fmla="*/ 24 w 486"/>
              <a:gd name="T15" fmla="*/ 269 h 565"/>
              <a:gd name="T16" fmla="*/ 0 w 486"/>
              <a:gd name="T17" fmla="*/ 357 h 565"/>
              <a:gd name="T18" fmla="*/ 32 w 486"/>
              <a:gd name="T19" fmla="*/ 477 h 565"/>
              <a:gd name="T20" fmla="*/ 72 w 486"/>
              <a:gd name="T21" fmla="*/ 565 h 565"/>
              <a:gd name="T22" fmla="*/ 184 w 486"/>
              <a:gd name="T23" fmla="*/ 557 h 565"/>
              <a:gd name="T24" fmla="*/ 248 w 486"/>
              <a:gd name="T25" fmla="*/ 381 h 565"/>
              <a:gd name="T26" fmla="*/ 216 w 486"/>
              <a:gd name="T27" fmla="*/ 333 h 565"/>
              <a:gd name="T28" fmla="*/ 264 w 486"/>
              <a:gd name="T29" fmla="*/ 317 h 565"/>
              <a:gd name="T30" fmla="*/ 400 w 486"/>
              <a:gd name="T31" fmla="*/ 269 h 565"/>
              <a:gd name="T32" fmla="*/ 472 w 486"/>
              <a:gd name="T33" fmla="*/ 221 h 565"/>
              <a:gd name="T34" fmla="*/ 480 w 486"/>
              <a:gd name="T35" fmla="*/ 197 h 565"/>
              <a:gd name="T36" fmla="*/ 472 w 486"/>
              <a:gd name="T37" fmla="*/ 77 h 565"/>
              <a:gd name="T38" fmla="*/ 432 w 486"/>
              <a:gd name="T39" fmla="*/ 69 h 565"/>
              <a:gd name="T40" fmla="*/ 264 w 486"/>
              <a:gd name="T41" fmla="*/ 61 h 565"/>
              <a:gd name="T42" fmla="*/ 200 w 486"/>
              <a:gd name="T43" fmla="*/ 5 h 565"/>
              <a:gd name="T44" fmla="*/ 152 w 486"/>
              <a:gd name="T45" fmla="*/ 21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6" h="565">
                <a:moveTo>
                  <a:pt x="152" y="21"/>
                </a:moveTo>
                <a:cubicBezTo>
                  <a:pt x="137" y="43"/>
                  <a:pt x="123" y="69"/>
                  <a:pt x="112" y="93"/>
                </a:cubicBezTo>
                <a:cubicBezTo>
                  <a:pt x="105" y="108"/>
                  <a:pt x="96" y="141"/>
                  <a:pt x="96" y="141"/>
                </a:cubicBezTo>
                <a:cubicBezTo>
                  <a:pt x="104" y="120"/>
                  <a:pt x="116" y="99"/>
                  <a:pt x="120" y="77"/>
                </a:cubicBezTo>
                <a:cubicBezTo>
                  <a:pt x="122" y="68"/>
                  <a:pt x="108" y="92"/>
                  <a:pt x="104" y="101"/>
                </a:cubicBezTo>
                <a:cubicBezTo>
                  <a:pt x="97" y="116"/>
                  <a:pt x="93" y="133"/>
                  <a:pt x="88" y="149"/>
                </a:cubicBezTo>
                <a:cubicBezTo>
                  <a:pt x="88" y="149"/>
                  <a:pt x="48" y="209"/>
                  <a:pt x="40" y="221"/>
                </a:cubicBezTo>
                <a:cubicBezTo>
                  <a:pt x="31" y="235"/>
                  <a:pt x="29" y="253"/>
                  <a:pt x="24" y="269"/>
                </a:cubicBezTo>
                <a:cubicBezTo>
                  <a:pt x="14" y="298"/>
                  <a:pt x="0" y="357"/>
                  <a:pt x="0" y="357"/>
                </a:cubicBezTo>
                <a:cubicBezTo>
                  <a:pt x="9" y="437"/>
                  <a:pt x="12" y="418"/>
                  <a:pt x="32" y="477"/>
                </a:cubicBezTo>
                <a:cubicBezTo>
                  <a:pt x="38" y="521"/>
                  <a:pt x="30" y="551"/>
                  <a:pt x="72" y="565"/>
                </a:cubicBezTo>
                <a:cubicBezTo>
                  <a:pt x="109" y="562"/>
                  <a:pt x="147" y="564"/>
                  <a:pt x="184" y="557"/>
                </a:cubicBezTo>
                <a:cubicBezTo>
                  <a:pt x="228" y="549"/>
                  <a:pt x="238" y="411"/>
                  <a:pt x="248" y="381"/>
                </a:cubicBezTo>
                <a:cubicBezTo>
                  <a:pt x="232" y="365"/>
                  <a:pt x="206" y="343"/>
                  <a:pt x="216" y="333"/>
                </a:cubicBezTo>
                <a:cubicBezTo>
                  <a:pt x="228" y="321"/>
                  <a:pt x="248" y="322"/>
                  <a:pt x="264" y="317"/>
                </a:cubicBezTo>
                <a:cubicBezTo>
                  <a:pt x="310" y="302"/>
                  <a:pt x="359" y="296"/>
                  <a:pt x="400" y="269"/>
                </a:cubicBezTo>
                <a:cubicBezTo>
                  <a:pt x="413" y="229"/>
                  <a:pt x="432" y="229"/>
                  <a:pt x="472" y="221"/>
                </a:cubicBezTo>
                <a:cubicBezTo>
                  <a:pt x="475" y="213"/>
                  <a:pt x="480" y="205"/>
                  <a:pt x="480" y="197"/>
                </a:cubicBezTo>
                <a:cubicBezTo>
                  <a:pt x="480" y="157"/>
                  <a:pt x="486" y="115"/>
                  <a:pt x="472" y="77"/>
                </a:cubicBezTo>
                <a:cubicBezTo>
                  <a:pt x="467" y="64"/>
                  <a:pt x="446" y="70"/>
                  <a:pt x="432" y="69"/>
                </a:cubicBezTo>
                <a:cubicBezTo>
                  <a:pt x="376" y="65"/>
                  <a:pt x="320" y="64"/>
                  <a:pt x="264" y="61"/>
                </a:cubicBezTo>
                <a:cubicBezTo>
                  <a:pt x="232" y="50"/>
                  <a:pt x="224" y="29"/>
                  <a:pt x="200" y="5"/>
                </a:cubicBezTo>
                <a:cubicBezTo>
                  <a:pt x="140" y="14"/>
                  <a:pt x="131" y="0"/>
                  <a:pt x="152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 cmpd="sng">
                <a:solidFill>
                  <a:schemeClr val="accent2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l-NL"/>
          </a:p>
        </p:txBody>
      </p:sp>
      <p:sp>
        <p:nvSpPr>
          <p:cNvPr id="718857" name="AutoShape 9"/>
          <p:cNvSpPr>
            <a:spLocks noChangeArrowheads="1"/>
          </p:cNvSpPr>
          <p:nvPr/>
        </p:nvSpPr>
        <p:spPr bwMode="auto">
          <a:xfrm>
            <a:off x="609600" y="3505200"/>
            <a:ext cx="76200" cy="76200"/>
          </a:xfrm>
          <a:prstGeom prst="plus">
            <a:avLst>
              <a:gd name="adj" fmla="val 25000"/>
            </a:avLst>
          </a:prstGeom>
          <a:solidFill>
            <a:srgbClr val="0033CC"/>
          </a:solidFill>
          <a:ln w="50800" cap="sq">
            <a:solidFill>
              <a:srgbClr val="00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nl-NL"/>
          </a:p>
        </p:txBody>
      </p:sp>
      <p:sp>
        <p:nvSpPr>
          <p:cNvPr id="718860" name="Text Box 12"/>
          <p:cNvSpPr txBox="1"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noFill/>
          <a:ln w="38100" cap="sq" cmpd="dbl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altLang="nl-NL" sz="1800">
                <a:solidFill>
                  <a:srgbClr val="990099"/>
                </a:solidFill>
              </a:rPr>
              <a:t>Phys. Rev. B. </a:t>
            </a:r>
            <a:r>
              <a:rPr lang="en-US" altLang="nl-NL" sz="1800" b="0">
                <a:solidFill>
                  <a:srgbClr val="990099"/>
                </a:solidFill>
              </a:rPr>
              <a:t>41, 11899 (1991)</a:t>
            </a:r>
            <a:endParaRPr lang="en-US" altLang="nl-NL" sz="1800">
              <a:solidFill>
                <a:srgbClr val="990099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XAS: spectral shape </a:t>
            </a:r>
          </a:p>
        </p:txBody>
      </p:sp>
    </p:spTree>
    <p:extLst>
      <p:ext uri="{BB962C8B-B14F-4D97-AF65-F5344CB8AC3E}">
        <p14:creationId xmlns:p14="http://schemas.microsoft.com/office/powerpoint/2010/main" val="3613012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15C1E5B-3AD5-AB2A-4BB8-6C4E69891F34}"/>
              </a:ext>
            </a:extLst>
          </p:cNvPr>
          <p:cNvSpPr txBox="1"/>
          <p:nvPr/>
        </p:nvSpPr>
        <p:spPr>
          <a:xfrm>
            <a:off x="309851" y="3861048"/>
            <a:ext cx="3038013" cy="138499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Ground state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Occupied O 2p valence band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Empty Ti 3d conduction band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Crystal field split 3d band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AutoShape 14">
            <a:extLst>
              <a:ext uri="{FF2B5EF4-FFF2-40B4-BE49-F238E27FC236}">
                <a16:creationId xmlns:a16="http://schemas.microsoft.com/office/drawing/2014/main" id="{F99D115B-D921-9C53-23D0-ED8BC4452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471" y="742161"/>
            <a:ext cx="430858" cy="315186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9272C9D1-F393-1C6B-4E02-51914126C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650" y="1314986"/>
            <a:ext cx="993932" cy="315185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" name="AutoShape 14">
            <a:extLst>
              <a:ext uri="{FF2B5EF4-FFF2-40B4-BE49-F238E27FC236}">
                <a16:creationId xmlns:a16="http://schemas.microsoft.com/office/drawing/2014/main" id="{0186C3D5-AAC9-23C6-295E-BE8F92697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934" y="2890912"/>
            <a:ext cx="653932" cy="683856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8" name="AutoShape 14">
            <a:extLst>
              <a:ext uri="{FF2B5EF4-FFF2-40B4-BE49-F238E27FC236}">
                <a16:creationId xmlns:a16="http://schemas.microsoft.com/office/drawing/2014/main" id="{D37B891C-9AD5-65BE-A50D-2F6107507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934" y="2890912"/>
            <a:ext cx="439395" cy="683856"/>
          </a:xfrm>
          <a:prstGeom prst="flowChartDelay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0" name="AutoShape 14">
            <a:extLst>
              <a:ext uri="{FF2B5EF4-FFF2-40B4-BE49-F238E27FC236}">
                <a16:creationId xmlns:a16="http://schemas.microsoft.com/office/drawing/2014/main" id="{7FB738E2-1FB3-5630-42DA-B2888A031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471" y="1314986"/>
            <a:ext cx="288032" cy="315185"/>
          </a:xfrm>
          <a:prstGeom prst="flowChartDelay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1" name="AutoShape 14">
            <a:extLst>
              <a:ext uri="{FF2B5EF4-FFF2-40B4-BE49-F238E27FC236}">
                <a16:creationId xmlns:a16="http://schemas.microsoft.com/office/drawing/2014/main" id="{49D3FEB3-54CD-3453-41BF-96D4177BA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5386" y="742161"/>
            <a:ext cx="234326" cy="315186"/>
          </a:xfrm>
          <a:prstGeom prst="flowChartDelay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33FC92-DA06-5CBE-B9AB-5725C0B6F503}"/>
              </a:ext>
            </a:extLst>
          </p:cNvPr>
          <p:cNvSpPr txBox="1"/>
          <p:nvPr/>
        </p:nvSpPr>
        <p:spPr>
          <a:xfrm>
            <a:off x="703885" y="2739106"/>
            <a:ext cx="10772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2p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valence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band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9A0D1D-AB54-3288-E799-3D66200BB1E0}"/>
              </a:ext>
            </a:extLst>
          </p:cNvPr>
          <p:cNvSpPr txBox="1"/>
          <p:nvPr/>
        </p:nvSpPr>
        <p:spPr>
          <a:xfrm>
            <a:off x="850239" y="763202"/>
            <a:ext cx="6965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43305D-338F-3CB5-DBF5-E6E9E1248928}"/>
              </a:ext>
            </a:extLst>
          </p:cNvPr>
          <p:cNvSpPr txBox="1"/>
          <p:nvPr/>
        </p:nvSpPr>
        <p:spPr>
          <a:xfrm>
            <a:off x="3510929" y="2890912"/>
            <a:ext cx="3038013" cy="138499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Oxygen 1s XAS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2p states more localized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Reduced bonding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Reduced crystal field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8AF2CA-DB68-422F-7175-5923D06F9DD0}"/>
              </a:ext>
            </a:extLst>
          </p:cNvPr>
          <p:cNvSpPr txBox="1"/>
          <p:nvPr/>
        </p:nvSpPr>
        <p:spPr>
          <a:xfrm>
            <a:off x="395536" y="6165304"/>
            <a:ext cx="600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 crystal field splitting is reduced in the oxygen K edge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E6C7F22A-1ECE-8D24-138E-1F1D6A8AA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XAS: Final State Rule </a:t>
            </a:r>
          </a:p>
        </p:txBody>
      </p:sp>
    </p:spTree>
    <p:extLst>
      <p:ext uri="{BB962C8B-B14F-4D97-AF65-F5344CB8AC3E}">
        <p14:creationId xmlns:p14="http://schemas.microsoft.com/office/powerpoint/2010/main" val="28787336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315C1E5B-3AD5-AB2A-4BB8-6C4E69891F34}"/>
              </a:ext>
            </a:extLst>
          </p:cNvPr>
          <p:cNvSpPr txBox="1"/>
          <p:nvPr/>
        </p:nvSpPr>
        <p:spPr>
          <a:xfrm>
            <a:off x="309851" y="3861048"/>
            <a:ext cx="3038013" cy="138499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Ground state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Occupied O 2p valence band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Empty Ti 3d conduction band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Crystal field split 3d band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AutoShape 14">
            <a:extLst>
              <a:ext uri="{FF2B5EF4-FFF2-40B4-BE49-F238E27FC236}">
                <a16:creationId xmlns:a16="http://schemas.microsoft.com/office/drawing/2014/main" id="{F99D115B-D921-9C53-23D0-ED8BC4452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471" y="742161"/>
            <a:ext cx="430858" cy="315186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9272C9D1-F393-1C6B-4E02-51914126C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650" y="1314986"/>
            <a:ext cx="993932" cy="315185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" name="AutoShape 14">
            <a:extLst>
              <a:ext uri="{FF2B5EF4-FFF2-40B4-BE49-F238E27FC236}">
                <a16:creationId xmlns:a16="http://schemas.microsoft.com/office/drawing/2014/main" id="{0186C3D5-AAC9-23C6-295E-BE8F92697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934" y="2890912"/>
            <a:ext cx="653932" cy="683856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8" name="AutoShape 14">
            <a:extLst>
              <a:ext uri="{FF2B5EF4-FFF2-40B4-BE49-F238E27FC236}">
                <a16:creationId xmlns:a16="http://schemas.microsoft.com/office/drawing/2014/main" id="{D37B891C-9AD5-65BE-A50D-2F6107507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934" y="2890912"/>
            <a:ext cx="439395" cy="683856"/>
          </a:xfrm>
          <a:prstGeom prst="flowChartDelay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0" name="AutoShape 14">
            <a:extLst>
              <a:ext uri="{FF2B5EF4-FFF2-40B4-BE49-F238E27FC236}">
                <a16:creationId xmlns:a16="http://schemas.microsoft.com/office/drawing/2014/main" id="{7FB738E2-1FB3-5630-42DA-B2888A031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471" y="1314986"/>
            <a:ext cx="288032" cy="315185"/>
          </a:xfrm>
          <a:prstGeom prst="flowChartDelay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1" name="AutoShape 14">
            <a:extLst>
              <a:ext uri="{FF2B5EF4-FFF2-40B4-BE49-F238E27FC236}">
                <a16:creationId xmlns:a16="http://schemas.microsoft.com/office/drawing/2014/main" id="{49D3FEB3-54CD-3453-41BF-96D4177BA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5386" y="742161"/>
            <a:ext cx="234326" cy="315186"/>
          </a:xfrm>
          <a:prstGeom prst="flowChartDelay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33FC92-DA06-5CBE-B9AB-5725C0B6F503}"/>
              </a:ext>
            </a:extLst>
          </p:cNvPr>
          <p:cNvSpPr txBox="1"/>
          <p:nvPr/>
        </p:nvSpPr>
        <p:spPr>
          <a:xfrm>
            <a:off x="703885" y="2739106"/>
            <a:ext cx="10772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2p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valence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band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9A0D1D-AB54-3288-E799-3D66200BB1E0}"/>
              </a:ext>
            </a:extLst>
          </p:cNvPr>
          <p:cNvSpPr txBox="1"/>
          <p:nvPr/>
        </p:nvSpPr>
        <p:spPr>
          <a:xfrm>
            <a:off x="850239" y="763202"/>
            <a:ext cx="6965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43305D-338F-3CB5-DBF5-E6E9E1248928}"/>
              </a:ext>
            </a:extLst>
          </p:cNvPr>
          <p:cNvSpPr txBox="1"/>
          <p:nvPr/>
        </p:nvSpPr>
        <p:spPr>
          <a:xfrm>
            <a:off x="3510929" y="2890912"/>
            <a:ext cx="3038013" cy="138499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Oxygen 1s XAS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 2p states more localized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Reduced bonding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Reduced crystal field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7939F9-D9AA-759C-C79C-F5BC2B1BBE83}"/>
              </a:ext>
            </a:extLst>
          </p:cNvPr>
          <p:cNvSpPr txBox="1"/>
          <p:nvPr/>
        </p:nvSpPr>
        <p:spPr>
          <a:xfrm>
            <a:off x="3510930" y="4437112"/>
            <a:ext cx="3038013" cy="138499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Titanium 2p XAS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Ti 3d states more localized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Reduced bonding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Reduced crystal field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8AF2CA-DB68-422F-7175-5923D06F9DD0}"/>
              </a:ext>
            </a:extLst>
          </p:cNvPr>
          <p:cNvSpPr txBox="1"/>
          <p:nvPr/>
        </p:nvSpPr>
        <p:spPr>
          <a:xfrm>
            <a:off x="395536" y="6094798"/>
            <a:ext cx="895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 crystal field splitting is reduced in the oxygen 1s XAS and also in metal 2p XAS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E6C7F22A-1ECE-8D24-138E-1F1D6A8AA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XAS: Final State Rule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5AA4F-DA33-E1E5-361F-B199FE298E8C}"/>
              </a:ext>
            </a:extLst>
          </p:cNvPr>
          <p:cNvSpPr txBox="1"/>
          <p:nvPr/>
        </p:nvSpPr>
        <p:spPr>
          <a:xfrm>
            <a:off x="4122698" y="838916"/>
            <a:ext cx="4265726" cy="92333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</a:rPr>
              <a:t>XAS crystal field is smaller than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the optical crystal field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</a:rPr>
              <a:t>(&amp; the DFT ground state crystal field)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413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B3EA4DC-937B-4FF1-8845-5C4AF708E97C}"/>
              </a:ext>
            </a:extLst>
          </p:cNvPr>
          <p:cNvGraphicFramePr/>
          <p:nvPr/>
        </p:nvGraphicFramePr>
        <p:xfrm>
          <a:off x="-2052736" y="692696"/>
          <a:ext cx="784887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6">
            <a:extLst>
              <a:ext uri="{FF2B5EF4-FFF2-40B4-BE49-F238E27FC236}">
                <a16:creationId xmlns:a16="http://schemas.microsoft.com/office/drawing/2014/main" id="{D000E975-E07E-4746-BE55-CD6A59703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 (O 1s)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7D754F-6EAD-4D90-AE18-91FF6E3BAE78}"/>
              </a:ext>
            </a:extLst>
          </p:cNvPr>
          <p:cNvSpPr txBox="1"/>
          <p:nvPr/>
        </p:nvSpPr>
        <p:spPr>
          <a:xfrm>
            <a:off x="3995936" y="1268760"/>
            <a:ext cx="482453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Crystal structure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Electronic structure calculation,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for example Density Functional Theory (DFT)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(in the presence of the core hole)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Calculation of the oxygen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p-projected local empty DOS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Compare with experiment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1FC8D5-3D82-4DF5-A1BB-D3468E20153A}"/>
              </a:ext>
            </a:extLst>
          </p:cNvPr>
          <p:cNvSpPr txBox="1"/>
          <p:nvPr/>
        </p:nvSpPr>
        <p:spPr>
          <a:xfrm>
            <a:off x="3707904" y="6330806"/>
            <a:ext cx="5040560" cy="338554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95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CODES: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FEFF, Wien2K, VASP, QE, etc.</a:t>
            </a:r>
          </a:p>
        </p:txBody>
      </p:sp>
    </p:spTree>
    <p:extLst>
      <p:ext uri="{BB962C8B-B14F-4D97-AF65-F5344CB8AC3E}">
        <p14:creationId xmlns:p14="http://schemas.microsoft.com/office/powerpoint/2010/main" val="3870512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1" name="Line 3"/>
          <p:cNvSpPr>
            <a:spLocks noChangeShapeType="1"/>
          </p:cNvSpPr>
          <p:nvPr/>
        </p:nvSpPr>
        <p:spPr bwMode="auto">
          <a:xfrm flipH="1">
            <a:off x="368424" y="692696"/>
            <a:ext cx="16024" cy="5706035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3" name="Oval 7"/>
          <p:cNvSpPr>
            <a:spLocks noChangeArrowheads="1"/>
          </p:cNvSpPr>
          <p:nvPr/>
        </p:nvSpPr>
        <p:spPr bwMode="auto">
          <a:xfrm>
            <a:off x="1054224" y="6295932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4" name="AutoShape 10"/>
          <p:cNvSpPr>
            <a:spLocks noChangeArrowheads="1"/>
          </p:cNvSpPr>
          <p:nvPr/>
        </p:nvSpPr>
        <p:spPr bwMode="auto">
          <a:xfrm>
            <a:off x="368424" y="5331931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5" name="AutoShape 11"/>
          <p:cNvSpPr>
            <a:spLocks noChangeArrowheads="1"/>
          </p:cNvSpPr>
          <p:nvPr/>
        </p:nvSpPr>
        <p:spPr bwMode="auto">
          <a:xfrm>
            <a:off x="368424" y="4493731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6" name="AutoShape 12" descr="Wide downward diagonal"/>
          <p:cNvSpPr>
            <a:spLocks noChangeArrowheads="1"/>
          </p:cNvSpPr>
          <p:nvPr/>
        </p:nvSpPr>
        <p:spPr bwMode="auto">
          <a:xfrm>
            <a:off x="401959" y="3386163"/>
            <a:ext cx="753617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8" name="AutoShape 14"/>
          <p:cNvSpPr>
            <a:spLocks noChangeArrowheads="1"/>
          </p:cNvSpPr>
          <p:nvPr/>
        </p:nvSpPr>
        <p:spPr bwMode="auto">
          <a:xfrm>
            <a:off x="368424" y="4493731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9" name="AutoShape 16"/>
          <p:cNvSpPr>
            <a:spLocks noChangeArrowheads="1"/>
          </p:cNvSpPr>
          <p:nvPr/>
        </p:nvSpPr>
        <p:spPr bwMode="auto">
          <a:xfrm>
            <a:off x="368424" y="5331931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0" name="AutoShape 17" descr="Wide downward diagonal"/>
          <p:cNvSpPr>
            <a:spLocks noChangeArrowheads="1"/>
          </p:cNvSpPr>
          <p:nvPr/>
        </p:nvSpPr>
        <p:spPr bwMode="auto">
          <a:xfrm>
            <a:off x="401959" y="1793114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1" name="AutoShape 21"/>
          <p:cNvSpPr>
            <a:spLocks noChangeArrowheads="1"/>
          </p:cNvSpPr>
          <p:nvPr/>
        </p:nvSpPr>
        <p:spPr bwMode="auto">
          <a:xfrm>
            <a:off x="384448" y="6370070"/>
            <a:ext cx="609600" cy="45719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2" name="Line 26"/>
          <p:cNvSpPr>
            <a:spLocks noChangeShapeType="1"/>
          </p:cNvSpPr>
          <p:nvPr/>
        </p:nvSpPr>
        <p:spPr bwMode="auto">
          <a:xfrm flipV="1">
            <a:off x="1130423" y="4265130"/>
            <a:ext cx="1" cy="2030801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599" name="Rectangle 31"/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AA64263-344E-4B07-A273-0915EFA5AFC1}"/>
              </a:ext>
            </a:extLst>
          </p:cNvPr>
          <p:cNvSpPr txBox="1"/>
          <p:nvPr/>
        </p:nvSpPr>
        <p:spPr>
          <a:xfrm>
            <a:off x="1940281" y="1859339"/>
            <a:ext cx="161877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4sp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rgbClr val="000000"/>
                </a:solidFill>
              </a:rPr>
              <a:t>Ti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2p ~460 eV</a:t>
            </a:r>
          </a:p>
        </p:txBody>
      </p:sp>
      <p:sp>
        <p:nvSpPr>
          <p:cNvPr id="35" name="AutoShape 12" descr="Wide downward diagonal">
            <a:extLst>
              <a:ext uri="{FF2B5EF4-FFF2-40B4-BE49-F238E27FC236}">
                <a16:creationId xmlns:a16="http://schemas.microsoft.com/office/drawing/2014/main" id="{27055BCC-9A80-4C99-AF54-C100D42C5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3843059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AutoShape 17" descr="Wide downward diagonal">
            <a:extLst>
              <a:ext uri="{FF2B5EF4-FFF2-40B4-BE49-F238E27FC236}">
                <a16:creationId xmlns:a16="http://schemas.microsoft.com/office/drawing/2014/main" id="{D1D69D79-C733-4D10-B4FF-5693AC02B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1793114"/>
            <a:ext cx="176239" cy="533400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9" name="AutoShape 17" descr="Wide downward diagonal">
            <a:extLst>
              <a:ext uri="{FF2B5EF4-FFF2-40B4-BE49-F238E27FC236}">
                <a16:creationId xmlns:a16="http://schemas.microsoft.com/office/drawing/2014/main" id="{0563B96F-F651-4AE2-963D-9D907E89D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04" y="3384093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0" name="AutoShape 17" descr="Wide downward diagonal">
            <a:extLst>
              <a:ext uri="{FF2B5EF4-FFF2-40B4-BE49-F238E27FC236}">
                <a16:creationId xmlns:a16="http://schemas.microsoft.com/office/drawing/2014/main" id="{ECCE86D8-3CA0-48A0-8814-850968538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89" y="3841292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74F10053-5ABE-4E84-857B-08D703AF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 (Ti 2p)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CFB24-C4D5-42E7-835C-D79F6461AF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7"/>
          <a:stretch/>
        </p:blipFill>
        <p:spPr>
          <a:xfrm rot="16200000">
            <a:off x="3813128" y="628432"/>
            <a:ext cx="3599144" cy="5023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65B71A-D86B-4F55-9F13-22FF46A465F5}"/>
              </a:ext>
            </a:extLst>
          </p:cNvPr>
          <p:cNvSpPr/>
          <p:nvPr/>
        </p:nvSpPr>
        <p:spPr bwMode="auto">
          <a:xfrm>
            <a:off x="3275856" y="1052736"/>
            <a:ext cx="3408312" cy="12241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3F2AA9-0EB4-4B51-8B30-5A435035EB73}"/>
              </a:ext>
            </a:extLst>
          </p:cNvPr>
          <p:cNvSpPr txBox="1"/>
          <p:nvPr/>
        </p:nvSpPr>
        <p:spPr>
          <a:xfrm>
            <a:off x="3995936" y="5227945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Expect the </a:t>
            </a:r>
            <a:r>
              <a:rPr lang="en-US" b="1" i="1" dirty="0">
                <a:solidFill>
                  <a:srgbClr val="0000FF"/>
                </a:solidFill>
              </a:rPr>
              <a:t>d (and s-)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projected Ti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Why is experiment different?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FDA7AD-14C6-473C-ADA4-7CC9387386DC}"/>
              </a:ext>
            </a:extLst>
          </p:cNvPr>
          <p:cNvSpPr/>
          <p:nvPr/>
        </p:nvSpPr>
        <p:spPr bwMode="auto">
          <a:xfrm>
            <a:off x="4283968" y="2132856"/>
            <a:ext cx="2304256" cy="2664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BCCBAA-3BC9-4351-B632-A5E5CA86F5EA}"/>
              </a:ext>
            </a:extLst>
          </p:cNvPr>
          <p:cNvSpPr txBox="1"/>
          <p:nvPr/>
        </p:nvSpPr>
        <p:spPr>
          <a:xfrm>
            <a:off x="1206624" y="980728"/>
            <a:ext cx="960519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2p &gt; 3d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4110595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1" name="Line 3"/>
          <p:cNvSpPr>
            <a:spLocks noChangeShapeType="1"/>
          </p:cNvSpPr>
          <p:nvPr/>
        </p:nvSpPr>
        <p:spPr bwMode="auto">
          <a:xfrm flipH="1">
            <a:off x="368424" y="692696"/>
            <a:ext cx="16024" cy="5706035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3" name="Oval 7"/>
          <p:cNvSpPr>
            <a:spLocks noChangeArrowheads="1"/>
          </p:cNvSpPr>
          <p:nvPr/>
        </p:nvSpPr>
        <p:spPr bwMode="auto">
          <a:xfrm>
            <a:off x="1054224" y="6295932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4" name="AutoShape 10"/>
          <p:cNvSpPr>
            <a:spLocks noChangeArrowheads="1"/>
          </p:cNvSpPr>
          <p:nvPr/>
        </p:nvSpPr>
        <p:spPr bwMode="auto">
          <a:xfrm>
            <a:off x="368424" y="5331931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5" name="AutoShape 11"/>
          <p:cNvSpPr>
            <a:spLocks noChangeArrowheads="1"/>
          </p:cNvSpPr>
          <p:nvPr/>
        </p:nvSpPr>
        <p:spPr bwMode="auto">
          <a:xfrm>
            <a:off x="368424" y="4493731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6" name="AutoShape 12" descr="Wide downward diagonal"/>
          <p:cNvSpPr>
            <a:spLocks noChangeArrowheads="1"/>
          </p:cNvSpPr>
          <p:nvPr/>
        </p:nvSpPr>
        <p:spPr bwMode="auto">
          <a:xfrm>
            <a:off x="401959" y="3386163"/>
            <a:ext cx="753617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8" name="AutoShape 14"/>
          <p:cNvSpPr>
            <a:spLocks noChangeArrowheads="1"/>
          </p:cNvSpPr>
          <p:nvPr/>
        </p:nvSpPr>
        <p:spPr bwMode="auto">
          <a:xfrm>
            <a:off x="368424" y="4493731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9" name="AutoShape 16"/>
          <p:cNvSpPr>
            <a:spLocks noChangeArrowheads="1"/>
          </p:cNvSpPr>
          <p:nvPr/>
        </p:nvSpPr>
        <p:spPr bwMode="auto">
          <a:xfrm>
            <a:off x="368424" y="5331931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0" name="AutoShape 17" descr="Wide downward diagonal"/>
          <p:cNvSpPr>
            <a:spLocks noChangeArrowheads="1"/>
          </p:cNvSpPr>
          <p:nvPr/>
        </p:nvSpPr>
        <p:spPr bwMode="auto">
          <a:xfrm>
            <a:off x="401959" y="1793114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1" name="AutoShape 21"/>
          <p:cNvSpPr>
            <a:spLocks noChangeArrowheads="1"/>
          </p:cNvSpPr>
          <p:nvPr/>
        </p:nvSpPr>
        <p:spPr bwMode="auto">
          <a:xfrm>
            <a:off x="384448" y="6370070"/>
            <a:ext cx="609600" cy="45719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2" name="Line 26"/>
          <p:cNvSpPr>
            <a:spLocks noChangeShapeType="1"/>
          </p:cNvSpPr>
          <p:nvPr/>
        </p:nvSpPr>
        <p:spPr bwMode="auto">
          <a:xfrm flipV="1">
            <a:off x="1130423" y="4265130"/>
            <a:ext cx="1" cy="2030801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599" name="Rectangle 31"/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AA64263-344E-4B07-A273-0915EFA5AFC1}"/>
              </a:ext>
            </a:extLst>
          </p:cNvPr>
          <p:cNvSpPr txBox="1"/>
          <p:nvPr/>
        </p:nvSpPr>
        <p:spPr>
          <a:xfrm>
            <a:off x="1940281" y="1859339"/>
            <a:ext cx="161877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4sp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rgbClr val="000000"/>
                </a:solidFill>
              </a:rPr>
              <a:t>Ti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2p ~460 eV</a:t>
            </a:r>
          </a:p>
        </p:txBody>
      </p:sp>
      <p:sp>
        <p:nvSpPr>
          <p:cNvPr id="35" name="AutoShape 12" descr="Wide downward diagonal">
            <a:extLst>
              <a:ext uri="{FF2B5EF4-FFF2-40B4-BE49-F238E27FC236}">
                <a16:creationId xmlns:a16="http://schemas.microsoft.com/office/drawing/2014/main" id="{27055BCC-9A80-4C99-AF54-C100D42C5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3843059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AutoShape 17" descr="Wide downward diagonal">
            <a:extLst>
              <a:ext uri="{FF2B5EF4-FFF2-40B4-BE49-F238E27FC236}">
                <a16:creationId xmlns:a16="http://schemas.microsoft.com/office/drawing/2014/main" id="{D1D69D79-C733-4D10-B4FF-5693AC02B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1793114"/>
            <a:ext cx="176239" cy="533400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9" name="AutoShape 17" descr="Wide downward diagonal">
            <a:extLst>
              <a:ext uri="{FF2B5EF4-FFF2-40B4-BE49-F238E27FC236}">
                <a16:creationId xmlns:a16="http://schemas.microsoft.com/office/drawing/2014/main" id="{0563B96F-F651-4AE2-963D-9D907E89D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04" y="3384093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0" name="AutoShape 17" descr="Wide downward diagonal">
            <a:extLst>
              <a:ext uri="{FF2B5EF4-FFF2-40B4-BE49-F238E27FC236}">
                <a16:creationId xmlns:a16="http://schemas.microsoft.com/office/drawing/2014/main" id="{ECCE86D8-3CA0-48A0-8814-850968538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89" y="3841292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74F10053-5ABE-4E84-857B-08D703AF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 (Ti 2p)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CFB24-C4D5-42E7-835C-D79F6461AF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7"/>
          <a:stretch/>
        </p:blipFill>
        <p:spPr>
          <a:xfrm rot="16200000">
            <a:off x="3813128" y="628432"/>
            <a:ext cx="3599144" cy="5023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65B71A-D86B-4F55-9F13-22FF46A465F5}"/>
              </a:ext>
            </a:extLst>
          </p:cNvPr>
          <p:cNvSpPr/>
          <p:nvPr/>
        </p:nvSpPr>
        <p:spPr bwMode="auto">
          <a:xfrm>
            <a:off x="3275856" y="1052736"/>
            <a:ext cx="3408312" cy="12241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3F2AA9-0EB4-4B51-8B30-5A435035EB73}"/>
              </a:ext>
            </a:extLst>
          </p:cNvPr>
          <p:cNvSpPr txBox="1"/>
          <p:nvPr/>
        </p:nvSpPr>
        <p:spPr>
          <a:xfrm>
            <a:off x="3995936" y="5227945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Expect the </a:t>
            </a:r>
            <a:r>
              <a:rPr lang="en-US" b="1" i="1" dirty="0">
                <a:solidFill>
                  <a:srgbClr val="0000FF"/>
                </a:solidFill>
              </a:rPr>
              <a:t>d (and s-)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projected Ti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000FF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2p spin-orbit coupling (~6 eV)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FDA7AD-14C6-473C-ADA4-7CC9387386DC}"/>
              </a:ext>
            </a:extLst>
          </p:cNvPr>
          <p:cNvSpPr/>
          <p:nvPr/>
        </p:nvSpPr>
        <p:spPr bwMode="auto">
          <a:xfrm>
            <a:off x="5436096" y="2132856"/>
            <a:ext cx="1152128" cy="2664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C1D11A-C0B1-4AE0-B072-9A486675A2E4}"/>
              </a:ext>
            </a:extLst>
          </p:cNvPr>
          <p:cNvSpPr txBox="1"/>
          <p:nvPr/>
        </p:nvSpPr>
        <p:spPr>
          <a:xfrm>
            <a:off x="1206624" y="980728"/>
            <a:ext cx="960519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2p &gt; 3d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8823502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1" name="Line 3"/>
          <p:cNvSpPr>
            <a:spLocks noChangeShapeType="1"/>
          </p:cNvSpPr>
          <p:nvPr/>
        </p:nvSpPr>
        <p:spPr bwMode="auto">
          <a:xfrm flipH="1">
            <a:off x="368424" y="692696"/>
            <a:ext cx="16024" cy="5706035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3" name="Oval 7"/>
          <p:cNvSpPr>
            <a:spLocks noChangeArrowheads="1"/>
          </p:cNvSpPr>
          <p:nvPr/>
        </p:nvSpPr>
        <p:spPr bwMode="auto">
          <a:xfrm>
            <a:off x="1054224" y="6295932"/>
            <a:ext cx="152400" cy="152400"/>
          </a:xfrm>
          <a:prstGeom prst="ellipse">
            <a:avLst/>
          </a:prstGeom>
          <a:noFill/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4" name="AutoShape 10"/>
          <p:cNvSpPr>
            <a:spLocks noChangeArrowheads="1"/>
          </p:cNvSpPr>
          <p:nvPr/>
        </p:nvSpPr>
        <p:spPr bwMode="auto">
          <a:xfrm>
            <a:off x="368424" y="5331931"/>
            <a:ext cx="457200" cy="152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5" name="AutoShape 11"/>
          <p:cNvSpPr>
            <a:spLocks noChangeArrowheads="1"/>
          </p:cNvSpPr>
          <p:nvPr/>
        </p:nvSpPr>
        <p:spPr bwMode="auto">
          <a:xfrm>
            <a:off x="368424" y="4493731"/>
            <a:ext cx="457200" cy="533400"/>
          </a:xfrm>
          <a:prstGeom prst="flowChartDelay">
            <a:avLst/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6" name="AutoShape 12" descr="Wide downward diagonal"/>
          <p:cNvSpPr>
            <a:spLocks noChangeArrowheads="1"/>
          </p:cNvSpPr>
          <p:nvPr/>
        </p:nvSpPr>
        <p:spPr bwMode="auto">
          <a:xfrm>
            <a:off x="401959" y="3386163"/>
            <a:ext cx="753617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8" name="AutoShape 14"/>
          <p:cNvSpPr>
            <a:spLocks noChangeArrowheads="1"/>
          </p:cNvSpPr>
          <p:nvPr/>
        </p:nvSpPr>
        <p:spPr bwMode="auto">
          <a:xfrm>
            <a:off x="368424" y="4493731"/>
            <a:ext cx="152400" cy="533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19" name="AutoShape 16"/>
          <p:cNvSpPr>
            <a:spLocks noChangeArrowheads="1"/>
          </p:cNvSpPr>
          <p:nvPr/>
        </p:nvSpPr>
        <p:spPr bwMode="auto">
          <a:xfrm>
            <a:off x="368424" y="5331931"/>
            <a:ext cx="228600" cy="152400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0" name="AutoShape 17" descr="Wide downward diagonal"/>
          <p:cNvSpPr>
            <a:spLocks noChangeArrowheads="1"/>
          </p:cNvSpPr>
          <p:nvPr/>
        </p:nvSpPr>
        <p:spPr bwMode="auto">
          <a:xfrm>
            <a:off x="401959" y="1793114"/>
            <a:ext cx="381000" cy="5334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1" name="AutoShape 21"/>
          <p:cNvSpPr>
            <a:spLocks noChangeArrowheads="1"/>
          </p:cNvSpPr>
          <p:nvPr/>
        </p:nvSpPr>
        <p:spPr bwMode="auto">
          <a:xfrm>
            <a:off x="384448" y="6370070"/>
            <a:ext cx="609600" cy="45719"/>
          </a:xfrm>
          <a:prstGeom prst="flowChartDelay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622" name="Line 26"/>
          <p:cNvSpPr>
            <a:spLocks noChangeShapeType="1"/>
          </p:cNvSpPr>
          <p:nvPr/>
        </p:nvSpPr>
        <p:spPr bwMode="auto">
          <a:xfrm flipV="1">
            <a:off x="1130423" y="4265130"/>
            <a:ext cx="1" cy="2030801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0599" name="Rectangle 31"/>
          <p:cNvSpPr>
            <a:spLocks noChangeArrowheads="1"/>
          </p:cNvSpPr>
          <p:nvPr/>
        </p:nvSpPr>
        <p:spPr bwMode="auto">
          <a:xfrm>
            <a:off x="5791200" y="4724400"/>
            <a:ext cx="3352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AA64263-344E-4B07-A273-0915EFA5AFC1}"/>
              </a:ext>
            </a:extLst>
          </p:cNvPr>
          <p:cNvSpPr txBox="1"/>
          <p:nvPr/>
        </p:nvSpPr>
        <p:spPr>
          <a:xfrm>
            <a:off x="1940281" y="1859339"/>
            <a:ext cx="161877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4sp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</a:t>
            </a:r>
            <a:r>
              <a:rPr kumimoji="0" lang="nl-NL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O2s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rgbClr val="000000"/>
                </a:solidFill>
              </a:rPr>
              <a:t>Ti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2p ~460 eV</a:t>
            </a:r>
          </a:p>
        </p:txBody>
      </p:sp>
      <p:sp>
        <p:nvSpPr>
          <p:cNvPr id="35" name="AutoShape 12" descr="Wide downward diagonal">
            <a:extLst>
              <a:ext uri="{FF2B5EF4-FFF2-40B4-BE49-F238E27FC236}">
                <a16:creationId xmlns:a16="http://schemas.microsoft.com/office/drawing/2014/main" id="{27055BCC-9A80-4C99-AF54-C100D42C5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3843059"/>
            <a:ext cx="1143000" cy="228600"/>
          </a:xfrm>
          <a:prstGeom prst="flowChartDelay">
            <a:avLst/>
          </a:prstGeom>
          <a:pattFill prst="wdDnDiag">
            <a:fgClr>
              <a:srgbClr val="FF0000"/>
            </a:fgClr>
            <a:bgClr>
              <a:srgbClr val="FFFFFF"/>
            </a:bgClr>
          </a:patt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8" name="AutoShape 17" descr="Wide downward diagonal">
            <a:extLst>
              <a:ext uri="{FF2B5EF4-FFF2-40B4-BE49-F238E27FC236}">
                <a16:creationId xmlns:a16="http://schemas.microsoft.com/office/drawing/2014/main" id="{D1D69D79-C733-4D10-B4FF-5693AC02B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9" y="1793114"/>
            <a:ext cx="176239" cy="533400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9" name="AutoShape 17" descr="Wide downward diagonal">
            <a:extLst>
              <a:ext uri="{FF2B5EF4-FFF2-40B4-BE49-F238E27FC236}">
                <a16:creationId xmlns:a16="http://schemas.microsoft.com/office/drawing/2014/main" id="{0563B96F-F651-4AE2-963D-9D907E89D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04" y="3384093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0" name="AutoShape 17" descr="Wide downward diagonal">
            <a:extLst>
              <a:ext uri="{FF2B5EF4-FFF2-40B4-BE49-F238E27FC236}">
                <a16:creationId xmlns:a16="http://schemas.microsoft.com/office/drawing/2014/main" id="{ECCE86D8-3CA0-48A0-8814-850968538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89" y="3841292"/>
            <a:ext cx="288963" cy="228601"/>
          </a:xfrm>
          <a:prstGeom prst="flowChartDelay">
            <a:avLst/>
          </a:prstGeom>
          <a:pattFill prst="wdUpDiag">
            <a:fgClr>
              <a:srgbClr val="00FF00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74F10053-5ABE-4E84-857B-08D703AF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XAS: spectral shape (Ti 2p)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CFB24-C4D5-42E7-835C-D79F6461AF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7"/>
          <a:stretch/>
        </p:blipFill>
        <p:spPr>
          <a:xfrm rot="16200000">
            <a:off x="3813128" y="628432"/>
            <a:ext cx="3599144" cy="5023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265B71A-D86B-4F55-9F13-22FF46A465F5}"/>
              </a:ext>
            </a:extLst>
          </p:cNvPr>
          <p:cNvSpPr/>
          <p:nvPr/>
        </p:nvSpPr>
        <p:spPr bwMode="auto">
          <a:xfrm>
            <a:off x="3275856" y="1124744"/>
            <a:ext cx="3408312" cy="12241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3F2AA9-0EB4-4B51-8B30-5A435035EB73}"/>
              </a:ext>
            </a:extLst>
          </p:cNvPr>
          <p:cNvSpPr txBox="1"/>
          <p:nvPr/>
        </p:nvSpPr>
        <p:spPr>
          <a:xfrm>
            <a:off x="4398168" y="5201015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FF"/>
                </a:solidFill>
              </a:rPr>
              <a:t>Expect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local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b="1" i="1" dirty="0">
                <a:solidFill>
                  <a:srgbClr val="0000FF"/>
                </a:solidFill>
              </a:rPr>
              <a:t>d-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projected 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DOS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33399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Core spin-orbit splitting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Overlap of core 2p and valence 3d states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&gt;&gt; many electron excitations dominate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5B4795-26A0-4196-B7FA-FCFFE1178D49}"/>
              </a:ext>
            </a:extLst>
          </p:cNvPr>
          <p:cNvCxnSpPr>
            <a:endCxn id="35" idx="3"/>
          </p:cNvCxnSpPr>
          <p:nvPr/>
        </p:nvCxnSpPr>
        <p:spPr bwMode="auto">
          <a:xfrm>
            <a:off x="1544959" y="3429000"/>
            <a:ext cx="0" cy="528359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triangle" w="sm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62BD50D-E24A-422E-836F-20E7F99AB674}"/>
              </a:ext>
            </a:extLst>
          </p:cNvPr>
          <p:cNvSpPr txBox="1"/>
          <p:nvPr/>
        </p:nvSpPr>
        <p:spPr>
          <a:xfrm>
            <a:off x="1206624" y="980728"/>
            <a:ext cx="2723823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2p3d 2-electron integrals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7535336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0" y="990600"/>
            <a:ext cx="91440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3200" dirty="0">
                <a:solidFill>
                  <a:srgbClr val="295CFF"/>
                </a:solidFill>
              </a:rPr>
              <a:t>Fermi Golden Rule:</a:t>
            </a:r>
          </a:p>
          <a:p>
            <a:pPr algn="l"/>
            <a:r>
              <a:rPr lang="en-US" sz="3200" dirty="0"/>
              <a:t>I</a:t>
            </a:r>
            <a:r>
              <a:rPr lang="en-US" sz="3200" baseline="-25000" dirty="0"/>
              <a:t>XAS</a:t>
            </a:r>
            <a:r>
              <a:rPr lang="en-US" sz="3200" dirty="0"/>
              <a:t> = |</a:t>
            </a:r>
            <a:r>
              <a:rPr lang="en-US" sz="3200" dirty="0">
                <a:solidFill>
                  <a:srgbClr val="295CFF"/>
                </a:solidFill>
              </a:rPr>
              <a:t>&lt;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</a:t>
            </a:r>
            <a:r>
              <a:rPr lang="en-US" sz="3200" baseline="-25000" dirty="0" err="1">
                <a:solidFill>
                  <a:srgbClr val="295CFF"/>
                </a:solidFill>
                <a:sym typeface="Symbol" pitchFamily="18" charset="2"/>
              </a:rPr>
              <a:t>f</a:t>
            </a:r>
            <a:r>
              <a:rPr lang="en-US" sz="3200" dirty="0" err="1">
                <a:solidFill>
                  <a:srgbClr val="295CFF"/>
                </a:solidFill>
                <a:sym typeface="Symbol" pitchFamily="18" charset="2"/>
              </a:rPr>
              <a:t>|</a:t>
            </a:r>
            <a:r>
              <a:rPr lang="en-US" sz="2000" dirty="0" err="1">
                <a:solidFill>
                  <a:srgbClr val="295CFF"/>
                </a:solidFill>
                <a:sym typeface="Symbol" pitchFamily="18" charset="2"/>
              </a:rPr>
              <a:t>dipole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 </a:t>
            </a:r>
            <a:r>
              <a:rPr lang="en-US" sz="3200" baseline="-25000" dirty="0">
                <a:solidFill>
                  <a:srgbClr val="295CFF"/>
                </a:solidFill>
                <a:sym typeface="Symbol" pitchFamily="18" charset="2"/>
              </a:rPr>
              <a:t>i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&gt;</a:t>
            </a:r>
            <a:r>
              <a:rPr lang="en-US" sz="3200" dirty="0">
                <a:sym typeface="Symbol" pitchFamily="18" charset="2"/>
              </a:rPr>
              <a:t>|</a:t>
            </a:r>
            <a:r>
              <a:rPr lang="en-US" sz="3200" baseline="30000" dirty="0">
                <a:sym typeface="Symbol" pitchFamily="18" charset="2"/>
              </a:rPr>
              <a:t>2  </a:t>
            </a:r>
            <a:r>
              <a:rPr lang="en-US" sz="3200" dirty="0">
                <a:sym typeface="Symbol" pitchFamily="18" charset="2"/>
              </a:rPr>
              <a:t></a:t>
            </a:r>
            <a:r>
              <a:rPr lang="en-US" sz="3200" baseline="-25000" dirty="0">
                <a:sym typeface="Symbol" pitchFamily="18" charset="2"/>
              </a:rPr>
              <a:t>[E=0]</a:t>
            </a:r>
          </a:p>
          <a:p>
            <a:pPr algn="l"/>
            <a:endParaRPr lang="en-US" sz="3200" baseline="-25000" dirty="0">
              <a:sym typeface="Symbol" pitchFamily="18" charset="2"/>
            </a:endParaRPr>
          </a:p>
          <a:p>
            <a:pPr algn="l"/>
            <a:endParaRPr lang="en-US" sz="3200" baseline="-25000" dirty="0">
              <a:sym typeface="Symbol" pitchFamily="18" charset="2"/>
            </a:endParaRPr>
          </a:p>
          <a:p>
            <a:r>
              <a:rPr lang="en-US" sz="3200" dirty="0"/>
              <a:t>I</a:t>
            </a:r>
            <a:r>
              <a:rPr lang="en-US" sz="3200" baseline="-25000" dirty="0"/>
              <a:t>XAS</a:t>
            </a:r>
            <a:r>
              <a:rPr lang="en-US" sz="3200" dirty="0"/>
              <a:t> = |</a:t>
            </a:r>
            <a:r>
              <a:rPr lang="en-US" sz="3200" dirty="0">
                <a:solidFill>
                  <a:srgbClr val="295CFF"/>
                </a:solidFill>
              </a:rPr>
              <a:t>&lt;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 </a:t>
            </a:r>
            <a:r>
              <a:rPr lang="en-US" sz="3200" baseline="30000" dirty="0">
                <a:solidFill>
                  <a:srgbClr val="295CFF"/>
                </a:solidFill>
                <a:sym typeface="Symbol" pitchFamily="18" charset="2"/>
              </a:rPr>
              <a:t> 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2p</a:t>
            </a:r>
            <a:r>
              <a:rPr lang="en-US" sz="3200" baseline="30000" dirty="0">
                <a:solidFill>
                  <a:srgbClr val="295CFF"/>
                </a:solidFill>
                <a:sym typeface="Symbol" pitchFamily="18" charset="2"/>
              </a:rPr>
              <a:t>5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 3d</a:t>
            </a:r>
            <a:r>
              <a:rPr lang="en-US" sz="3200" baseline="30000" dirty="0">
                <a:solidFill>
                  <a:srgbClr val="295CFF"/>
                </a:solidFill>
                <a:sym typeface="Symbol" pitchFamily="18" charset="2"/>
              </a:rPr>
              <a:t>1 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</a:t>
            </a:r>
            <a:r>
              <a:rPr lang="en-US" sz="2000" dirty="0">
                <a:solidFill>
                  <a:srgbClr val="295CFF"/>
                </a:solidFill>
                <a:sym typeface="Symbol" pitchFamily="18" charset="2"/>
              </a:rPr>
              <a:t>dipole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 3d</a:t>
            </a:r>
            <a:r>
              <a:rPr lang="en-US" sz="3200" baseline="30000" dirty="0">
                <a:solidFill>
                  <a:srgbClr val="295CFF"/>
                </a:solidFill>
                <a:sym typeface="Symbol" pitchFamily="18" charset="2"/>
              </a:rPr>
              <a:t>0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&gt;</a:t>
            </a:r>
            <a:r>
              <a:rPr lang="en-US" sz="3200" dirty="0">
                <a:sym typeface="Symbol" pitchFamily="18" charset="2"/>
              </a:rPr>
              <a:t>|</a:t>
            </a:r>
            <a:r>
              <a:rPr lang="en-US" sz="3200" baseline="30000" dirty="0">
                <a:sym typeface="Symbol" pitchFamily="18" charset="2"/>
              </a:rPr>
              <a:t>2  </a:t>
            </a:r>
            <a:r>
              <a:rPr lang="en-US" sz="3200" dirty="0">
                <a:sym typeface="Symbol" pitchFamily="18" charset="2"/>
              </a:rPr>
              <a:t></a:t>
            </a:r>
            <a:r>
              <a:rPr lang="en-US" sz="3200" baseline="-25000" dirty="0">
                <a:sym typeface="Symbol" pitchFamily="18" charset="2"/>
              </a:rPr>
              <a:t>[E=0]</a:t>
            </a:r>
            <a:endParaRPr lang="en-GB" sz="3200" baseline="-25000" dirty="0">
              <a:sym typeface="Symbol" pitchFamily="18" charset="2"/>
            </a:endParaRPr>
          </a:p>
          <a:p>
            <a:pPr algn="l"/>
            <a:endParaRPr lang="en-GB" sz="3200" baseline="-25000" dirty="0">
              <a:sym typeface="Symbol" pitchFamily="18" charset="2"/>
            </a:endParaRPr>
          </a:p>
        </p:txBody>
      </p:sp>
      <p:sp>
        <p:nvSpPr>
          <p:cNvPr id="948227" name="Text Box 3"/>
          <p:cNvSpPr txBox="1">
            <a:spLocks noChangeArrowheads="1"/>
          </p:cNvSpPr>
          <p:nvPr/>
        </p:nvSpPr>
        <p:spPr bwMode="auto">
          <a:xfrm>
            <a:off x="-36512" y="5171708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>
                <a:solidFill>
                  <a:srgbClr val="295CFF"/>
                </a:solidFill>
              </a:rPr>
              <a:t>Single electron (excitation) approximation breaks down :</a:t>
            </a:r>
          </a:p>
          <a:p>
            <a:pPr algn="l"/>
            <a:r>
              <a:rPr lang="en-US" sz="3200" strike="dblStrike" dirty="0"/>
              <a:t>I</a:t>
            </a:r>
            <a:r>
              <a:rPr lang="en-US" sz="3200" strike="dblStrike" baseline="-25000" dirty="0"/>
              <a:t>XAS</a:t>
            </a:r>
            <a:r>
              <a:rPr lang="en-US" sz="3200" strike="dblStrike" dirty="0"/>
              <a:t> = |</a:t>
            </a:r>
            <a:r>
              <a:rPr lang="en-US" sz="3200" strike="dblStrike" dirty="0">
                <a:solidFill>
                  <a:srgbClr val="295CFF"/>
                </a:solidFill>
              </a:rPr>
              <a:t>&lt;3d </a:t>
            </a:r>
            <a:r>
              <a:rPr lang="en-US" sz="3200" strike="dblStrike" dirty="0">
                <a:solidFill>
                  <a:srgbClr val="295CFF"/>
                </a:solidFill>
                <a:sym typeface="Symbol" pitchFamily="18" charset="2"/>
              </a:rPr>
              <a:t>|</a:t>
            </a:r>
            <a:r>
              <a:rPr lang="en-US" sz="2000" strike="dblStrike" dirty="0">
                <a:solidFill>
                  <a:srgbClr val="295CFF"/>
                </a:solidFill>
                <a:sym typeface="Symbol" pitchFamily="18" charset="2"/>
              </a:rPr>
              <a:t>dipole</a:t>
            </a:r>
            <a:r>
              <a:rPr lang="en-US" sz="3200" strike="dblStrike" dirty="0">
                <a:solidFill>
                  <a:srgbClr val="295CFF"/>
                </a:solidFill>
                <a:sym typeface="Symbol" pitchFamily="18" charset="2"/>
              </a:rPr>
              <a:t>| 2p&gt;</a:t>
            </a:r>
            <a:r>
              <a:rPr lang="en-US" sz="3200" strike="dblStrike" dirty="0">
                <a:sym typeface="Symbol" pitchFamily="18" charset="2"/>
              </a:rPr>
              <a:t>|</a:t>
            </a:r>
            <a:r>
              <a:rPr lang="en-US" sz="3200" strike="dblStrike" baseline="30000" dirty="0">
                <a:sym typeface="Symbol" pitchFamily="18" charset="2"/>
              </a:rPr>
              <a:t>2  </a:t>
            </a:r>
            <a:r>
              <a:rPr lang="en-US" sz="3200" strike="dblStrike" dirty="0">
                <a:sym typeface="Symbol" pitchFamily="18" charset="2"/>
              </a:rPr>
              <a:t></a:t>
            </a:r>
            <a:endParaRPr lang="en-GB" sz="3200" strike="dblStrike" baseline="-25000" dirty="0">
              <a:sym typeface="Symbol" pitchFamily="18" charset="2"/>
            </a:endParaRPr>
          </a:p>
        </p:txBody>
      </p:sp>
      <p:sp>
        <p:nvSpPr>
          <p:cNvPr id="948228" name="Rectangle 4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X-ray absorption</a:t>
            </a:r>
            <a:endParaRPr lang="en-US" sz="3600" i="1">
              <a:latin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04718F7-8534-4BE1-9915-25496BC46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XAS: spectral shape (Ti 2p)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30012E-6476-4577-801C-774739D4D3BA}"/>
              </a:ext>
            </a:extLst>
          </p:cNvPr>
          <p:cNvSpPr txBox="1"/>
          <p:nvPr/>
        </p:nvSpPr>
        <p:spPr>
          <a:xfrm>
            <a:off x="1331640" y="3506657"/>
            <a:ext cx="7560840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rgbClr val="295CFF"/>
                </a:solidFill>
              </a:rPr>
              <a:t>Can NOT approximate 2p-3d interaction as extra potential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295CFF"/>
                </a:solidFill>
              </a:rPr>
              <a:t>Large core hole spin-orbit coupling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6790779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200400" y="2362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304800" y="1219200"/>
            <a:ext cx="0" cy="5029200"/>
          </a:xfrm>
          <a:prstGeom prst="line">
            <a:avLst/>
          </a:prstGeom>
          <a:noFill/>
          <a:ln w="508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381000" y="5105400"/>
            <a:ext cx="1143000" cy="0"/>
          </a:xfrm>
          <a:prstGeom prst="line">
            <a:avLst/>
          </a:prstGeom>
          <a:noFill/>
          <a:ln w="635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1143000" y="50292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1371600" y="50292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381000" y="6096000"/>
            <a:ext cx="1143000" cy="0"/>
          </a:xfrm>
          <a:prstGeom prst="line">
            <a:avLst/>
          </a:prstGeom>
          <a:noFill/>
          <a:ln w="635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533400" y="60198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1143000" y="60198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533400" y="50292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619250" y="4951413"/>
            <a:ext cx="8064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2p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3/2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2p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1/2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838200" y="5029200"/>
            <a:ext cx="152400" cy="152400"/>
          </a:xfrm>
          <a:prstGeom prst="ellipse">
            <a:avLst/>
          </a:prstGeom>
          <a:solidFill>
            <a:schemeClr val="bg1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2590800" y="838200"/>
            <a:ext cx="6553200" cy="2113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Core-valence electron-electron interactions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 NOT screened in solids</a:t>
            </a:r>
          </a:p>
          <a:p>
            <a:pPr marL="457200" marR="0" lvl="0" indent="-45720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®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Single Particle (excitation) models break down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[both DFT &amp; BSE]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304800" y="1981200"/>
            <a:ext cx="1905000" cy="0"/>
          </a:xfrm>
          <a:prstGeom prst="line">
            <a:avLst/>
          </a:prstGeom>
          <a:noFill/>
          <a:ln w="635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381000" y="19050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609600" y="19050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838200" y="19050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1143000" y="19050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1371600" y="1905000"/>
            <a:ext cx="152400" cy="152400"/>
          </a:xfrm>
          <a:prstGeom prst="ellipse">
            <a:avLst/>
          </a:prstGeom>
          <a:solidFill>
            <a:srgbClr val="FF0000"/>
          </a:solidFill>
          <a:ln w="25400" cap="sq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1676400" y="1905000"/>
            <a:ext cx="152400" cy="152400"/>
          </a:xfrm>
          <a:prstGeom prst="ellipse">
            <a:avLst/>
          </a:prstGeom>
          <a:solidFill>
            <a:srgbClr val="FF0000"/>
          </a:solidFill>
          <a:ln w="50800" cap="sq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1870075" y="1446213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3d</a:t>
            </a:r>
          </a:p>
        </p:txBody>
      </p:sp>
      <p:sp>
        <p:nvSpPr>
          <p:cNvPr id="32791" name="AutoShape 23"/>
          <p:cNvSpPr>
            <a:spLocks noChangeArrowheads="1"/>
          </p:cNvSpPr>
          <p:nvPr/>
        </p:nvSpPr>
        <p:spPr bwMode="auto">
          <a:xfrm>
            <a:off x="457200" y="2209800"/>
            <a:ext cx="228600" cy="2590800"/>
          </a:xfrm>
          <a:prstGeom prst="upDownArrow">
            <a:avLst>
              <a:gd name="adj1" fmla="val 50000"/>
              <a:gd name="adj2" fmla="val 226667"/>
            </a:avLst>
          </a:prstGeom>
          <a:solidFill>
            <a:srgbClr val="00CC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32793" name="Picture 25" descr="FDGMN2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5"/>
          <a:stretch>
            <a:fillRect/>
          </a:stretch>
        </p:blipFill>
        <p:spPr>
          <a:xfrm>
            <a:off x="3027363" y="3713163"/>
            <a:ext cx="6116637" cy="2581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</p:pic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609600" y="3124200"/>
            <a:ext cx="2895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&lt;2p3d|1/r|2p3d&gt;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XAS: multiplet effects</a:t>
            </a:r>
            <a:endParaRPr kumimoji="0" lang="en-US" sz="32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60D729A5-28E3-49F5-4947-265626FFB24F}"/>
              </a:ext>
            </a:extLst>
          </p:cNvPr>
          <p:cNvSpPr/>
          <p:nvPr/>
        </p:nvSpPr>
        <p:spPr>
          <a:xfrm>
            <a:off x="-31957" y="6555029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[Phys. Rev. B. 42, 5459 (1990)]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6600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28431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0" y="990600"/>
            <a:ext cx="91440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en-US" sz="3200" dirty="0">
                <a:solidFill>
                  <a:srgbClr val="295CFF"/>
                </a:solidFill>
              </a:rPr>
              <a:t>Fermi Golden Rule:</a:t>
            </a:r>
          </a:p>
          <a:p>
            <a:pPr algn="l"/>
            <a:r>
              <a:rPr lang="en-US" sz="3200" dirty="0"/>
              <a:t>I</a:t>
            </a:r>
            <a:r>
              <a:rPr lang="en-US" sz="3200" baseline="-25000" dirty="0"/>
              <a:t>XAS</a:t>
            </a:r>
            <a:r>
              <a:rPr lang="en-US" sz="3200" dirty="0"/>
              <a:t> = |</a:t>
            </a:r>
            <a:r>
              <a:rPr lang="en-US" sz="3200" dirty="0">
                <a:solidFill>
                  <a:srgbClr val="295CFF"/>
                </a:solidFill>
              </a:rPr>
              <a:t>&lt;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</a:t>
            </a:r>
            <a:r>
              <a:rPr lang="en-US" sz="3200" baseline="-25000" dirty="0" err="1">
                <a:solidFill>
                  <a:srgbClr val="295CFF"/>
                </a:solidFill>
                <a:sym typeface="Symbol" pitchFamily="18" charset="2"/>
              </a:rPr>
              <a:t>f</a:t>
            </a:r>
            <a:r>
              <a:rPr lang="en-US" sz="3200" dirty="0" err="1">
                <a:solidFill>
                  <a:srgbClr val="295CFF"/>
                </a:solidFill>
                <a:sym typeface="Symbol" pitchFamily="18" charset="2"/>
              </a:rPr>
              <a:t>|</a:t>
            </a:r>
            <a:r>
              <a:rPr lang="en-US" sz="2000" dirty="0" err="1">
                <a:solidFill>
                  <a:srgbClr val="295CFF"/>
                </a:solidFill>
                <a:sym typeface="Symbol" pitchFamily="18" charset="2"/>
              </a:rPr>
              <a:t>dipole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 </a:t>
            </a:r>
            <a:r>
              <a:rPr lang="en-US" sz="3200" baseline="-25000" dirty="0">
                <a:solidFill>
                  <a:srgbClr val="295CFF"/>
                </a:solidFill>
                <a:sym typeface="Symbol" pitchFamily="18" charset="2"/>
              </a:rPr>
              <a:t>i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&gt;</a:t>
            </a:r>
            <a:r>
              <a:rPr lang="en-US" sz="3200" dirty="0">
                <a:sym typeface="Symbol" pitchFamily="18" charset="2"/>
              </a:rPr>
              <a:t>|</a:t>
            </a:r>
            <a:r>
              <a:rPr lang="en-US" sz="3200" baseline="30000" dirty="0">
                <a:sym typeface="Symbol" pitchFamily="18" charset="2"/>
              </a:rPr>
              <a:t>2  </a:t>
            </a:r>
            <a:r>
              <a:rPr lang="en-US" sz="3200" dirty="0">
                <a:sym typeface="Symbol" pitchFamily="18" charset="2"/>
              </a:rPr>
              <a:t></a:t>
            </a:r>
            <a:r>
              <a:rPr lang="en-US" sz="3200" baseline="-25000" dirty="0">
                <a:sym typeface="Symbol" pitchFamily="18" charset="2"/>
              </a:rPr>
              <a:t>[E=0]</a:t>
            </a:r>
          </a:p>
          <a:p>
            <a:pPr algn="l"/>
            <a:endParaRPr lang="en-US" sz="3200" baseline="-25000" dirty="0">
              <a:sym typeface="Symbol" pitchFamily="18" charset="2"/>
            </a:endParaRPr>
          </a:p>
          <a:p>
            <a:pPr algn="l"/>
            <a:endParaRPr lang="en-US" sz="3200" baseline="-25000" dirty="0">
              <a:sym typeface="Symbol" pitchFamily="18" charset="2"/>
            </a:endParaRPr>
          </a:p>
          <a:p>
            <a:r>
              <a:rPr lang="en-US" sz="3200" dirty="0"/>
              <a:t>I</a:t>
            </a:r>
            <a:r>
              <a:rPr lang="en-US" sz="3200" baseline="-25000" dirty="0"/>
              <a:t>XAS</a:t>
            </a:r>
            <a:r>
              <a:rPr lang="en-US" sz="3200" dirty="0"/>
              <a:t> = |</a:t>
            </a:r>
            <a:r>
              <a:rPr lang="en-US" sz="3200" dirty="0">
                <a:solidFill>
                  <a:srgbClr val="295CFF"/>
                </a:solidFill>
              </a:rPr>
              <a:t>&lt;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 1s</a:t>
            </a:r>
            <a:r>
              <a:rPr lang="en-US" sz="3200" baseline="30000" dirty="0">
                <a:solidFill>
                  <a:srgbClr val="295CFF"/>
                </a:solidFill>
                <a:sym typeface="Symbol" pitchFamily="18" charset="2"/>
              </a:rPr>
              <a:t>1 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2p</a:t>
            </a:r>
            <a:r>
              <a:rPr lang="en-US" sz="3200" baseline="30000" dirty="0">
                <a:solidFill>
                  <a:srgbClr val="295CFF"/>
                </a:solidFill>
                <a:sym typeface="Symbol" pitchFamily="18" charset="2"/>
              </a:rPr>
              <a:t>5 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</a:t>
            </a:r>
            <a:r>
              <a:rPr lang="en-US" sz="2000" dirty="0">
                <a:solidFill>
                  <a:srgbClr val="295CFF"/>
                </a:solidFill>
                <a:sym typeface="Symbol" pitchFamily="18" charset="2"/>
              </a:rPr>
              <a:t>dipole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 2p</a:t>
            </a:r>
            <a:r>
              <a:rPr lang="en-US" sz="3200" baseline="30000" dirty="0">
                <a:solidFill>
                  <a:srgbClr val="295CFF"/>
                </a:solidFill>
                <a:sym typeface="Symbol" pitchFamily="18" charset="2"/>
              </a:rPr>
              <a:t>4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&gt;</a:t>
            </a:r>
            <a:r>
              <a:rPr lang="en-US" sz="3200" dirty="0">
                <a:sym typeface="Symbol" pitchFamily="18" charset="2"/>
              </a:rPr>
              <a:t>|</a:t>
            </a:r>
            <a:r>
              <a:rPr lang="en-US" sz="3200" baseline="30000" dirty="0">
                <a:sym typeface="Symbol" pitchFamily="18" charset="2"/>
              </a:rPr>
              <a:t>2  </a:t>
            </a:r>
            <a:r>
              <a:rPr lang="en-US" sz="3200" dirty="0">
                <a:sym typeface="Symbol" pitchFamily="18" charset="2"/>
              </a:rPr>
              <a:t></a:t>
            </a:r>
            <a:r>
              <a:rPr lang="en-US" sz="3200" baseline="-25000" dirty="0">
                <a:sym typeface="Symbol" pitchFamily="18" charset="2"/>
              </a:rPr>
              <a:t>[E=0]</a:t>
            </a:r>
            <a:endParaRPr lang="en-GB" sz="3200" baseline="-25000" dirty="0">
              <a:sym typeface="Symbol" pitchFamily="18" charset="2"/>
            </a:endParaRPr>
          </a:p>
          <a:p>
            <a:pPr algn="l"/>
            <a:endParaRPr lang="en-GB" sz="3200" baseline="-25000" dirty="0">
              <a:sym typeface="Symbol" pitchFamily="18" charset="2"/>
            </a:endParaRPr>
          </a:p>
        </p:txBody>
      </p:sp>
      <p:sp>
        <p:nvSpPr>
          <p:cNvPr id="948227" name="Text Box 3"/>
          <p:cNvSpPr txBox="1">
            <a:spLocks noChangeArrowheads="1"/>
          </p:cNvSpPr>
          <p:nvPr/>
        </p:nvSpPr>
        <p:spPr bwMode="auto">
          <a:xfrm>
            <a:off x="0" y="5562600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>
                <a:solidFill>
                  <a:srgbClr val="295CFF"/>
                </a:solidFill>
              </a:rPr>
              <a:t>Single electron (excitation) approximation :</a:t>
            </a:r>
          </a:p>
          <a:p>
            <a:pPr algn="l"/>
            <a:r>
              <a:rPr lang="en-US" sz="3200" dirty="0"/>
              <a:t>I</a:t>
            </a:r>
            <a:r>
              <a:rPr lang="en-US" sz="3200" baseline="-25000" dirty="0"/>
              <a:t>XAS</a:t>
            </a:r>
            <a:r>
              <a:rPr lang="en-US" sz="3200" dirty="0"/>
              <a:t> = |</a:t>
            </a:r>
            <a:r>
              <a:rPr lang="en-US" sz="3200" dirty="0">
                <a:solidFill>
                  <a:srgbClr val="295CFF"/>
                </a:solidFill>
              </a:rPr>
              <a:t>&lt;2p 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</a:t>
            </a:r>
            <a:r>
              <a:rPr lang="en-US" sz="2000" dirty="0">
                <a:solidFill>
                  <a:srgbClr val="295CFF"/>
                </a:solidFill>
                <a:sym typeface="Symbol" pitchFamily="18" charset="2"/>
              </a:rPr>
              <a:t>dipole</a:t>
            </a:r>
            <a:r>
              <a:rPr lang="en-US" sz="3200" dirty="0">
                <a:solidFill>
                  <a:srgbClr val="295CFF"/>
                </a:solidFill>
                <a:sym typeface="Symbol" pitchFamily="18" charset="2"/>
              </a:rPr>
              <a:t>| 1s&gt;</a:t>
            </a:r>
            <a:r>
              <a:rPr lang="en-US" sz="3200" dirty="0">
                <a:sym typeface="Symbol" pitchFamily="18" charset="2"/>
              </a:rPr>
              <a:t>|</a:t>
            </a:r>
            <a:r>
              <a:rPr lang="en-US" sz="3200" baseline="30000" dirty="0">
                <a:sym typeface="Symbol" pitchFamily="18" charset="2"/>
              </a:rPr>
              <a:t>2  </a:t>
            </a:r>
            <a:r>
              <a:rPr lang="en-US" sz="3200" dirty="0">
                <a:sym typeface="Symbol" pitchFamily="18" charset="2"/>
              </a:rPr>
              <a:t></a:t>
            </a:r>
            <a:endParaRPr lang="en-GB" sz="3200" baseline="-25000" dirty="0">
              <a:sym typeface="Symbol" pitchFamily="18" charset="2"/>
            </a:endParaRPr>
          </a:p>
        </p:txBody>
      </p:sp>
      <p:sp>
        <p:nvSpPr>
          <p:cNvPr id="948228" name="Rectangle 4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36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X-ray absorption</a:t>
            </a:r>
            <a:endParaRPr lang="en-US" sz="3600" i="1">
              <a:latin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04718F7-8534-4BE1-9915-25496BC46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XAS: spectral shape (O 1s)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30012E-6476-4577-801C-774739D4D3BA}"/>
              </a:ext>
            </a:extLst>
          </p:cNvPr>
          <p:cNvSpPr txBox="1"/>
          <p:nvPr/>
        </p:nvSpPr>
        <p:spPr>
          <a:xfrm>
            <a:off x="1331640" y="3506657"/>
            <a:ext cx="6696744" cy="101566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rgbClr val="295CFF"/>
                </a:solidFill>
              </a:rPr>
              <a:t>Can neglect local 2p-2p interaction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295CFF"/>
                </a:solidFill>
              </a:rPr>
              <a:t>Can approximate 1s-2p interaction as extra potential</a:t>
            </a:r>
          </a:p>
          <a:p>
            <a:pPr marL="342900" indent="-342900">
              <a:buAutoNum type="arabicPeriod"/>
            </a:pPr>
            <a:r>
              <a:rPr lang="en-US" sz="2000" dirty="0">
                <a:solidFill>
                  <a:srgbClr val="295CFF"/>
                </a:solidFill>
              </a:rPr>
              <a:t>No core hole spin-orbit coupling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1776935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6F3DBA-FAE6-C0C1-AB8E-4DB9ED7A218C}"/>
              </a:ext>
            </a:extLst>
          </p:cNvPr>
          <p:cNvSpPr/>
          <p:nvPr/>
        </p:nvSpPr>
        <p:spPr bwMode="auto">
          <a:xfrm>
            <a:off x="251520" y="5028976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atomic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B1AC80-DEAB-5AF1-C17C-73ABEB4D492E}"/>
              </a:ext>
            </a:extLst>
          </p:cNvPr>
          <p:cNvSpPr/>
          <p:nvPr/>
        </p:nvSpPr>
        <p:spPr bwMode="auto">
          <a:xfrm>
            <a:off x="7308229" y="5028976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(DFT)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TD-DFT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BSE 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E769BE8A-22E1-18B7-4D5B-1B5661FE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Interpretation of XAS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7A88C27-D56B-E67D-11F8-AF546E910D11}"/>
              </a:ext>
            </a:extLst>
          </p:cNvPr>
          <p:cNvSpPr/>
          <p:nvPr/>
        </p:nvSpPr>
        <p:spPr bwMode="auto">
          <a:xfrm>
            <a:off x="539627" y="1071300"/>
            <a:ext cx="2952328" cy="720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Intra-atomic e-e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interactions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35E8D00-1CF9-B948-5788-3118BB4823B0}"/>
              </a:ext>
            </a:extLst>
          </p:cNvPr>
          <p:cNvSpPr/>
          <p:nvPr/>
        </p:nvSpPr>
        <p:spPr bwMode="auto">
          <a:xfrm>
            <a:off x="5652045" y="1048223"/>
            <a:ext cx="2952328" cy="720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Interatomic interactions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(mean field)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0CECC5-011C-905E-A9D1-2832C6B39098}"/>
              </a:ext>
            </a:extLst>
          </p:cNvPr>
          <p:cNvSpPr/>
          <p:nvPr/>
        </p:nvSpPr>
        <p:spPr bwMode="auto">
          <a:xfrm>
            <a:off x="1979637" y="5042643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crystal field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724FA0C-5C5B-B265-4FA3-7B32F4122D81}"/>
              </a:ext>
            </a:extLst>
          </p:cNvPr>
          <p:cNvCxnSpPr/>
          <p:nvPr/>
        </p:nvCxnSpPr>
        <p:spPr bwMode="auto">
          <a:xfrm>
            <a:off x="1192821" y="1916832"/>
            <a:ext cx="0" cy="30243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D71AD86-8802-0EEA-11D6-0636EF43280A}"/>
              </a:ext>
            </a:extLst>
          </p:cNvPr>
          <p:cNvSpPr/>
          <p:nvPr/>
        </p:nvSpPr>
        <p:spPr bwMode="auto">
          <a:xfrm>
            <a:off x="3995861" y="2028674"/>
            <a:ext cx="2952328" cy="7850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</a:rPr>
              <a:t>Strong correlations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D8BFDDF-1D19-CF07-9447-F554F3E28B0B}"/>
              </a:ext>
            </a:extLst>
          </p:cNvPr>
          <p:cNvSpPr/>
          <p:nvPr/>
        </p:nvSpPr>
        <p:spPr bwMode="auto">
          <a:xfrm>
            <a:off x="3743908" y="5028976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impurity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theory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3BAE95C-8048-3F1E-1CF8-235BC84753B8}"/>
              </a:ext>
            </a:extLst>
          </p:cNvPr>
          <p:cNvSpPr/>
          <p:nvPr/>
        </p:nvSpPr>
        <p:spPr bwMode="auto">
          <a:xfrm>
            <a:off x="5472025" y="5042643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(GW+C)?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DMFT+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multiplets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0A9A53-E237-F94D-6C39-57DDE2E24933}"/>
              </a:ext>
            </a:extLst>
          </p:cNvPr>
          <p:cNvCxnSpPr/>
          <p:nvPr/>
        </p:nvCxnSpPr>
        <p:spPr bwMode="auto">
          <a:xfrm>
            <a:off x="8109942" y="1916832"/>
            <a:ext cx="0" cy="30243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2FF3519-D278-44D3-5970-D8B2CEA3A11C}"/>
              </a:ext>
            </a:extLst>
          </p:cNvPr>
          <p:cNvCxnSpPr/>
          <p:nvPr/>
        </p:nvCxnSpPr>
        <p:spPr bwMode="auto">
          <a:xfrm>
            <a:off x="6444208" y="2924944"/>
            <a:ext cx="0" cy="20162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13DD22-A719-0495-1309-61162DD763AA}"/>
              </a:ext>
            </a:extLst>
          </p:cNvPr>
          <p:cNvCxnSpPr/>
          <p:nvPr/>
        </p:nvCxnSpPr>
        <p:spPr bwMode="auto">
          <a:xfrm>
            <a:off x="4716016" y="2924944"/>
            <a:ext cx="0" cy="20162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20F7B23-6808-11AE-3E3A-45DDD80E8202}"/>
              </a:ext>
            </a:extLst>
          </p:cNvPr>
          <p:cNvSpPr txBox="1"/>
          <p:nvPr/>
        </p:nvSpPr>
        <p:spPr>
          <a:xfrm>
            <a:off x="1264914" y="3836156"/>
            <a:ext cx="7699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4f           ionic 3d                              covalent 3d (f)                closed                            						          shell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3041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94B1C-52C6-703B-94AE-905A6355F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1FBE331-43B6-2030-6D90-ADA09EE2A383}"/>
              </a:ext>
            </a:extLst>
          </p:cNvPr>
          <p:cNvSpPr/>
          <p:nvPr/>
        </p:nvSpPr>
        <p:spPr bwMode="auto">
          <a:xfrm>
            <a:off x="863588" y="5085184"/>
            <a:ext cx="1656184" cy="13681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TD-DFT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BSE 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74D2E91-E2F3-5E1F-19D2-0D11E417D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Interpretation of XAS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3B0D52D-55D1-1D73-E5B9-CC0101DE0D4D}"/>
              </a:ext>
            </a:extLst>
          </p:cNvPr>
          <p:cNvSpPr/>
          <p:nvPr/>
        </p:nvSpPr>
        <p:spPr bwMode="auto">
          <a:xfrm>
            <a:off x="241895" y="976215"/>
            <a:ext cx="2952328" cy="720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</a:rPr>
              <a:t>1-particle excitation</a:t>
            </a:r>
            <a:br>
              <a:rPr lang="en-US" dirty="0">
                <a:solidFill>
                  <a:sysClr val="windowText" lastClr="000000"/>
                </a:solidFill>
              </a:rPr>
            </a:br>
            <a:r>
              <a:rPr lang="en-US" dirty="0">
                <a:solidFill>
                  <a:sysClr val="windowText" lastClr="000000"/>
                </a:solidFill>
              </a:rPr>
              <a:t>(electron – core hole)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57EE72-F57A-229A-B7B2-47A41F1A2519}"/>
              </a:ext>
            </a:extLst>
          </p:cNvPr>
          <p:cNvCxnSpPr/>
          <p:nvPr/>
        </p:nvCxnSpPr>
        <p:spPr bwMode="auto">
          <a:xfrm>
            <a:off x="1691680" y="1916832"/>
            <a:ext cx="0" cy="30243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90687BA-9411-7A16-FFD0-237C2D01D71D}"/>
              </a:ext>
            </a:extLst>
          </p:cNvPr>
          <p:cNvSpPr txBox="1"/>
          <p:nvPr/>
        </p:nvSpPr>
        <p:spPr>
          <a:xfrm>
            <a:off x="2843810" y="1959750"/>
            <a:ext cx="6300190" cy="31085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95CFF"/>
                </a:solidFill>
              </a:rPr>
              <a:t>Neglect many-electron interactions</a:t>
            </a:r>
          </a:p>
          <a:p>
            <a:endParaRPr lang="en-US" sz="2800" dirty="0">
              <a:solidFill>
                <a:srgbClr val="295C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5CFF"/>
                </a:solidFill>
              </a:rPr>
              <a:t>3d3d multiplets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5CFF"/>
                </a:solidFill>
              </a:rPr>
              <a:t>2p3d multiplets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5CFF"/>
                </a:solidFill>
              </a:rPr>
              <a:t>Ligand-metal charge transfer (</a:t>
            </a:r>
            <a:r>
              <a:rPr lang="el-GR" sz="2800" dirty="0">
                <a:solidFill>
                  <a:srgbClr val="295CFF"/>
                </a:solidFill>
              </a:rPr>
              <a:t>Δ</a:t>
            </a:r>
            <a:r>
              <a:rPr lang="en-US" sz="2800" dirty="0">
                <a:solidFill>
                  <a:srgbClr val="295CFF"/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5CFF"/>
                </a:solidFill>
              </a:rPr>
              <a:t>Metal-metal charge transfer (U)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5CFF"/>
                </a:solidFill>
              </a:rPr>
              <a:t>Two core holes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1128360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C03BD-ABE8-E4B3-3E57-643BB4EDE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23CB04-D42E-2504-4E34-410F26BA3E08}"/>
              </a:ext>
            </a:extLst>
          </p:cNvPr>
          <p:cNvSpPr/>
          <p:nvPr/>
        </p:nvSpPr>
        <p:spPr bwMode="auto">
          <a:xfrm>
            <a:off x="-22920" y="996324"/>
            <a:ext cx="9296400" cy="58476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D466B17-AE14-199F-9610-18426EF6D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65" y="1412776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71500" marR="0" lvl="0" indent="-571500" algn="l" defTabSz="914400" rtl="0" eaLnBrk="0" fontAlgn="base" latinLnBrk="0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0000FF"/>
                </a:solidFill>
              </a:rPr>
              <a:t>Experiments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8BEA0D-EA7D-FBD4-3CA4-F431A2644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X-ray Absorption Spectroscopy</a:t>
            </a:r>
          </a:p>
        </p:txBody>
      </p:sp>
    </p:spTree>
    <p:extLst>
      <p:ext uri="{BB962C8B-B14F-4D97-AF65-F5344CB8AC3E}">
        <p14:creationId xmlns:p14="http://schemas.microsoft.com/office/powerpoint/2010/main" val="9523196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FB90A4-88A5-4B05-B22F-34E97F02CB60}" type="slidenum">
              <a:rPr kumimoji="1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1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pic>
        <p:nvPicPr>
          <p:cNvPr id="33795" name="Picture 2" descr="deGroot_Fi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2" r="8330" b="50067"/>
          <a:stretch>
            <a:fillRect/>
          </a:stretch>
        </p:blipFill>
        <p:spPr bwMode="auto">
          <a:xfrm>
            <a:off x="0" y="533400"/>
            <a:ext cx="9144000" cy="60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0" y="0"/>
            <a:ext cx="9144000" cy="969496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en-US" sz="2800" b="1" dirty="0">
                <a:solidFill>
                  <a:srgbClr val="FFFF00"/>
                </a:solidFill>
              </a:rPr>
              <a:t>XAS in transmission: STXM example</a:t>
            </a:r>
            <a:endParaRPr lang="en-US" sz="2800" b="1" baseline="-25000" dirty="0">
              <a:solidFill>
                <a:srgbClr val="FFFF00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Nanoscale chemical imaging of a working catalyst</a:t>
            </a:r>
          </a:p>
        </p:txBody>
      </p:sp>
      <p:pic>
        <p:nvPicPr>
          <p:cNvPr id="33798" name="Picture 5" descr="deGroot_Fig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81" r="47200" b="-6766"/>
          <a:stretch>
            <a:fillRect/>
          </a:stretch>
        </p:blipFill>
        <p:spPr bwMode="auto">
          <a:xfrm>
            <a:off x="0" y="1295400"/>
            <a:ext cx="4575175" cy="4559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jdelijke aanduiding voor dianumm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B45A2D-A135-422A-9FEF-B2BE08AEE2DD}" type="slidenum">
              <a:rPr kumimoji="1" lang="en-US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1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pic>
        <p:nvPicPr>
          <p:cNvPr id="40963" name="Picture 2" descr="es15_over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7100888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8019" name="Picture 3" descr="es15_mixeplot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2900"/>
            <a:ext cx="5595938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65" name="Object 4"/>
          <p:cNvGraphicFramePr>
            <a:graphicFrameLocks noChangeAspect="1"/>
          </p:cNvGraphicFramePr>
          <p:nvPr/>
        </p:nvGraphicFramePr>
        <p:xfrm>
          <a:off x="5638800" y="1600200"/>
          <a:ext cx="3505200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5" imgW="3963619" imgH="3030931" progId="Origin50.Graph">
                  <p:embed/>
                </p:oleObj>
              </mc:Choice>
              <mc:Fallback>
                <p:oleObj name="Graph" r:id="rId5" imgW="3963619" imgH="3030931" progId="Origin50.Graph">
                  <p:embed/>
                  <p:pic>
                    <p:nvPicPr>
                      <p:cNvPr id="4096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600200"/>
                        <a:ext cx="3505200" cy="267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8021" name="Group 5"/>
          <p:cNvGrpSpPr>
            <a:grpSpLocks/>
          </p:cNvGrpSpPr>
          <p:nvPr/>
        </p:nvGrpSpPr>
        <p:grpSpPr bwMode="auto">
          <a:xfrm>
            <a:off x="5562600" y="3886200"/>
            <a:ext cx="3581400" cy="2622550"/>
            <a:chOff x="851" y="2187"/>
            <a:chExt cx="2845" cy="2105"/>
          </a:xfrm>
        </p:grpSpPr>
        <p:graphicFrame>
          <p:nvGraphicFramePr>
            <p:cNvPr id="40969" name="Object 6"/>
            <p:cNvGraphicFramePr>
              <a:graphicFrameLocks noChangeAspect="1"/>
            </p:cNvGraphicFramePr>
            <p:nvPr/>
          </p:nvGraphicFramePr>
          <p:xfrm>
            <a:off x="851" y="2187"/>
            <a:ext cx="2845" cy="2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Graph" r:id="rId7" imgW="2666390" imgH="1972666" progId="Origin50.Graph">
                    <p:embed/>
                  </p:oleObj>
                </mc:Choice>
                <mc:Fallback>
                  <p:oleObj name="Graph" r:id="rId7" imgW="2666390" imgH="1972666" progId="Origin50.Graph">
                    <p:embed/>
                    <p:pic>
                      <p:nvPicPr>
                        <p:cNvPr id="4096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1" y="2187"/>
                          <a:ext cx="2845" cy="2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970" name="Text Box 7"/>
            <p:cNvSpPr txBox="1">
              <a:spLocks noChangeArrowheads="1"/>
            </p:cNvSpPr>
            <p:nvPr/>
          </p:nvSpPr>
          <p:spPr bwMode="auto">
            <a:xfrm>
              <a:off x="2244" y="3339"/>
              <a:ext cx="1318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Carbon K-edge</a:t>
              </a:r>
              <a:endParaRPr kumimoji="0" lang="nl-NL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Rechthoek 1">
            <a:extLst>
              <a:ext uri="{FF2B5EF4-FFF2-40B4-BE49-F238E27FC236}">
                <a16:creationId xmlns:a16="http://schemas.microsoft.com/office/drawing/2014/main" id="{31081A89-1E3F-4D44-8756-5134FF6B2AB1}"/>
              </a:ext>
            </a:extLst>
          </p:cNvPr>
          <p:cNvSpPr/>
          <p:nvPr/>
        </p:nvSpPr>
        <p:spPr>
          <a:xfrm>
            <a:off x="6372200" y="6477000"/>
            <a:ext cx="28889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[de Smit, Nature 456, 222 (2008)] 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2BEDD17-B364-75E1-FE72-A6F437AE7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69496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kumimoji="1"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en-US" sz="2800" b="1" dirty="0">
                <a:solidFill>
                  <a:srgbClr val="FFFF00"/>
                </a:solidFill>
              </a:rPr>
              <a:t>XAS in transmission: STXM example</a:t>
            </a:r>
            <a:endParaRPr lang="en-US" sz="2800" b="1" baseline="-25000" dirty="0">
              <a:solidFill>
                <a:srgbClr val="FFFF00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Nanoscale chemical imaging of a working catalyst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51714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71" y="3434499"/>
                <a:ext cx="9144000" cy="2819400"/>
              </a:xfrm>
              <a:ln/>
            </p:spPr>
            <p:txBody>
              <a:bodyPr/>
              <a:lstStyle/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X-ray enters sample</a:t>
                </a:r>
              </a:p>
              <a:p>
                <a:endParaRPr lang="en-US" altLang="nl-NL" sz="2800" dirty="0">
                  <a:solidFill>
                    <a:srgbClr val="0000FF"/>
                  </a:solidFill>
                </a:endParaRPr>
              </a:p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Total absorption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i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b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is</m:t>
                    </m:r>
                    <m: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combination</m:t>
                    </m:r>
                    <m: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of</m:t>
                    </m:r>
                    <m: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edge</m:t>
                    </m:r>
                    <m: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lang="nl-NL" sz="2800" b="0" i="0" baseline="-250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i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background</m:t>
                    </m:r>
                  </m:oMath>
                </a14:m>
                <a:r>
                  <a:rPr lang="en-US" altLang="nl-NL" sz="2800" dirty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</m:oMath>
                </a14:m>
                <a:endParaRPr lang="en-US" altLang="nl-NL" sz="2800" dirty="0">
                  <a:solidFill>
                    <a:srgbClr val="0000FF"/>
                  </a:solidFill>
                </a:endParaRPr>
              </a:p>
              <a:p>
                <a:endParaRPr lang="en-US" altLang="nl-NL" sz="2800" dirty="0">
                  <a:solidFill>
                    <a:srgbClr val="0000FF"/>
                  </a:solidFill>
                </a:endParaRPr>
              </a:p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Penetration depth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en-US" altLang="nl-NL" sz="2800" dirty="0">
                    <a:solidFill>
                      <a:srgbClr val="0000FF"/>
                    </a:solidFill>
                  </a:rPr>
                  <a:t> is inverse proportional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endParaRPr lang="en-US" altLang="nl-NL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51714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71" y="3434499"/>
                <a:ext cx="9144000" cy="2819400"/>
              </a:xfrm>
              <a:blipFill>
                <a:blip r:embed="rId4"/>
                <a:stretch>
                  <a:fillRect l="-1200" t="-2160" b="-12095"/>
                </a:stretch>
              </a:blipFill>
              <a:ln/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Yield detection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3D30772-7ADF-418E-9F54-CDEC3183DDBA}"/>
              </a:ext>
            </a:extLst>
          </p:cNvPr>
          <p:cNvSpPr/>
          <p:nvPr/>
        </p:nvSpPr>
        <p:spPr bwMode="auto">
          <a:xfrm>
            <a:off x="2819400" y="609600"/>
            <a:ext cx="3048000" cy="1524000"/>
          </a:xfrm>
          <a:prstGeom prst="rect">
            <a:avLst/>
          </a:prstGeom>
          <a:solidFill>
            <a:srgbClr val="FFFFCC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F08C6ECB-93A9-491C-BCA2-FCAF892D9D92}"/>
              </a:ext>
            </a:extLst>
          </p:cNvPr>
          <p:cNvCxnSpPr/>
          <p:nvPr/>
        </p:nvCxnSpPr>
        <p:spPr bwMode="auto">
          <a:xfrm>
            <a:off x="914400" y="1371600"/>
            <a:ext cx="1295400" cy="0"/>
          </a:xfrm>
          <a:prstGeom prst="straightConnector1">
            <a:avLst/>
          </a:prstGeom>
          <a:solidFill>
            <a:schemeClr val="accent1"/>
          </a:solidFill>
          <a:ln w="5715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hthoek 5">
            <a:extLst>
              <a:ext uri="{FF2B5EF4-FFF2-40B4-BE49-F238E27FC236}">
                <a16:creationId xmlns:a16="http://schemas.microsoft.com/office/drawing/2014/main" id="{198DA545-E2E4-44B2-87B7-715F714F52BE}"/>
              </a:ext>
            </a:extLst>
          </p:cNvPr>
          <p:cNvSpPr/>
          <p:nvPr/>
        </p:nvSpPr>
        <p:spPr bwMode="auto">
          <a:xfrm>
            <a:off x="2819400" y="609600"/>
            <a:ext cx="990600" cy="1523978"/>
          </a:xfrm>
          <a:prstGeom prst="rect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0" scaled="1"/>
            <a:tileRect/>
          </a:gradFill>
          <a:ln w="127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2A03F5B-48A5-4B7D-BFA1-A92B2F19FB6B}"/>
                  </a:ext>
                </a:extLst>
              </p:cNvPr>
              <p:cNvSpPr/>
              <p:nvPr/>
            </p:nvSpPr>
            <p:spPr>
              <a:xfrm>
                <a:off x="3429000" y="2163740"/>
                <a:ext cx="10309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l-GR" altLang="nl-N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nl-NL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ω</m:t>
                        </m:r>
                      </m:e>
                    </m:d>
                  </m:oMath>
                </a14:m>
                <a:r>
                  <a:rPr kumimoji="1" lang="en-US" altLang="nl-N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 </a:t>
                </a:r>
                <a:endParaRPr kumimoji="1" lang="nl-NL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2A03F5B-48A5-4B7D-BFA1-A92B2F19FB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163740"/>
                <a:ext cx="1030923" cy="523220"/>
              </a:xfrm>
              <a:prstGeom prst="rect">
                <a:avLst/>
              </a:prstGeom>
              <a:blipFill>
                <a:blip r:embed="rId5"/>
                <a:stretch>
                  <a:fillRect l="-11243" t="-12791" b="-3139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6">
            <a:extLst>
              <a:ext uri="{FF2B5EF4-FFF2-40B4-BE49-F238E27FC236}">
                <a16:creationId xmlns:a16="http://schemas.microsoft.com/office/drawing/2014/main" id="{4B9B4859-3193-9A7E-3F22-884F38124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XAS measured with total electron yield</a:t>
            </a:r>
            <a:endParaRPr kumimoji="1" lang="en-US" altLang="nl-NL" sz="28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5365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51714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2709658"/>
                <a:ext cx="9144000" cy="2819400"/>
              </a:xfrm>
              <a:ln/>
            </p:spPr>
            <p:txBody>
              <a:bodyPr/>
              <a:lstStyle/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Core hole decays by x-ray </a:t>
                </a:r>
              </a:p>
              <a:p>
                <a:pPr marL="0" indent="0">
                  <a:buNone/>
                </a:pPr>
                <a:r>
                  <a:rPr lang="en-US" altLang="nl-NL" sz="2800" dirty="0">
                    <a:solidFill>
                      <a:srgbClr val="0000FF"/>
                    </a:solidFill>
                  </a:rPr>
                  <a:t>                     photons (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en-US" altLang="nl-NL" sz="2800" baseline="-25000" dirty="0">
                    <a:solidFill>
                      <a:srgbClr val="0000FF"/>
                    </a:solidFill>
                  </a:rPr>
                  <a:t>X</a:t>
                </a:r>
                <a:r>
                  <a:rPr lang="en-US" altLang="nl-NL" sz="2800" dirty="0">
                    <a:solidFill>
                      <a:srgbClr val="0000FF"/>
                    </a:solidFill>
                  </a:rPr>
                  <a:t>) or electrons (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nl-NL" altLang="nl-NL" sz="2800" baseline="-25000" dirty="0">
                    <a:solidFill>
                      <a:srgbClr val="0000FF"/>
                    </a:solidFill>
                  </a:rPr>
                  <a:t>E</a:t>
                </a:r>
                <a:r>
                  <a:rPr lang="en-US" altLang="nl-NL" sz="2800" dirty="0">
                    <a:solidFill>
                      <a:srgbClr val="0000FF"/>
                    </a:solidFill>
                  </a:rPr>
                  <a:t>)</a:t>
                </a:r>
              </a:p>
              <a:p>
                <a:pPr marL="0" indent="0">
                  <a:buNone/>
                </a:pPr>
                <a:endParaRPr lang="en-US" altLang="nl-NL" sz="2800" dirty="0">
                  <a:solidFill>
                    <a:srgbClr val="0000FF"/>
                  </a:solidFill>
                </a:endParaRPr>
              </a:p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Electrons escape from surface determined by their kinetic energy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 b="0" i="0" baseline="-250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nl-NL" sz="2800" b="0" i="0" baseline="-2500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e>
                    </m:d>
                  </m:oMath>
                </a14:m>
                <a:r>
                  <a:rPr lang="en-US" altLang="nl-NL" sz="2800" dirty="0">
                    <a:solidFill>
                      <a:srgbClr val="0000FF"/>
                    </a:solidFill>
                  </a:rPr>
                  <a:t> </a:t>
                </a:r>
              </a:p>
              <a:p>
                <a:endParaRPr lang="nl-NL" sz="2800" dirty="0"/>
              </a:p>
              <a:p>
                <a:r>
                  <a:rPr lang="nl-NL" sz="2800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Electron</a:t>
                </a:r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nl-NL" sz="2800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yield</a:t>
                </a:r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: EY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*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nl-NL" altLang="nl-NL" sz="2800" baseline="-25000" dirty="0">
                    <a:solidFill>
                      <a:srgbClr val="0000FF"/>
                    </a:solidFill>
                  </a:rPr>
                  <a:t>E  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*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 baseline="-250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nl-NL" sz="2800" baseline="-250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e>
                    </m:d>
                  </m:oMath>
                </a14:m>
                <a:r>
                  <a:rPr lang="en-US" altLang="nl-NL" sz="2800" dirty="0">
                    <a:solidFill>
                      <a:srgbClr val="0000FF"/>
                    </a:solidFill>
                  </a:rPr>
                  <a:t> ~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altLang="nl-NL" sz="2800" dirty="0">
                    <a:solidFill>
                      <a:srgbClr val="0000FF"/>
                    </a:solidFill>
                  </a:rPr>
                  <a:t>       </a:t>
                </a:r>
                <a:r>
                  <a:rPr lang="en-US" altLang="nl-NL" sz="2000" i="1" dirty="0">
                    <a:solidFill>
                      <a:srgbClr val="0000FF"/>
                    </a:solidFill>
                  </a:rPr>
                  <a:t>[Neglect angular dependences] </a:t>
                </a:r>
                <a:endParaRPr lang="en-US" altLang="nl-NL" sz="2800" i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51714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2709658"/>
                <a:ext cx="9144000" cy="2819400"/>
              </a:xfrm>
              <a:blipFill>
                <a:blip r:embed="rId3"/>
                <a:stretch>
                  <a:fillRect l="-1333" t="-2160" b="-45572"/>
                </a:stretch>
              </a:blipFill>
              <a:ln/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Electron Yield detection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3D30772-7ADF-418E-9F54-CDEC3183DDBA}"/>
              </a:ext>
            </a:extLst>
          </p:cNvPr>
          <p:cNvSpPr/>
          <p:nvPr/>
        </p:nvSpPr>
        <p:spPr bwMode="auto">
          <a:xfrm>
            <a:off x="2819400" y="609600"/>
            <a:ext cx="3048000" cy="1524000"/>
          </a:xfrm>
          <a:prstGeom prst="rect">
            <a:avLst/>
          </a:prstGeom>
          <a:solidFill>
            <a:srgbClr val="FFFFCC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F08C6ECB-93A9-491C-BCA2-FCAF892D9D92}"/>
              </a:ext>
            </a:extLst>
          </p:cNvPr>
          <p:cNvCxnSpPr/>
          <p:nvPr/>
        </p:nvCxnSpPr>
        <p:spPr bwMode="auto">
          <a:xfrm>
            <a:off x="914400" y="1371600"/>
            <a:ext cx="1295400" cy="0"/>
          </a:xfrm>
          <a:prstGeom prst="straightConnector1">
            <a:avLst/>
          </a:prstGeom>
          <a:solidFill>
            <a:schemeClr val="accent1"/>
          </a:solidFill>
          <a:ln w="5715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hthoek 5">
            <a:extLst>
              <a:ext uri="{FF2B5EF4-FFF2-40B4-BE49-F238E27FC236}">
                <a16:creationId xmlns:a16="http://schemas.microsoft.com/office/drawing/2014/main" id="{198DA545-E2E4-44B2-87B7-715F714F52BE}"/>
              </a:ext>
            </a:extLst>
          </p:cNvPr>
          <p:cNvSpPr/>
          <p:nvPr/>
        </p:nvSpPr>
        <p:spPr bwMode="auto">
          <a:xfrm>
            <a:off x="2819400" y="609600"/>
            <a:ext cx="990600" cy="1523978"/>
          </a:xfrm>
          <a:prstGeom prst="rect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0" scaled="1"/>
            <a:tileRect/>
          </a:gradFill>
          <a:ln w="127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2A03F5B-48A5-4B7D-BFA1-A92B2F19FB6B}"/>
                  </a:ext>
                </a:extLst>
              </p:cNvPr>
              <p:cNvSpPr/>
              <p:nvPr/>
            </p:nvSpPr>
            <p:spPr>
              <a:xfrm>
                <a:off x="3429000" y="2163740"/>
                <a:ext cx="10309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altLang="nl-NL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l-NL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en-US" altLang="nl-NL" dirty="0">
                    <a:solidFill>
                      <a:srgbClr val="0000FF"/>
                    </a:solidFill>
                  </a:rPr>
                  <a:t> </a:t>
                </a:r>
                <a:endParaRPr lang="nl-NL" dirty="0"/>
              </a:p>
            </p:txBody>
          </p:sp>
        </mc:Choice>
        <mc:Fallback xmlns="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2A03F5B-48A5-4B7D-BFA1-A92B2F19FB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163740"/>
                <a:ext cx="1030923" cy="523220"/>
              </a:xfrm>
              <a:prstGeom prst="rect">
                <a:avLst/>
              </a:prstGeom>
              <a:blipFill>
                <a:blip r:embed="rId5"/>
                <a:stretch>
                  <a:fillRect l="-11243" t="-12791" b="-3139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vak 2">
            <a:extLst>
              <a:ext uri="{FF2B5EF4-FFF2-40B4-BE49-F238E27FC236}">
                <a16:creationId xmlns:a16="http://schemas.microsoft.com/office/drawing/2014/main" id="{A64E8E71-A1B8-4364-A9CC-B27CE5A2C1FD}"/>
              </a:ext>
            </a:extLst>
          </p:cNvPr>
          <p:cNvSpPr txBox="1"/>
          <p:nvPr/>
        </p:nvSpPr>
        <p:spPr>
          <a:xfrm>
            <a:off x="2819400" y="579438"/>
            <a:ext cx="228600" cy="155413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hoek 7">
                <a:extLst>
                  <a:ext uri="{FF2B5EF4-FFF2-40B4-BE49-F238E27FC236}">
                    <a16:creationId xmlns:a16="http://schemas.microsoft.com/office/drawing/2014/main" id="{806042AA-6044-4639-95A8-7EA53951EC20}"/>
                  </a:ext>
                </a:extLst>
              </p:cNvPr>
              <p:cNvSpPr/>
              <p:nvPr/>
            </p:nvSpPr>
            <p:spPr>
              <a:xfrm>
                <a:off x="2126884" y="2268035"/>
                <a:ext cx="125694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altLang="nl-NL" dirty="0">
                    <a:solidFill>
                      <a:srgbClr val="FF0000"/>
                    </a:solidFill>
                  </a:rPr>
                  <a:t>λ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baseline="-25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d>
                      <m:dPr>
                        <m:ctrlPr>
                          <a:rPr lang="nl-NL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nl-NL" baseline="-25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</m:t>
                        </m:r>
                      </m:e>
                    </m:d>
                  </m:oMath>
                </a14:m>
                <a:r>
                  <a:rPr lang="en-US" altLang="nl-NL" dirty="0">
                    <a:solidFill>
                      <a:srgbClr val="FF0000"/>
                    </a:solidFill>
                  </a:rPr>
                  <a:t> </a:t>
                </a:r>
                <a:endParaRPr lang="nl-NL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hthoek 7">
                <a:extLst>
                  <a:ext uri="{FF2B5EF4-FFF2-40B4-BE49-F238E27FC236}">
                    <a16:creationId xmlns:a16="http://schemas.microsoft.com/office/drawing/2014/main" id="{806042AA-6044-4639-95A8-7EA53951EC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6884" y="2268035"/>
                <a:ext cx="1256946" cy="523220"/>
              </a:xfrm>
              <a:prstGeom prst="rect">
                <a:avLst/>
              </a:prstGeom>
              <a:blipFill>
                <a:blip r:embed="rId6"/>
                <a:stretch>
                  <a:fillRect l="-9223" t="-11628" b="-3139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6">
            <a:extLst>
              <a:ext uri="{FF2B5EF4-FFF2-40B4-BE49-F238E27FC236}">
                <a16:creationId xmlns:a16="http://schemas.microsoft.com/office/drawing/2014/main" id="{C9CD447A-C05A-3DC3-F3E0-6FEE6D5FB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XAS measured with total electron yield</a:t>
            </a:r>
            <a:endParaRPr kumimoji="1" lang="en-US" altLang="nl-NL" sz="2800" b="1" i="0" u="none" strike="noStrike" kern="1200" cap="none" spc="0" normalizeH="0" baseline="-2500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8406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4AFFA69-309F-4E3A-8C83-05F7FCC6F826}"/>
              </a:ext>
            </a:extLst>
          </p:cNvPr>
          <p:cNvSpPr/>
          <p:nvPr/>
        </p:nvSpPr>
        <p:spPr bwMode="auto">
          <a:xfrm>
            <a:off x="6317660" y="4629582"/>
            <a:ext cx="2160000" cy="1260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B1ACF7A-EB65-4F7D-B543-DD0B6BE98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02"/>
            <a:ext cx="9144000" cy="52322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XAS with TEY: electron escape depth</a:t>
            </a:r>
          </a:p>
        </p:txBody>
      </p:sp>
      <p:sp>
        <p:nvSpPr>
          <p:cNvPr id="4" name="AutoShape 2" descr="Figure 1: Site view with existing PLS-II and PAL-XFEL to be constructed at the north part of the PAL site.">
            <a:extLst>
              <a:ext uri="{FF2B5EF4-FFF2-40B4-BE49-F238E27FC236}">
                <a16:creationId xmlns:a16="http://schemas.microsoft.com/office/drawing/2014/main" id="{B179930A-133B-4F95-BD22-4388E6337F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22460" y="561759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114270-C6C2-4B17-A72A-ED45762C8AA3}"/>
              </a:ext>
            </a:extLst>
          </p:cNvPr>
          <p:cNvSpPr/>
          <p:nvPr/>
        </p:nvSpPr>
        <p:spPr bwMode="auto">
          <a:xfrm>
            <a:off x="6317660" y="4629582"/>
            <a:ext cx="1080000" cy="12600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706FD7-E8FC-43BF-985F-3891AF251773}"/>
              </a:ext>
            </a:extLst>
          </p:cNvPr>
          <p:cNvSpPr/>
          <p:nvPr/>
        </p:nvSpPr>
        <p:spPr bwMode="auto">
          <a:xfrm>
            <a:off x="7338392" y="4563713"/>
            <a:ext cx="122268" cy="143488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250BD5-3329-4C71-8151-857070D26361}"/>
              </a:ext>
            </a:extLst>
          </p:cNvPr>
          <p:cNvSpPr txBox="1"/>
          <p:nvPr/>
        </p:nvSpPr>
        <p:spPr>
          <a:xfrm>
            <a:off x="5708060" y="418000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vacuum     </a:t>
            </a:r>
            <a:r>
              <a:rPr kumimoji="1" lang="en-US" sz="2000" dirty="0">
                <a:solidFill>
                  <a:srgbClr val="0000FF"/>
                </a:solidFill>
                <a:latin typeface="Arial" charset="0"/>
              </a:rPr>
              <a:t>Dy</a:t>
            </a:r>
            <a:r>
              <a: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Ni</a:t>
            </a:r>
            <a:endParaRPr kumimoji="1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15DF48-5950-4DBE-A789-9FBA873EAD8D}"/>
              </a:ext>
            </a:extLst>
          </p:cNvPr>
          <p:cNvSpPr txBox="1"/>
          <p:nvPr/>
        </p:nvSpPr>
        <p:spPr>
          <a:xfrm>
            <a:off x="308993" y="1008401"/>
            <a:ext cx="82954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Electron escape depth (TEY)</a:t>
            </a: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      </a:t>
            </a:r>
            <a:endParaRPr kumimoji="1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Detect Ni 2p XAS as function of Dy layer thickness: Intensity </a:t>
            </a: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can be simulated with</a:t>
            </a: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escape depth d = 1,1 nm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D792D127-8033-4FA8-9163-061ADF835712}"/>
              </a:ext>
            </a:extLst>
          </p:cNvPr>
          <p:cNvSpPr/>
          <p:nvPr/>
        </p:nvSpPr>
        <p:spPr bwMode="auto">
          <a:xfrm rot="16200000" flipH="1">
            <a:off x="6203360" y="5035919"/>
            <a:ext cx="152400" cy="228600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7" name="AutoShape 2" descr="Thumbnail for version as of 01:25, 2 June 2006">
            <a:extLst>
              <a:ext uri="{FF2B5EF4-FFF2-40B4-BE49-F238E27FC236}">
                <a16:creationId xmlns:a16="http://schemas.microsoft.com/office/drawing/2014/main" id="{195CBA4D-44C3-44F3-856A-3096390C0D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74860" y="576999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163BC79-4BFA-4CA2-8FEC-19E439C82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392" y="5295370"/>
            <a:ext cx="752475" cy="11430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20ABFE3E-2E62-481D-B277-901201AC2058}"/>
              </a:ext>
            </a:extLst>
          </p:cNvPr>
          <p:cNvSpPr/>
          <p:nvPr/>
        </p:nvSpPr>
        <p:spPr bwMode="auto">
          <a:xfrm>
            <a:off x="7383860" y="5092090"/>
            <a:ext cx="144000" cy="1440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E93D595-532C-463D-A626-BEF920B62E5B}"/>
              </a:ext>
            </a:extLst>
          </p:cNvPr>
          <p:cNvSpPr txBox="1"/>
          <p:nvPr/>
        </p:nvSpPr>
        <p:spPr>
          <a:xfrm>
            <a:off x="5631510" y="5483148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X-rays</a:t>
            </a: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333A1A-658D-CACF-2911-B58C8B54A001}"/>
              </a:ext>
            </a:extLst>
          </p:cNvPr>
          <p:cNvSpPr/>
          <p:nvPr/>
        </p:nvSpPr>
        <p:spPr bwMode="auto">
          <a:xfrm>
            <a:off x="6819560" y="4629582"/>
            <a:ext cx="609600" cy="126000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5500EE3-5E5D-48A1-AD57-9303A8552C43}"/>
              </a:ext>
            </a:extLst>
          </p:cNvPr>
          <p:cNvCxnSpPr/>
          <p:nvPr/>
        </p:nvCxnSpPr>
        <p:spPr bwMode="auto">
          <a:xfrm flipH="1">
            <a:off x="6470060" y="5150218"/>
            <a:ext cx="1066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BDC1C3A-FCFE-47D9-A92D-61137126F56F}"/>
              </a:ext>
            </a:extLst>
          </p:cNvPr>
          <p:cNvCxnSpPr/>
          <p:nvPr/>
        </p:nvCxnSpPr>
        <p:spPr bwMode="auto">
          <a:xfrm>
            <a:off x="5708060" y="5541399"/>
            <a:ext cx="23923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2EF287C-889F-66E6-6C34-0F96BDF66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31" y="2208730"/>
            <a:ext cx="3787302" cy="4610637"/>
          </a:xfrm>
          <a:prstGeom prst="rect">
            <a:avLst/>
          </a:prstGeom>
        </p:spPr>
      </p:pic>
      <p:sp>
        <p:nvSpPr>
          <p:cNvPr id="9" name="Rechthoek 1">
            <a:extLst>
              <a:ext uri="{FF2B5EF4-FFF2-40B4-BE49-F238E27FC236}">
                <a16:creationId xmlns:a16="http://schemas.microsoft.com/office/drawing/2014/main" id="{39E52B1C-D096-0F12-9B51-2E363A571C3E}"/>
              </a:ext>
            </a:extLst>
          </p:cNvPr>
          <p:cNvSpPr/>
          <p:nvPr/>
        </p:nvSpPr>
        <p:spPr>
          <a:xfrm>
            <a:off x="5877179" y="6450951"/>
            <a:ext cx="30409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[Vogel</a:t>
            </a:r>
            <a:r>
              <a:rPr lang="en-US" altLang="en-US" sz="1400" dirty="0">
                <a:solidFill>
                  <a:srgbClr val="990099"/>
                </a:solidFill>
              </a:rPr>
              <a:t>, J Elec Spec 67, 181 (1994)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] 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7677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1B1ACF7A-EB65-4F7D-B543-DD0B6BE98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08" y="0"/>
            <a:ext cx="9144000" cy="52322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nl-NL" sz="2800" b="1" dirty="0">
                <a:solidFill>
                  <a:srgbClr val="FFFF00"/>
                </a:solidFill>
              </a:rPr>
              <a:t>P</a:t>
            </a:r>
            <a:r>
              <a:rPr kumimoji="1" lang="en-US" alt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artial</a:t>
            </a:r>
            <a:r>
              <a:rPr kumimoji="1" lang="en-US" alt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conversion EY: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F5BCB1-1E1A-4E62-B9BF-D1174AF71C64}"/>
              </a:ext>
            </a:extLst>
          </p:cNvPr>
          <p:cNvSpPr txBox="1"/>
          <p:nvPr/>
        </p:nvSpPr>
        <p:spPr>
          <a:xfrm>
            <a:off x="261421" y="1018941"/>
            <a:ext cx="8083624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1" lang="en-US" sz="2400" u="sng" dirty="0">
                <a:solidFill>
                  <a:srgbClr val="0000FF"/>
                </a:solidFill>
                <a:latin typeface="Arial" charset="0"/>
              </a:rPr>
              <a:t>Partial Electron yield</a:t>
            </a: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:       </a:t>
            </a:r>
            <a:endParaRPr kumimoji="1" lang="en-US" sz="2400" i="1" dirty="0">
              <a:solidFill>
                <a:srgbClr val="0000FF"/>
              </a:solidFill>
              <a:latin typeface="Arial" charset="0"/>
            </a:endParaRPr>
          </a:p>
          <a:p>
            <a:pPr lvl="0">
              <a:defRPr/>
            </a:pP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Detect kinetic energy of electrons:</a:t>
            </a:r>
          </a:p>
          <a:p>
            <a:pPr lvl="0">
              <a:defRPr/>
            </a:pP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Select specific photoemission or Auger yield</a:t>
            </a:r>
          </a:p>
          <a:p>
            <a:pPr lvl="0">
              <a:defRPr/>
            </a:pP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(position of detector to study angular effects)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15DF48-5950-4DBE-A789-9FBA873EAD8D}"/>
              </a:ext>
            </a:extLst>
          </p:cNvPr>
          <p:cNvSpPr txBox="1"/>
          <p:nvPr/>
        </p:nvSpPr>
        <p:spPr>
          <a:xfrm>
            <a:off x="261421" y="3429000"/>
            <a:ext cx="79066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400" u="sng" dirty="0">
                <a:solidFill>
                  <a:srgbClr val="0000FF"/>
                </a:solidFill>
                <a:latin typeface="Arial" charset="0"/>
              </a:rPr>
              <a:t>Conversion Electron Yield (</a:t>
            </a:r>
            <a:r>
              <a:rPr kumimoji="1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gas environment)</a:t>
            </a: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      </a:t>
            </a:r>
            <a:endParaRPr kumimoji="1" lang="en-US" sz="2400" b="0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Electrons ionize gas 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400" dirty="0">
              <a:solidFill>
                <a:srgbClr val="0000FF"/>
              </a:solidFill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&gt; Separate signal from direct x-ray ionization of gas</a:t>
            </a:r>
            <a:br>
              <a:rPr kumimoji="1" lang="en-US" sz="2400" dirty="0">
                <a:solidFill>
                  <a:srgbClr val="0000FF"/>
                </a:solidFill>
                <a:latin typeface="Arial" charset="0"/>
              </a:rPr>
            </a:b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&gt; Determine linearity between intensity and ionization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400" dirty="0">
                <a:solidFill>
                  <a:srgbClr val="0000FF"/>
                </a:solidFill>
                <a:latin typeface="Arial" charset="0"/>
              </a:rPr>
              <a:t>&gt; Avoid (indirect FY effects)</a:t>
            </a:r>
          </a:p>
        </p:txBody>
      </p:sp>
    </p:spTree>
    <p:extLst>
      <p:ext uri="{BB962C8B-B14F-4D97-AF65-F5344CB8AC3E}">
        <p14:creationId xmlns:p14="http://schemas.microsoft.com/office/powerpoint/2010/main" val="40474752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51714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2925738"/>
                <a:ext cx="9144000" cy="2819400"/>
              </a:xfrm>
              <a:ln/>
            </p:spPr>
            <p:txBody>
              <a:bodyPr/>
              <a:lstStyle/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Core hole decays by photons (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en-US" altLang="nl-NL" sz="2800" dirty="0">
                    <a:solidFill>
                      <a:srgbClr val="0000FF"/>
                    </a:solidFill>
                  </a:rPr>
                  <a:t>) or electrons (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nl-NL" altLang="nl-NL" sz="2800" baseline="-25000" dirty="0">
                    <a:solidFill>
                      <a:srgbClr val="0000FF"/>
                    </a:solidFill>
                  </a:rPr>
                  <a:t>E</a:t>
                </a:r>
                <a:r>
                  <a:rPr lang="en-US" altLang="nl-NL" sz="2800" dirty="0">
                    <a:solidFill>
                      <a:srgbClr val="0000FF"/>
                    </a:solidFill>
                  </a:rPr>
                  <a:t>)</a:t>
                </a:r>
              </a:p>
              <a:p>
                <a:endParaRPr lang="en-US" altLang="nl-NL" sz="2800" dirty="0">
                  <a:solidFill>
                    <a:srgbClr val="0000FF"/>
                  </a:solidFill>
                </a:endParaRPr>
              </a:p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Photons escape prop. to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l-NL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4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  <m:r>
                          <a:rPr lang="nl-NL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US" sz="2400" b="0" dirty="0">
                  <a:solidFill>
                    <a:srgbClr val="0000FF"/>
                  </a:solidFill>
                  <a:ea typeface="Cambria Math" panose="02040503050406030204" pitchFamily="18" charset="0"/>
                </a:endParaRPr>
              </a:p>
              <a:p>
                <a:endParaRPr lang="nl-NL" sz="2800" dirty="0"/>
              </a:p>
              <a:p>
                <a:r>
                  <a:rPr lang="nl-NL" sz="2800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Fluorescence</a:t>
                </a:r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nl-NL" sz="2800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yield</a:t>
                </a:r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: FY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*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nl-NL" altLang="nl-NL" sz="2800" baseline="-25000" dirty="0">
                    <a:solidFill>
                      <a:srgbClr val="0000FF"/>
                    </a:solidFill>
                  </a:rPr>
                  <a:t>  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*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altLang="nl-NL" sz="2800" dirty="0">
                    <a:solidFill>
                      <a:srgbClr val="0000FF"/>
                    </a:solidFill>
                  </a:rPr>
                  <a:t> </a:t>
                </a:r>
                <a:endParaRPr lang="nl-NL" sz="2800" dirty="0">
                  <a:solidFill>
                    <a:srgbClr val="0000FF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nl-NL" sz="2800" dirty="0">
                    <a:solidFill>
                      <a:srgbClr val="0000FF"/>
                    </a:solidFill>
                  </a:rPr>
                  <a:t>       </a:t>
                </a:r>
                <a:r>
                  <a:rPr lang="en-US" altLang="nl-NL" sz="2000" i="1" dirty="0">
                    <a:solidFill>
                      <a:srgbClr val="0000FF"/>
                    </a:solidFill>
                  </a:rPr>
                  <a:t>[Neglect angular dependences] </a:t>
                </a:r>
                <a:endParaRPr lang="en-US" altLang="nl-NL" sz="2800" i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51714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2925738"/>
                <a:ext cx="9144000" cy="2819400"/>
              </a:xfrm>
              <a:blipFill>
                <a:blip r:embed="rId4"/>
                <a:stretch>
                  <a:fillRect l="-1200" t="-2381" b="-12554"/>
                </a:stretch>
              </a:blipFill>
              <a:ln/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Fluorescence Yield detection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3D30772-7ADF-418E-9F54-CDEC3183DDBA}"/>
              </a:ext>
            </a:extLst>
          </p:cNvPr>
          <p:cNvSpPr/>
          <p:nvPr/>
        </p:nvSpPr>
        <p:spPr bwMode="auto">
          <a:xfrm>
            <a:off x="2819400" y="609600"/>
            <a:ext cx="3048000" cy="1524000"/>
          </a:xfrm>
          <a:prstGeom prst="rect">
            <a:avLst/>
          </a:prstGeom>
          <a:solidFill>
            <a:srgbClr val="FFFFCC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F08C6ECB-93A9-491C-BCA2-FCAF892D9D92}"/>
              </a:ext>
            </a:extLst>
          </p:cNvPr>
          <p:cNvCxnSpPr/>
          <p:nvPr/>
        </p:nvCxnSpPr>
        <p:spPr bwMode="auto">
          <a:xfrm>
            <a:off x="914400" y="1371600"/>
            <a:ext cx="1295400" cy="0"/>
          </a:xfrm>
          <a:prstGeom prst="straightConnector1">
            <a:avLst/>
          </a:prstGeom>
          <a:solidFill>
            <a:schemeClr val="accent1"/>
          </a:solidFill>
          <a:ln w="57150" cap="sq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hthoek 5">
            <a:extLst>
              <a:ext uri="{FF2B5EF4-FFF2-40B4-BE49-F238E27FC236}">
                <a16:creationId xmlns:a16="http://schemas.microsoft.com/office/drawing/2014/main" id="{198DA545-E2E4-44B2-87B7-715F714F52BE}"/>
              </a:ext>
            </a:extLst>
          </p:cNvPr>
          <p:cNvSpPr/>
          <p:nvPr/>
        </p:nvSpPr>
        <p:spPr bwMode="auto">
          <a:xfrm>
            <a:off x="2819400" y="609600"/>
            <a:ext cx="990600" cy="1523978"/>
          </a:xfrm>
          <a:prstGeom prst="rect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lin ang="0" scaled="1"/>
            <a:tileRect/>
          </a:gradFill>
          <a:ln w="127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2A03F5B-48A5-4B7D-BFA1-A92B2F19FB6B}"/>
                  </a:ext>
                </a:extLst>
              </p:cNvPr>
              <p:cNvSpPr/>
              <p:nvPr/>
            </p:nvSpPr>
            <p:spPr>
              <a:xfrm>
                <a:off x="3429000" y="2163740"/>
                <a:ext cx="10309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l-GR" altLang="nl-N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nl-NL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ω</m:t>
                        </m:r>
                      </m:e>
                    </m:d>
                  </m:oMath>
                </a14:m>
                <a:r>
                  <a:rPr kumimoji="1" lang="en-US" altLang="nl-N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 </a:t>
                </a:r>
                <a:endParaRPr kumimoji="1" lang="nl-NL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2A03F5B-48A5-4B7D-BFA1-A92B2F19FB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163740"/>
                <a:ext cx="1030923" cy="523220"/>
              </a:xfrm>
              <a:prstGeom prst="rect">
                <a:avLst/>
              </a:prstGeom>
              <a:blipFill>
                <a:blip r:embed="rId5"/>
                <a:stretch>
                  <a:fillRect l="-11243" t="-12791" b="-3139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9170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51714" name="Rectangle 2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417" y="1052736"/>
                <a:ext cx="9144000" cy="2819400"/>
              </a:xfrm>
              <a:ln/>
            </p:spPr>
            <p:txBody>
              <a:bodyPr/>
              <a:lstStyle/>
              <a:p>
                <a:endParaRPr lang="nl-NL" sz="2800" dirty="0"/>
              </a:p>
              <a:p>
                <a:r>
                  <a:rPr lang="nl-NL" sz="2800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Fluorescence</a:t>
                </a:r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nl-NL" sz="2800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yield</a:t>
                </a:r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: FY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*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nl-NL" altLang="nl-NL" sz="2800" baseline="-25000" dirty="0">
                    <a:solidFill>
                      <a:srgbClr val="0000FF"/>
                    </a:solidFill>
                  </a:rPr>
                  <a:t>  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*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  <m:r>
                          <a:rPr lang="en-US" sz="2800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endParaRPr lang="en-US" altLang="nl-NL" sz="2800" dirty="0">
                  <a:solidFill>
                    <a:srgbClr val="0000FF"/>
                  </a:solidFill>
                </a:endParaRPr>
              </a:p>
              <a:p>
                <a:r>
                  <a:rPr lang="en-US" altLang="nl-NL" sz="2800" dirty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en-US" altLang="nl-NL" sz="2800" i="1" dirty="0">
                    <a:solidFill>
                      <a:srgbClr val="0000FF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lang="nl-NL" sz="2800" b="0" i="0" baseline="-2500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lang="nl-NL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</m:oMath>
                </a14:m>
                <a:endParaRPr lang="nl-NL" sz="2800" b="0" dirty="0">
                  <a:solidFill>
                    <a:srgbClr val="0000FF"/>
                  </a:solidFill>
                  <a:ea typeface="Cambria Math" panose="02040503050406030204" pitchFamily="18" charset="0"/>
                </a:endParaRPr>
              </a:p>
              <a:p>
                <a:r>
                  <a:rPr lang="nl-NL" altLang="nl-NL" sz="2800" dirty="0">
                    <a:solidFill>
                      <a:srgbClr val="0000FF"/>
                    </a:solidFill>
                  </a:rPr>
                  <a:t>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 b="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~1/</a:t>
                </a:r>
                <a:r>
                  <a:rPr lang="en-US" sz="2800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d>
                      <m:dPr>
                        <m:ctrlPr>
                          <a:rPr lang="nl-NL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en-US" altLang="nl-NL" sz="2800" i="1" dirty="0">
                    <a:solidFill>
                      <a:srgbClr val="0000FF"/>
                    </a:solidFill>
                  </a:rPr>
                  <a:t> </a:t>
                </a:r>
                <a:endParaRPr lang="nl-NL" sz="2800" b="0" dirty="0">
                  <a:solidFill>
                    <a:srgbClr val="0000FF"/>
                  </a:solidFill>
                  <a:ea typeface="Cambria Math" panose="02040503050406030204" pitchFamily="18" charset="0"/>
                </a:endParaRPr>
              </a:p>
              <a:p>
                <a:r>
                  <a:rPr lang="nl-NL" altLang="nl-NL" sz="2800" dirty="0">
                    <a:solidFill>
                      <a:srgbClr val="0000FF"/>
                    </a:solidFill>
                  </a:rPr>
                  <a:t> 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 is different </a:t>
                </a:r>
                <a:r>
                  <a:rPr lang="nl-NL" altLang="nl-NL" sz="2800" dirty="0" err="1">
                    <a:solidFill>
                      <a:srgbClr val="0000FF"/>
                    </a:solidFill>
                  </a:rPr>
                  <a:t>for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 </a:t>
                </a:r>
                <a:r>
                  <a:rPr lang="nl-NL" altLang="nl-NL" sz="2800" dirty="0" err="1">
                    <a:solidFill>
                      <a:srgbClr val="0000FF"/>
                    </a:solidFill>
                  </a:rPr>
                  <a:t>edge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 </a:t>
                </a:r>
                <a:r>
                  <a:rPr lang="nl-NL" altLang="nl-NL" sz="2800" dirty="0" err="1">
                    <a:solidFill>
                      <a:srgbClr val="0000FF"/>
                    </a:solidFill>
                  </a:rPr>
                  <a:t>and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 background (</a:t>
                </a:r>
                <a:r>
                  <a:rPr lang="el-GR" altLang="nl-NL" sz="2800" dirty="0">
                    <a:solidFill>
                      <a:srgbClr val="0000FF"/>
                    </a:solidFill>
                  </a:rPr>
                  <a:t>σ</a:t>
                </a:r>
                <a:r>
                  <a:rPr lang="nl-NL" altLang="nl-NL" sz="2800" dirty="0">
                    <a:solidFill>
                      <a:srgbClr val="0000FF"/>
                    </a:solidFill>
                  </a:rPr>
                  <a:t>B)</a:t>
                </a:r>
                <a:endParaRPr lang="en-US" altLang="nl-NL" sz="2800" i="1" dirty="0">
                  <a:solidFill>
                    <a:srgbClr val="0000FF"/>
                  </a:solidFill>
                </a:endParaRPr>
              </a:p>
              <a:p>
                <a:endParaRPr lang="en-US" altLang="nl-NL" sz="2800" i="1" dirty="0">
                  <a:solidFill>
                    <a:srgbClr val="0000FF"/>
                  </a:solidFill>
                </a:endParaRPr>
              </a:p>
              <a:p>
                <a:endParaRPr lang="nl-NL" sz="2800" dirty="0">
                  <a:solidFill>
                    <a:srgbClr val="0000FF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51714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417" y="1052736"/>
                <a:ext cx="9144000" cy="2819400"/>
              </a:xfrm>
              <a:blipFill>
                <a:blip r:embed="rId3"/>
                <a:stretch>
                  <a:fillRect l="-1400"/>
                </a:stretch>
              </a:blipFill>
              <a:ln/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Fluorescence Yield detection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hoek 2">
                <a:extLst>
                  <a:ext uri="{FF2B5EF4-FFF2-40B4-BE49-F238E27FC236}">
                    <a16:creationId xmlns:a16="http://schemas.microsoft.com/office/drawing/2014/main" id="{CD5C7F86-8D38-4C9D-AE9D-625749851FC5}"/>
                  </a:ext>
                </a:extLst>
              </p:cNvPr>
              <p:cNvSpPr/>
              <p:nvPr/>
            </p:nvSpPr>
            <p:spPr>
              <a:xfrm>
                <a:off x="807346" y="4495800"/>
                <a:ext cx="6431653" cy="966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36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</m:num>
                      <m:den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  <m:r>
                      <a:rPr kumimoji="1" lang="nl-NL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num>
                      <m:den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</m:oMath>
                </a14:m>
                <a:endParaRPr kumimoji="1" lang="nl-NL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hthoek 2">
                <a:extLst>
                  <a:ext uri="{FF2B5EF4-FFF2-40B4-BE49-F238E27FC236}">
                    <a16:creationId xmlns:a16="http://schemas.microsoft.com/office/drawing/2014/main" id="{CD5C7F86-8D38-4C9D-AE9D-625749851F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46" y="4495800"/>
                <a:ext cx="6431653" cy="966098"/>
              </a:xfrm>
              <a:prstGeom prst="rect">
                <a:avLst/>
              </a:prstGeom>
              <a:blipFill>
                <a:blip r:embed="rId5"/>
                <a:stretch>
                  <a:fillRect b="-443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97960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dilute sample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hoek 2">
                <a:extLst>
                  <a:ext uri="{FF2B5EF4-FFF2-40B4-BE49-F238E27FC236}">
                    <a16:creationId xmlns:a16="http://schemas.microsoft.com/office/drawing/2014/main" id="{CD5C7F86-8D38-4C9D-AE9D-625749851FC5}"/>
                  </a:ext>
                </a:extLst>
              </p:cNvPr>
              <p:cNvSpPr/>
              <p:nvPr/>
            </p:nvSpPr>
            <p:spPr>
              <a:xfrm>
                <a:off x="381000" y="1143000"/>
                <a:ext cx="6431653" cy="966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36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</m:num>
                      <m:den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  <m:r>
                      <a:rPr kumimoji="1" lang="nl-NL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num>
                      <m:den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</m:oMath>
                </a14:m>
                <a:endParaRPr kumimoji="1" lang="nl-NL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hthoek 2">
                <a:extLst>
                  <a:ext uri="{FF2B5EF4-FFF2-40B4-BE49-F238E27FC236}">
                    <a16:creationId xmlns:a16="http://schemas.microsoft.com/office/drawing/2014/main" id="{CD5C7F86-8D38-4C9D-AE9D-625749851F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143000"/>
                <a:ext cx="6431653" cy="966098"/>
              </a:xfrm>
              <a:prstGeom prst="rect">
                <a:avLst/>
              </a:prstGeom>
              <a:blipFill>
                <a:blip r:embed="rId4"/>
                <a:stretch>
                  <a:fillRect b="-443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2">
                <a:extLst>
                  <a:ext uri="{FF2B5EF4-FFF2-40B4-BE49-F238E27FC236}">
                    <a16:creationId xmlns:a16="http://schemas.microsoft.com/office/drawing/2014/main" id="{552E35F1-1C80-423E-881D-AC071E51B8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7719" y="2299620"/>
                <a:ext cx="9144000" cy="2819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kumimoji="1"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1" lang="nl-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nl-NL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Dilute</m:t>
                    </m:r>
                    <m:r>
                      <a:rPr kumimoji="1" lang="nl-NL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1" lang="nl-NL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sample</m:t>
                    </m:r>
                    <m:r>
                      <a:rPr kumimoji="1" lang="nl-NL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: </m:t>
                    </m:r>
                    <m:r>
                      <m:rPr>
                        <m:sty m:val="p"/>
                      </m:rPr>
                      <a:rPr kumimoji="1" lang="en-US" sz="2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μ</m:t>
                    </m:r>
                    <m:r>
                      <m:rPr>
                        <m:sty m:val="p"/>
                      </m:rPr>
                      <a:rPr kumimoji="1" lang="nl-NL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B</m:t>
                    </m:r>
                    <m:r>
                      <a:rPr kumimoji="1" lang="nl-NL" sz="2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≫ </m:t>
                    </m:r>
                    <m:r>
                      <m:rPr>
                        <m:sty m:val="p"/>
                      </m:rPr>
                      <a:rPr kumimoji="1" lang="en-US" sz="2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μ</m:t>
                    </m:r>
                    <m:r>
                      <m:rPr>
                        <m:sty m:val="p"/>
                      </m:rPr>
                      <a:rPr kumimoji="1" lang="nl-NL" sz="2800" b="0" i="0" u="none" strike="noStrike" kern="0" cap="none" spc="0" normalizeH="0" baseline="-2500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x</m:t>
                    </m:r>
                    <m:d>
                      <m:dPr>
                        <m:ctrlPr>
                          <a:rPr kumimoji="1" lang="nl-NL" sz="2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nl-NL" sz="2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ω</m:t>
                        </m:r>
                      </m:e>
                    </m:d>
                  </m:oMath>
                </a14:m>
                <a:endParaRPr kumimoji="1" lang="nl-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Cambria Math" panose="02040503050406030204" pitchFamily="18" charset="0"/>
                  <a:cs typeface="+mn-cs"/>
                </a:endParaRP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1" lang="nl-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Cambria Math" panose="02040503050406030204" pitchFamily="18" charset="0"/>
                  <a:cs typeface="+mn-cs"/>
                </a:endParaRPr>
              </a:p>
              <a:p>
                <a:pPr>
                  <a:defRPr/>
                </a:pPr>
                <a:endParaRPr lang="nl-NL" sz="2800" kern="0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nl-NL" sz="2800" kern="0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nl-NL" sz="2800" kern="0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nl-NL" sz="2800" kern="0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nl-NL" sz="2800" kern="0" dirty="0">
                    <a:solidFill>
                      <a:srgbClr val="0000FF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Non-d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ilute</m:t>
                    </m:r>
                    <m:r>
                      <a:rPr lang="nl-NL" sz="2800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sz="2800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sample</m:t>
                    </m:r>
                    <m:r>
                      <a:rPr lang="nl-NL" sz="2800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sz="2800" b="0" i="0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use</m:t>
                    </m:r>
                    <m:r>
                      <a:rPr lang="en-US" sz="2800" b="0" i="0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desaturation</m:t>
                    </m:r>
                    <m:r>
                      <m:rPr>
                        <m:nor/>
                      </m:rPr>
                      <a:rPr lang="en-US" sz="2800" b="0" i="0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b="0" i="0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software</m:t>
                    </m:r>
                  </m:oMath>
                </a14:m>
                <a:endParaRPr lang="nl-NL" sz="2800" kern="0" dirty="0">
                  <a:solidFill>
                    <a:srgbClr val="0000FF"/>
                  </a:solidFill>
                  <a:latin typeface="Arial"/>
                  <a:ea typeface="Cambria Math" panose="02040503050406030204" pitchFamily="18" charset="0"/>
                </a:endParaRP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1" lang="en-US" altLang="nl-NL" sz="2800" b="0" i="1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1" lang="en-US" altLang="nl-NL" sz="2800" b="0" i="1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1" lang="nl-NL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2">
                <a:extLst>
                  <a:ext uri="{FF2B5EF4-FFF2-40B4-BE49-F238E27FC236}">
                    <a16:creationId xmlns:a16="http://schemas.microsoft.com/office/drawing/2014/main" id="{552E35F1-1C80-423E-881D-AC071E51B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27719" y="2299620"/>
                <a:ext cx="9144000" cy="2819400"/>
              </a:xfrm>
              <a:prstGeom prst="rect">
                <a:avLst/>
              </a:prstGeom>
              <a:blipFill>
                <a:blip r:embed="rId5"/>
                <a:stretch>
                  <a:fillRect l="-1267" b="-51404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hoek 9">
                <a:extLst>
                  <a:ext uri="{FF2B5EF4-FFF2-40B4-BE49-F238E27FC236}">
                    <a16:creationId xmlns:a16="http://schemas.microsoft.com/office/drawing/2014/main" id="{B553051A-991E-42F4-BD6B-99BB775BB37E}"/>
                  </a:ext>
                </a:extLst>
              </p:cNvPr>
              <p:cNvSpPr/>
              <p:nvPr/>
            </p:nvSpPr>
            <p:spPr>
              <a:xfrm>
                <a:off x="380999" y="3581400"/>
                <a:ext cx="6431653" cy="966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36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</m:num>
                      <m:den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  <m:r>
                      <a:rPr kumimoji="1" lang="nl-NL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num>
                      <m:den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</m:oMath>
                </a14:m>
                <a:endParaRPr kumimoji="1" lang="nl-NL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hthoek 9">
                <a:extLst>
                  <a:ext uri="{FF2B5EF4-FFF2-40B4-BE49-F238E27FC236}">
                    <a16:creationId xmlns:a16="http://schemas.microsoft.com/office/drawing/2014/main" id="{B553051A-991E-42F4-BD6B-99BB775BB3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9" y="3581400"/>
                <a:ext cx="6431653" cy="966098"/>
              </a:xfrm>
              <a:prstGeom prst="rect">
                <a:avLst/>
              </a:prstGeom>
              <a:blipFill>
                <a:blip r:embed="rId6"/>
                <a:stretch>
                  <a:fillRect b="-443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id="{07517607-B057-425C-B7E8-CFE4694F31C1}"/>
                  </a:ext>
                </a:extLst>
              </p:cNvPr>
              <p:cNvSpPr/>
              <p:nvPr/>
            </p:nvSpPr>
            <p:spPr>
              <a:xfrm>
                <a:off x="380998" y="4738020"/>
                <a:ext cx="643165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36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r>
                      <a:rPr kumimoji="1" lang="en-US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  <m:d>
                      <m:dPr>
                        <m:ctrlP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</m:e>
                    </m:d>
                    <m:r>
                      <a:rPr kumimoji="1" lang="nl-NL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∗</m:t>
                    </m:r>
                    <m:r>
                      <a:rPr kumimoji="1" lang="nl-NL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𝑐</m:t>
                    </m:r>
                    <m:r>
                      <a:rPr kumimoji="1" lang="nl-NL" sz="3600" b="0" i="1" u="none" strike="noStrike" kern="1200" cap="none" spc="0" normalizeH="0" baseline="-2500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1</m:t>
                    </m:r>
                    <m:r>
                      <a:rPr kumimoji="1" lang="nl-NL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r>
                      <a:rPr kumimoji="1" lang="nl-NL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𝑐</m:t>
                    </m:r>
                    <m:r>
                      <a:rPr kumimoji="1" lang="nl-NL" sz="3600" b="0" i="1" u="none" strike="noStrike" kern="1200" cap="none" spc="0" normalizeH="0" baseline="-2500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</m:oMath>
                </a14:m>
                <a:endParaRPr kumimoji="1" lang="nl-NL" sz="3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id="{07517607-B057-425C-B7E8-CFE4694F31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8" y="4738020"/>
                <a:ext cx="6431653" cy="646331"/>
              </a:xfrm>
              <a:prstGeom prst="rect">
                <a:avLst/>
              </a:prstGeom>
              <a:blipFill>
                <a:blip r:embed="rId7"/>
                <a:stretch>
                  <a:fillRect t="-14151" b="-3490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0683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6" name="Zeichenbereich 6"/>
          <p:cNvGrpSpPr>
            <a:grpSpLocks/>
          </p:cNvGrpSpPr>
          <p:nvPr/>
        </p:nvGrpSpPr>
        <p:grpSpPr bwMode="auto">
          <a:xfrm>
            <a:off x="0" y="207284"/>
            <a:ext cx="8305800" cy="6278562"/>
            <a:chOff x="0" y="0"/>
            <a:chExt cx="55568" cy="44912"/>
          </a:xfrm>
        </p:grpSpPr>
        <p:sp>
          <p:nvSpPr>
            <p:cNvPr id="7" name="AutoShape 45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5568" cy="4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pic>
          <p:nvPicPr>
            <p:cNvPr id="18" name="Grafik 3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8" y="0"/>
              <a:ext cx="38247" cy="43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kstvak 7"/>
          <p:cNvSpPr txBox="1"/>
          <p:nvPr/>
        </p:nvSpPr>
        <p:spPr>
          <a:xfrm>
            <a:off x="6400800" y="762000"/>
            <a:ext cx="26231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Single synchrotron </a:t>
            </a:r>
            <a:r>
              <a:rPr kumimoji="1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pulselength</a:t>
            </a: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is too long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D28659-561B-A539-B80B-7CE4977D2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state dependent decay </a:t>
            </a:r>
          </a:p>
        </p:txBody>
      </p:sp>
      <p:sp>
        <p:nvSpPr>
          <p:cNvPr id="4" name="Rechthoek 14">
            <a:extLst>
              <a:ext uri="{FF2B5EF4-FFF2-40B4-BE49-F238E27FC236}">
                <a16:creationId xmlns:a16="http://schemas.microsoft.com/office/drawing/2014/main" id="{0FBCE97F-9D52-402D-70BB-EB84524CEAF3}"/>
              </a:ext>
            </a:extLst>
          </p:cNvPr>
          <p:cNvSpPr/>
          <p:nvPr/>
        </p:nvSpPr>
        <p:spPr>
          <a:xfrm>
            <a:off x="989814" y="645789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Mitzner</a:t>
            </a:r>
            <a:r>
              <a:rPr kumimoji="1" lang="en-US" sz="1600" dirty="0">
                <a:solidFill>
                  <a:srgbClr val="990099"/>
                </a:solidFill>
              </a:rPr>
              <a:t>,</a:t>
            </a:r>
            <a:r>
              <a:rPr kumimoji="1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J. Phys. Chem. Lett. 4, 3641 (2013) </a:t>
            </a:r>
          </a:p>
        </p:txBody>
      </p:sp>
    </p:spTree>
    <p:extLst>
      <p:ext uri="{BB962C8B-B14F-4D97-AF65-F5344CB8AC3E}">
        <p14:creationId xmlns:p14="http://schemas.microsoft.com/office/powerpoint/2010/main" val="39551106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11" name="Zeichenbereich 15"/>
          <p:cNvGrpSpPr>
            <a:grpSpLocks/>
          </p:cNvGrpSpPr>
          <p:nvPr/>
        </p:nvGrpSpPr>
        <p:grpSpPr bwMode="auto">
          <a:xfrm>
            <a:off x="-1219200" y="970452"/>
            <a:ext cx="8229600" cy="5549900"/>
            <a:chOff x="0" y="0"/>
            <a:chExt cx="54864" cy="35433"/>
          </a:xfrm>
        </p:grpSpPr>
        <p:sp>
          <p:nvSpPr>
            <p:cNvPr id="12" name="AutoShape 11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4864" cy="35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pic>
          <p:nvPicPr>
            <p:cNvPr id="13" name="Grafik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2" y="0"/>
              <a:ext cx="31987" cy="33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4953000" y="1295400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Fluorescence does not measure XAS spectrum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Saturation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143000" y="3505200"/>
            <a:ext cx="3657600" cy="2209800"/>
          </a:xfrm>
          <a:prstGeom prst="rect">
            <a:avLst/>
          </a:prstGeom>
          <a:solidFill>
            <a:srgbClr val="FFFFFF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AACE49-D8EF-6BAA-5697-D8B6CF9DE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state dependent decay </a:t>
            </a:r>
          </a:p>
        </p:txBody>
      </p:sp>
      <p:sp>
        <p:nvSpPr>
          <p:cNvPr id="4" name="Rechthoek 14">
            <a:extLst>
              <a:ext uri="{FF2B5EF4-FFF2-40B4-BE49-F238E27FC236}">
                <a16:creationId xmlns:a16="http://schemas.microsoft.com/office/drawing/2014/main" id="{9C8E2B09-5C1E-0812-B22E-A23CFC02DF35}"/>
              </a:ext>
            </a:extLst>
          </p:cNvPr>
          <p:cNvSpPr/>
          <p:nvPr/>
        </p:nvSpPr>
        <p:spPr>
          <a:xfrm>
            <a:off x="989814" y="645789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Mitzner</a:t>
            </a:r>
            <a:r>
              <a:rPr kumimoji="1" lang="en-US" sz="1600" dirty="0">
                <a:solidFill>
                  <a:srgbClr val="990099"/>
                </a:solidFill>
              </a:rPr>
              <a:t>,</a:t>
            </a:r>
            <a:r>
              <a:rPr kumimoji="1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J. Phys. Chem. Lett. 4, 3641 (2013) </a:t>
            </a:r>
          </a:p>
        </p:txBody>
      </p:sp>
    </p:spTree>
    <p:extLst>
      <p:ext uri="{BB962C8B-B14F-4D97-AF65-F5344CB8AC3E}">
        <p14:creationId xmlns:p14="http://schemas.microsoft.com/office/powerpoint/2010/main" val="35224327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11" name="Zeichenbereich 15"/>
          <p:cNvGrpSpPr>
            <a:grpSpLocks/>
          </p:cNvGrpSpPr>
          <p:nvPr/>
        </p:nvGrpSpPr>
        <p:grpSpPr bwMode="auto">
          <a:xfrm>
            <a:off x="-1219200" y="970452"/>
            <a:ext cx="8229600" cy="5549900"/>
            <a:chOff x="0" y="0"/>
            <a:chExt cx="54864" cy="35433"/>
          </a:xfrm>
        </p:grpSpPr>
        <p:sp>
          <p:nvSpPr>
            <p:cNvPr id="12" name="AutoShape 11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4864" cy="35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pic>
          <p:nvPicPr>
            <p:cNvPr id="13" name="Grafik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2" y="0"/>
              <a:ext cx="31987" cy="33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4953000" y="12954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Fluorescence does not measure XAS spectrum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NO Saturation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State-dependent decay 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143000" y="3505200"/>
            <a:ext cx="3657600" cy="2209800"/>
          </a:xfrm>
          <a:prstGeom prst="rect">
            <a:avLst/>
          </a:prstGeom>
          <a:solidFill>
            <a:srgbClr val="FFFFFF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878CE376-7CAE-4C64-BA72-D5B69A196014}"/>
              </a:ext>
            </a:extLst>
          </p:cNvPr>
          <p:cNvSpPr/>
          <p:nvPr/>
        </p:nvSpPr>
        <p:spPr>
          <a:xfrm>
            <a:off x="989814" y="6457890"/>
            <a:ext cx="815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Mitzner</a:t>
            </a:r>
            <a:r>
              <a:rPr kumimoji="1" lang="en-US" sz="1600" dirty="0">
                <a:solidFill>
                  <a:srgbClr val="990099"/>
                </a:solidFill>
              </a:rPr>
              <a:t>,</a:t>
            </a:r>
            <a:r>
              <a:rPr kumimoji="1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J. Phys. Chem. Lett. 4, 3641 (2013)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7AC3E6-5566-A67F-7F4F-3BE977AFF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state dependent decay </a:t>
            </a:r>
          </a:p>
        </p:txBody>
      </p:sp>
    </p:spTree>
    <p:extLst>
      <p:ext uri="{BB962C8B-B14F-4D97-AF65-F5344CB8AC3E}">
        <p14:creationId xmlns:p14="http://schemas.microsoft.com/office/powerpoint/2010/main" val="3269553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7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9144000" cy="2819400"/>
          </a:xfrm>
          <a:ln/>
        </p:spPr>
        <p:txBody>
          <a:bodyPr/>
          <a:lstStyle/>
          <a:p>
            <a:r>
              <a:rPr lang="en-US" altLang="nl-NL" sz="2800" dirty="0">
                <a:solidFill>
                  <a:srgbClr val="0000FF"/>
                </a:solidFill>
              </a:rPr>
              <a:t>Yield methods assume a constant ratio between radiative and non-radiative decay</a:t>
            </a:r>
          </a:p>
          <a:p>
            <a:endParaRPr lang="en-US" altLang="nl-NL" sz="2800" dirty="0">
              <a:solidFill>
                <a:srgbClr val="0000FF"/>
              </a:solidFill>
            </a:endParaRPr>
          </a:p>
          <a:p>
            <a:r>
              <a:rPr lang="en-US" altLang="nl-NL" sz="2800" dirty="0">
                <a:solidFill>
                  <a:srgbClr val="0000FF"/>
                </a:solidFill>
              </a:rPr>
              <a:t>If this ratio is state (= energy) dependent than the related yield methods do not measure XAS.</a:t>
            </a:r>
          </a:p>
          <a:p>
            <a:endParaRPr lang="en-US" altLang="nl-NL" sz="2800" dirty="0">
              <a:solidFill>
                <a:srgbClr val="0000FF"/>
              </a:solidFill>
            </a:endParaRPr>
          </a:p>
          <a:p>
            <a:r>
              <a:rPr lang="en-US" altLang="nl-NL" sz="2800" dirty="0">
                <a:solidFill>
                  <a:srgbClr val="0000FF"/>
                </a:solidFill>
              </a:rPr>
              <a:t>The dominant yield method is not visibly affected, thus for soft X-rays only FY is affected, not electron yield.</a:t>
            </a:r>
          </a:p>
          <a:p>
            <a:pPr>
              <a:buFontTx/>
              <a:buNone/>
            </a:pPr>
            <a:endParaRPr lang="en-US" altLang="nl-NL" sz="2800" dirty="0">
              <a:solidFill>
                <a:srgbClr val="0033CC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0C5FC0-7EB2-EA3A-BD78-A7213A280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state dependent decay </a:t>
            </a:r>
          </a:p>
        </p:txBody>
      </p:sp>
    </p:spTree>
    <p:extLst>
      <p:ext uri="{BB962C8B-B14F-4D97-AF65-F5344CB8AC3E}">
        <p14:creationId xmlns:p14="http://schemas.microsoft.com/office/powerpoint/2010/main" val="16110748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3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7467600" cy="508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00"/>
                </a:solidFill>
              </a14:hiddenFill>
            </a:ext>
            <a:ext uri="{91240B29-F687-4F45-9708-019B960494DF}">
              <a14:hiddenLine xmlns:a14="http://schemas.microsoft.com/office/drawing/2010/main" w="50800" cap="sq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53763" name="Line 3"/>
          <p:cNvSpPr>
            <a:spLocks noChangeShapeType="1"/>
          </p:cNvSpPr>
          <p:nvPr/>
        </p:nvSpPr>
        <p:spPr bwMode="auto">
          <a:xfrm flipV="1">
            <a:off x="1676400" y="4267200"/>
            <a:ext cx="1981200" cy="152400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53764" name="Line 4"/>
          <p:cNvSpPr>
            <a:spLocks noChangeShapeType="1"/>
          </p:cNvSpPr>
          <p:nvPr/>
        </p:nvSpPr>
        <p:spPr bwMode="auto">
          <a:xfrm flipV="1">
            <a:off x="4724400" y="4267200"/>
            <a:ext cx="1981200" cy="152400"/>
          </a:xfrm>
          <a:prstGeom prst="line">
            <a:avLst/>
          </a:prstGeom>
          <a:noFill/>
          <a:ln w="50800" cap="sq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53765" name="Line 5"/>
          <p:cNvSpPr>
            <a:spLocks noChangeShapeType="1"/>
          </p:cNvSpPr>
          <p:nvPr/>
        </p:nvSpPr>
        <p:spPr bwMode="auto">
          <a:xfrm flipV="1">
            <a:off x="1752600" y="1371600"/>
            <a:ext cx="1676400" cy="3276600"/>
          </a:xfrm>
          <a:prstGeom prst="line">
            <a:avLst/>
          </a:prstGeom>
          <a:noFill/>
          <a:ln w="50800" cap="sq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653766" name="Line 6"/>
          <p:cNvSpPr>
            <a:spLocks noChangeShapeType="1"/>
          </p:cNvSpPr>
          <p:nvPr/>
        </p:nvSpPr>
        <p:spPr bwMode="auto">
          <a:xfrm flipV="1">
            <a:off x="5029200" y="1600200"/>
            <a:ext cx="1676400" cy="3276600"/>
          </a:xfrm>
          <a:prstGeom prst="line">
            <a:avLst/>
          </a:prstGeom>
          <a:noFill/>
          <a:ln w="50800" cap="sq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63698" y="848380"/>
            <a:ext cx="1383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FY*500</a:t>
            </a: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14408" y="3951733"/>
            <a:ext cx="662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EY</a:t>
            </a: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7972" y="1676400"/>
            <a:ext cx="518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</a:t>
            </a:r>
            <a:r>
              <a:rPr kumimoji="1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3</a:t>
            </a:r>
            <a:endParaRPr kumimoji="1" lang="nl-NL" sz="2800" b="0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41778" y="1752600"/>
            <a:ext cx="5180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</a:t>
            </a:r>
            <a:r>
              <a:rPr kumimoji="1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2</a:t>
            </a:r>
            <a:endParaRPr kumimoji="1" lang="nl-NL" sz="2800" b="0" i="0" u="none" strike="noStrike" kern="1200" cap="none" spc="0" normalizeH="0" baseline="-25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7092BB5-B392-4BDF-B603-C1A7FC14E6FD}"/>
              </a:ext>
            </a:extLst>
          </p:cNvPr>
          <p:cNvSpPr/>
          <p:nvPr/>
        </p:nvSpPr>
        <p:spPr>
          <a:xfrm>
            <a:off x="0" y="646973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Solid State Comm. 92, 991 (1994) </a:t>
            </a:r>
            <a:endParaRPr kumimoji="1" lang="en-US" altLang="nl-NL" sz="1800" b="1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5F7217-5403-ADB1-7666-789438EC5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state dependent decay </a:t>
            </a:r>
          </a:p>
        </p:txBody>
      </p:sp>
    </p:spTree>
    <p:extLst>
      <p:ext uri="{BB962C8B-B14F-4D97-AF65-F5344CB8AC3E}">
        <p14:creationId xmlns:p14="http://schemas.microsoft.com/office/powerpoint/2010/main" val="23508854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 (state-dependent, dilute)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hoek 2">
                <a:extLst>
                  <a:ext uri="{FF2B5EF4-FFF2-40B4-BE49-F238E27FC236}">
                    <a16:creationId xmlns:a16="http://schemas.microsoft.com/office/drawing/2014/main" id="{CD5C7F86-8D38-4C9D-AE9D-625749851FC5}"/>
                  </a:ext>
                </a:extLst>
              </p:cNvPr>
              <p:cNvSpPr/>
              <p:nvPr/>
            </p:nvSpPr>
            <p:spPr>
              <a:xfrm>
                <a:off x="-304800" y="2819400"/>
                <a:ext cx="6431653" cy="966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36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num>
                      <m:den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</m:oMath>
                </a14:m>
                <a:endParaRPr kumimoji="1" lang="nl-NL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hthoek 2">
                <a:extLst>
                  <a:ext uri="{FF2B5EF4-FFF2-40B4-BE49-F238E27FC236}">
                    <a16:creationId xmlns:a16="http://schemas.microsoft.com/office/drawing/2014/main" id="{CD5C7F86-8D38-4C9D-AE9D-625749851F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4800" y="2819400"/>
                <a:ext cx="6431653" cy="966098"/>
              </a:xfrm>
              <a:prstGeom prst="rect">
                <a:avLst/>
              </a:prstGeom>
              <a:blipFill>
                <a:blip r:embed="rId4"/>
                <a:stretch>
                  <a:fillRect b="-443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8AE319F-ECF7-4D37-A3BD-11266DFB1566}"/>
                  </a:ext>
                </a:extLst>
              </p:cNvPr>
              <p:cNvSpPr/>
              <p:nvPr/>
            </p:nvSpPr>
            <p:spPr>
              <a:xfrm>
                <a:off x="381000" y="1143000"/>
                <a:ext cx="6431653" cy="966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36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</m:num>
                      <m:den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  <m:r>
                      <a:rPr kumimoji="1" lang="nl-NL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num>
                      <m:den>
                        <m:r>
                          <a:rPr kumimoji="1" lang="en-US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3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</m:oMath>
                </a14:m>
                <a:endParaRPr kumimoji="1" lang="nl-NL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38AE319F-ECF7-4D37-A3BD-11266DFB15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143000"/>
                <a:ext cx="6431653" cy="966098"/>
              </a:xfrm>
              <a:prstGeom prst="rect">
                <a:avLst/>
              </a:prstGeom>
              <a:blipFill>
                <a:blip r:embed="rId5"/>
                <a:stretch>
                  <a:fillRect b="-4430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hthoek 1">
            <a:extLst>
              <a:ext uri="{FF2B5EF4-FFF2-40B4-BE49-F238E27FC236}">
                <a16:creationId xmlns:a16="http://schemas.microsoft.com/office/drawing/2014/main" id="{410F6B19-DB28-499C-91F8-26ED0F4C21A7}"/>
              </a:ext>
            </a:extLst>
          </p:cNvPr>
          <p:cNvSpPr/>
          <p:nvPr/>
        </p:nvSpPr>
        <p:spPr>
          <a:xfrm>
            <a:off x="0" y="4160728"/>
            <a:ext cx="899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Main decay of 2p core hole is 2p3d RIXS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Integrate RIXS spectrum to 2p3d PFY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TFY ~ 2p3d PFY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US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NOTE: “RIXS” has angular dependence effects</a:t>
            </a:r>
          </a:p>
        </p:txBody>
      </p:sp>
    </p:spTree>
    <p:extLst>
      <p:ext uri="{BB962C8B-B14F-4D97-AF65-F5344CB8AC3E}">
        <p14:creationId xmlns:p14="http://schemas.microsoft.com/office/powerpoint/2010/main" val="29115310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11" name="Zeichenbereich 15"/>
          <p:cNvGrpSpPr>
            <a:grpSpLocks/>
          </p:cNvGrpSpPr>
          <p:nvPr/>
        </p:nvGrpSpPr>
        <p:grpSpPr bwMode="auto">
          <a:xfrm>
            <a:off x="-12700" y="990600"/>
            <a:ext cx="8229600" cy="5549900"/>
            <a:chOff x="0" y="0"/>
            <a:chExt cx="54864" cy="35433"/>
          </a:xfrm>
        </p:grpSpPr>
        <p:sp>
          <p:nvSpPr>
            <p:cNvPr id="12" name="AutoShape 11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54864" cy="35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pic>
          <p:nvPicPr>
            <p:cNvPr id="13" name="Grafik 1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2" y="0"/>
              <a:ext cx="31987" cy="33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hthoek 4">
            <a:extLst>
              <a:ext uri="{FF2B5EF4-FFF2-40B4-BE49-F238E27FC236}">
                <a16:creationId xmlns:a16="http://schemas.microsoft.com/office/drawing/2014/main" id="{EAF8AC56-1E78-402F-B745-6A64F60C294C}"/>
              </a:ext>
            </a:extLst>
          </p:cNvPr>
          <p:cNvSpPr/>
          <p:nvPr/>
        </p:nvSpPr>
        <p:spPr>
          <a:xfrm>
            <a:off x="989814" y="6457890"/>
            <a:ext cx="815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Mitzner</a:t>
            </a:r>
            <a:r>
              <a: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et al, J. Phys. Chem. Lett. 4, 3641 (2013)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69430-CC6A-761C-04A0-881B1A319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state dependent decay </a:t>
            </a:r>
          </a:p>
        </p:txBody>
      </p:sp>
    </p:spTree>
    <p:extLst>
      <p:ext uri="{BB962C8B-B14F-4D97-AF65-F5344CB8AC3E}">
        <p14:creationId xmlns:p14="http://schemas.microsoft.com/office/powerpoint/2010/main" val="37360083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5299" name="Rechthoek 5"/>
              <p:cNvSpPr>
                <a:spLocks noChangeArrowheads="1"/>
              </p:cNvSpPr>
              <p:nvPr/>
            </p:nvSpPr>
            <p:spPr bwMode="auto">
              <a:xfrm>
                <a:off x="152400" y="1066800"/>
                <a:ext cx="9220200" cy="5967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)∗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</m:num>
                      <m:den>
                        <m:r>
                          <a:rPr kumimoji="1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  <m:r>
                      <a:rPr kumimoji="1" lang="nl-N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num>
                      <m:den>
                        <m: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  <m:r>
                      <a:rPr kumimoji="1" lang="nl-NL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                </m:t>
                    </m:r>
                    <m:r>
                      <a:rPr kumimoji="1" lang="nl-NL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𝜎</m:t>
                    </m:r>
                    <m:d>
                      <m:dPr>
                        <m:ctrlPr>
                          <a:rPr kumimoji="1" lang="nl-NL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1" lang="nl-NL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</m:e>
                    </m:d>
                  </m:oMath>
                </a14:m>
                <a:r>
                  <a:rPr kumimoji="1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= the integrated RIXS             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1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1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Measure the partial fluorescence yield of the background.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BFY</a:t>
                </a: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num>
                      <m:den>
                        <m: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</m:oMath>
                </a14:m>
                <a:endParaRPr kumimoji="1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1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1/(1+x) ≈ 1 – x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1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BFY</a:t>
                </a: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≈ 1 – </a:t>
                </a:r>
                <a14:m>
                  <m:oMath xmlns:m="http://schemas.openxmlformats.org/officeDocument/2006/math">
                    <m:r>
                      <a:rPr kumimoji="1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  <m:d>
                      <m:dPr>
                        <m:ctrlP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</m:e>
                    </m:d>
                  </m:oMath>
                </a14:m>
                <a:endParaRPr kumimoji="1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1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1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Measure a negative XAS spectrum, </a:t>
                </a:r>
                <a:br>
                  <a:rPr kumimoji="1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</a:br>
                <a:r>
                  <a:rPr kumimoji="1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essentially tracking the probing depth [</a:t>
                </a:r>
                <a:r>
                  <a:rPr kumimoji="1" lang="el-GR" altLang="nl-NL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λ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nl-NL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ω</m:t>
                        </m:r>
                      </m:e>
                    </m:d>
                  </m:oMath>
                </a14:m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]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299" name="Rechthoe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066800"/>
                <a:ext cx="9220200" cy="5967980"/>
              </a:xfrm>
              <a:prstGeom prst="rect">
                <a:avLst/>
              </a:prstGeom>
              <a:blipFill>
                <a:blip r:embed="rId3"/>
                <a:stretch>
                  <a:fillRect l="-1190" r="-66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Inverse PFY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51325" y="2969663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hthoek 6">
            <a:extLst>
              <a:ext uri="{FF2B5EF4-FFF2-40B4-BE49-F238E27FC236}">
                <a16:creationId xmlns:a16="http://schemas.microsoft.com/office/drawing/2014/main" id="{409D56D3-DC51-77F5-BB83-07A3FDE08FE9}"/>
              </a:ext>
            </a:extLst>
          </p:cNvPr>
          <p:cNvSpPr/>
          <p:nvPr/>
        </p:nvSpPr>
        <p:spPr>
          <a:xfrm>
            <a:off x="0" y="646973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Achkar, scientific reports 1, 82 (2011) </a:t>
            </a:r>
            <a:endParaRPr kumimoji="1" lang="en-US" altLang="nl-NL" sz="1800" b="1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1882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51325" y="2969663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beeldingsresultaat voor inverse partial fluorescence yield">
            <a:extLst>
              <a:ext uri="{FF2B5EF4-FFF2-40B4-BE49-F238E27FC236}">
                <a16:creationId xmlns:a16="http://schemas.microsoft.com/office/drawing/2014/main" id="{12C55D0D-B97D-4796-B418-33BA52921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9438"/>
            <a:ext cx="7078614" cy="582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8896C76F-144E-40AF-9090-F4460A07C4F5}"/>
              </a:ext>
            </a:extLst>
          </p:cNvPr>
          <p:cNvSpPr/>
          <p:nvPr/>
        </p:nvSpPr>
        <p:spPr>
          <a:xfrm>
            <a:off x="0" y="646973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Achkar, scientific reports 1, 82 (2011) </a:t>
            </a:r>
            <a:endParaRPr kumimoji="1" lang="en-US" altLang="nl-NL" sz="1800" b="1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4BE9CF-57D5-0918-6D1C-6821F3D7C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Inverse PFY</a:t>
            </a:r>
          </a:p>
        </p:txBody>
      </p:sp>
    </p:spTree>
    <p:extLst>
      <p:ext uri="{BB962C8B-B14F-4D97-AF65-F5344CB8AC3E}">
        <p14:creationId xmlns:p14="http://schemas.microsoft.com/office/powerpoint/2010/main" val="35117287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dips and peaks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51325" y="2969663"/>
            <a:ext cx="6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3074" name="Picture 2" descr="Afbeeldingsresultaat voor inverse partial fluorescence yield">
            <a:extLst>
              <a:ext uri="{FF2B5EF4-FFF2-40B4-BE49-F238E27FC236}">
                <a16:creationId xmlns:a16="http://schemas.microsoft.com/office/drawing/2014/main" id="{12C55D0D-B97D-4796-B418-33BA52921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59" r="47252"/>
          <a:stretch/>
        </p:blipFill>
        <p:spPr bwMode="auto">
          <a:xfrm>
            <a:off x="381000" y="2320579"/>
            <a:ext cx="37338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99814826-11C3-4AE4-BCBE-F0D98350FEE5}"/>
              </a:ext>
            </a:extLst>
          </p:cNvPr>
          <p:cNvSpPr/>
          <p:nvPr/>
        </p:nvSpPr>
        <p:spPr>
          <a:xfrm>
            <a:off x="152399" y="762000"/>
            <a:ext cx="899140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Measure the total fluorescence yield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Positive (saturated) state-dependent metal PFY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+ Negative inverse oxygen PFY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hthoek 3">
                <a:extLst>
                  <a:ext uri="{FF2B5EF4-FFF2-40B4-BE49-F238E27FC236}">
                    <a16:creationId xmlns:a16="http://schemas.microsoft.com/office/drawing/2014/main" id="{5F123748-8ECF-422F-AB58-9202D23BDFF8}"/>
                  </a:ext>
                </a:extLst>
              </p:cNvPr>
              <p:cNvSpPr/>
              <p:nvPr/>
            </p:nvSpPr>
            <p:spPr>
              <a:xfrm>
                <a:off x="4442650" y="2207020"/>
                <a:ext cx="4320350" cy="7830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 ~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</m:num>
                      <m:den>
                        <m: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  <m:r>
                      <a:rPr kumimoji="1" lang="nl-NL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num>
                      <m:den>
                        <m:r>
                          <a:rPr kumimoji="1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d>
                          <m:dPr>
                            <m:ctrlP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1" lang="nl-NL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</m:d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𝜇</m:t>
                        </m:r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𝐵</m:t>
                        </m:r>
                      </m:den>
                    </m:f>
                  </m:oMath>
                </a14:m>
                <a:endParaRPr kumimoji="1" lang="nl-NL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Rechthoek 3">
                <a:extLst>
                  <a:ext uri="{FF2B5EF4-FFF2-40B4-BE49-F238E27FC236}">
                    <a16:creationId xmlns:a16="http://schemas.microsoft.com/office/drawing/2014/main" id="{5F123748-8ECF-422F-AB58-9202D23BDF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650" y="2207020"/>
                <a:ext cx="4320350" cy="783035"/>
              </a:xfrm>
              <a:prstGeom prst="rect">
                <a:avLst/>
              </a:prstGeom>
              <a:blipFill>
                <a:blip r:embed="rId4"/>
                <a:stretch>
                  <a:fillRect l="-2962" b="-390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hoek 7">
                <a:extLst>
                  <a:ext uri="{FF2B5EF4-FFF2-40B4-BE49-F238E27FC236}">
                    <a16:creationId xmlns:a16="http://schemas.microsoft.com/office/drawing/2014/main" id="{4275B6D9-8CF3-4EB1-BF41-DB6A2288382A}"/>
                  </a:ext>
                </a:extLst>
              </p:cNvPr>
              <p:cNvSpPr/>
              <p:nvPr/>
            </p:nvSpPr>
            <p:spPr>
              <a:xfrm>
                <a:off x="1731479" y="5455602"/>
                <a:ext cx="56810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I</a:t>
                </a:r>
                <a:r>
                  <a:rPr kumimoji="1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TFY</a:t>
                </a:r>
                <a:r>
                  <a:rPr kumimoji="1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  ~ c</a:t>
                </a:r>
                <a:r>
                  <a:rPr kumimoji="1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</a:t>
                </a:r>
                <a:r>
                  <a:rPr kumimoji="1" lang="nl-N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pitchFamily="34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nl-NL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∗ </m:t>
                    </m:r>
                    <m:r>
                      <a:rPr kumimoji="1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  <m:d>
                      <m:dPr>
                        <m:ctrlP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</m:e>
                    </m:d>
                    <m:r>
                      <a:rPr kumimoji="1" lang="nl-NL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∗</m:t>
                    </m:r>
                    <m:r>
                      <a:rPr kumimoji="1" lang="nl-NL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𝜎</m:t>
                    </m:r>
                    <m:d>
                      <m:dPr>
                        <m:ctrlP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</m:e>
                    </m:d>
                    <m:r>
                      <a:rPr kumimoji="1" lang="nl-NL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−</m:t>
                    </m:r>
                    <m:r>
                      <m:rPr>
                        <m:nor/>
                      </m:rPr>
                      <a:rPr kumimoji="1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rPr>
                      <m:t>c</m:t>
                    </m:r>
                    <m:r>
                      <m:rPr>
                        <m:nor/>
                      </m:rPr>
                      <a:rPr kumimoji="1" lang="nl-NL" sz="2800" b="0" i="1" u="none" strike="noStrike" kern="1200" cap="none" spc="0" normalizeH="0" baseline="-2500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rPr>
                      <m:t>2</m:t>
                    </m:r>
                    <m:r>
                      <m:rPr>
                        <m:nor/>
                      </m:rPr>
                      <a:rPr kumimoji="1" lang="nl-NL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omic Sans MS" pitchFamily="66" charset="0"/>
                        <a:ea typeface="+mn-ea"/>
                        <a:cs typeface="+mn-cs"/>
                      </a:rPr>
                      <m:t>∗</m:t>
                    </m:r>
                    <m:r>
                      <a:rPr kumimoji="1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  <m:d>
                      <m:dPr>
                        <m:ctrlP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1" lang="nl-NL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𝜔</m:t>
                        </m:r>
                      </m:e>
                    </m:d>
                  </m:oMath>
                </a14:m>
                <a:endParaRPr kumimoji="1" lang="nl-NL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omic Sans MS" pitchFamily="66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Rechthoek 7">
                <a:extLst>
                  <a:ext uri="{FF2B5EF4-FFF2-40B4-BE49-F238E27FC236}">
                    <a16:creationId xmlns:a16="http://schemas.microsoft.com/office/drawing/2014/main" id="{4275B6D9-8CF3-4EB1-BF41-DB6A228838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479" y="5455602"/>
                <a:ext cx="5681042" cy="523220"/>
              </a:xfrm>
              <a:prstGeom prst="rect">
                <a:avLst/>
              </a:prstGeom>
              <a:blipFill>
                <a:blip r:embed="rId5"/>
                <a:stretch>
                  <a:fillRect l="-2146" t="-11628" b="-325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70232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2" descr="figure3_theo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604838"/>
            <a:ext cx="4610100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815975"/>
            <a:ext cx="4019550" cy="527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744EF1-CEFF-481F-BCCD-4534B9F1D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579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FY detection: dips and peaks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2A10EFA6-FB9E-4150-BB6B-87275D74BCE2}"/>
              </a:ext>
            </a:extLst>
          </p:cNvPr>
          <p:cNvSpPr/>
          <p:nvPr/>
        </p:nvSpPr>
        <p:spPr>
          <a:xfrm>
            <a:off x="-2057400" y="6348953"/>
            <a:ext cx="10591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Nature Chem. 4, 766 (2012)  &amp; Phys. Rev. Letter discussions (2014)</a:t>
            </a:r>
          </a:p>
        </p:txBody>
      </p:sp>
    </p:spTree>
    <p:extLst>
      <p:ext uri="{BB962C8B-B14F-4D97-AF65-F5344CB8AC3E}">
        <p14:creationId xmlns:p14="http://schemas.microsoft.com/office/powerpoint/2010/main" val="35289748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744EF1-CEFF-481F-BCCD-4534B9F1D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Different PFY signals</a:t>
            </a:r>
            <a:endParaRPr kumimoji="1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2A10EFA6-FB9E-4150-BB6B-87275D74BCE2}"/>
              </a:ext>
            </a:extLst>
          </p:cNvPr>
          <p:cNvSpPr/>
          <p:nvPr/>
        </p:nvSpPr>
        <p:spPr>
          <a:xfrm>
            <a:off x="0" y="6348953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dirty="0">
                <a:solidFill>
                  <a:srgbClr val="990099"/>
                </a:solidFill>
              </a:rPr>
              <a:t>Chiu, Nature Rep. 11, 5250 (2021) </a:t>
            </a:r>
            <a:endParaRPr kumimoji="1" lang="en-US" sz="2000" b="0" i="0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3A8D61-3298-DF48-4120-5F9469B333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00" b="39500"/>
          <a:stretch/>
        </p:blipFill>
        <p:spPr>
          <a:xfrm>
            <a:off x="107504" y="692695"/>
            <a:ext cx="8928992" cy="3946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7EE2AF-72F4-8DCF-EB27-EF7208F3BE3B}"/>
              </a:ext>
            </a:extLst>
          </p:cNvPr>
          <p:cNvSpPr txBox="1"/>
          <p:nvPr/>
        </p:nvSpPr>
        <p:spPr>
          <a:xfrm>
            <a:off x="0" y="4652128"/>
            <a:ext cx="9144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IPFY: 	small signal, no saturation</a:t>
            </a: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2p3s PFY: 	minor saturation, large </a:t>
            </a:r>
            <a:r>
              <a:rPr kumimoji="1" lang="en-US" sz="2800" dirty="0" err="1">
                <a:solidFill>
                  <a:srgbClr val="0000FF"/>
                </a:solidFill>
                <a:latin typeface="Comic Sans MS" pitchFamily="66" charset="0"/>
              </a:rPr>
              <a:t>sCK</a:t>
            </a:r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 effect</a:t>
            </a: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2p3d PFY:	large saturation, state-dependent decay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0626491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744EF1-CEFF-481F-BCCD-4534B9F1D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Different PFY signals</a:t>
            </a:r>
            <a:endParaRPr kumimoji="1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7EE2AF-72F4-8DCF-EB27-EF7208F3BE3B}"/>
              </a:ext>
            </a:extLst>
          </p:cNvPr>
          <p:cNvSpPr txBox="1"/>
          <p:nvPr/>
        </p:nvSpPr>
        <p:spPr>
          <a:xfrm>
            <a:off x="0" y="1556792"/>
            <a:ext cx="91440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PFY/RIXS: 	</a:t>
            </a:r>
          </a:p>
          <a:p>
            <a:endParaRPr kumimoji="1" lang="en-US" sz="28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10 meV:	Few RIXS beamlines; small signal, </a:t>
            </a:r>
            <a:b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		</a:t>
            </a:r>
            <a:r>
              <a:rPr kumimoji="1" lang="en-US" sz="2000" dirty="0">
                <a:solidFill>
                  <a:srgbClr val="0000FF"/>
                </a:solidFill>
                <a:latin typeface="Comic Sans MS" pitchFamily="66" charset="0"/>
              </a:rPr>
              <a:t>conceptually possible to measure XAS with 10 meV 			resolution (put detector at sharp peak)</a:t>
            </a: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100 meV:	Most RIXS beamlines</a:t>
            </a: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1 eV:		TES detector</a:t>
            </a: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10 eV:	Dedicated fluorescence detectors</a:t>
            </a: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100 eV:	Fluorescence detectors</a:t>
            </a:r>
          </a:p>
          <a:p>
            <a:endParaRPr kumimoji="1" lang="en-US" sz="28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kumimoji="1" lang="en-US" sz="2800" dirty="0">
                <a:solidFill>
                  <a:srgbClr val="0000FF"/>
                </a:solidFill>
                <a:latin typeface="Comic Sans MS" pitchFamily="66" charset="0"/>
              </a:rPr>
              <a:t>Inverse relation between resolution and intensity</a:t>
            </a:r>
          </a:p>
          <a:p>
            <a:endParaRPr kumimoji="1" lang="en-US" sz="2800" dirty="0">
              <a:solidFill>
                <a:srgbClr val="0000FF"/>
              </a:solidFill>
              <a:latin typeface="Comic Sans MS" pitchFamily="66" charset="0"/>
            </a:endParaRPr>
          </a:p>
          <a:p>
            <a:endParaRPr kumimoji="1" lang="en-US" sz="2800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4769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ChangeArrowheads="1"/>
          </p:cNvSpPr>
          <p:nvPr/>
        </p:nvSpPr>
        <p:spPr bwMode="auto">
          <a:xfrm>
            <a:off x="323528" y="188640"/>
            <a:ext cx="91440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endParaRPr 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u="sng" dirty="0">
                <a:solidFill>
                  <a:srgbClr val="0000FF"/>
                </a:solidFill>
              </a:rPr>
              <a:t>Transmission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FF"/>
                </a:solidFill>
              </a:rPr>
              <a:t>	(pinhole, saturation &gt; </a:t>
            </a:r>
            <a:r>
              <a:rPr lang="en-US" sz="2800" b="1" dirty="0">
                <a:solidFill>
                  <a:srgbClr val="0000FF"/>
                </a:solidFill>
              </a:rPr>
              <a:t>thin samples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endParaRPr lang="en-US" sz="28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u="sng" dirty="0">
                <a:solidFill>
                  <a:srgbClr val="0000FF"/>
                </a:solidFill>
              </a:rPr>
              <a:t>Electron Yield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FF"/>
                </a:solidFill>
              </a:rPr>
              <a:t>	(</a:t>
            </a:r>
            <a:r>
              <a:rPr lang="en-US" sz="2800" b="1" dirty="0">
                <a:solidFill>
                  <a:srgbClr val="0000FF"/>
                </a:solidFill>
              </a:rPr>
              <a:t>surface</a:t>
            </a:r>
            <a:r>
              <a:rPr lang="en-US" sz="2800" dirty="0">
                <a:solidFill>
                  <a:srgbClr val="0000FF"/>
                </a:solidFill>
              </a:rPr>
              <a:t> sensitive)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endParaRPr lang="en-US" sz="28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u="sng" dirty="0">
                <a:solidFill>
                  <a:srgbClr val="0000FF"/>
                </a:solidFill>
              </a:rPr>
              <a:t>Fluorescence Yield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FF"/>
                </a:solidFill>
              </a:rPr>
              <a:t>	(saturation &amp; self-absorption: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FF"/>
                </a:solidFill>
              </a:rPr>
              <a:t>                            &gt; </a:t>
            </a:r>
            <a:r>
              <a:rPr lang="en-US" sz="2800" b="1" dirty="0">
                <a:solidFill>
                  <a:srgbClr val="0000FF"/>
                </a:solidFill>
              </a:rPr>
              <a:t>dilute samples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800" dirty="0">
                <a:solidFill>
                  <a:srgbClr val="0000FF"/>
                </a:solidFill>
              </a:rPr>
              <a:t>           </a:t>
            </a:r>
            <a:r>
              <a:rPr lang="en-US" sz="2800" i="1" dirty="0">
                <a:solidFill>
                  <a:srgbClr val="0000FF"/>
                </a:solidFill>
              </a:rPr>
              <a:t>[L edges are intrinsically distorted]</a:t>
            </a: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endParaRPr 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defRPr/>
            </a:pPr>
            <a:endParaRPr lang="en-US" sz="2800" i="1" dirty="0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-2669"/>
            <a:ext cx="9144000" cy="584775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6699FF"/>
              </a:gs>
            </a:gsLst>
            <a:lin ang="0" scaled="1"/>
          </a:gradFill>
          <a:ln>
            <a:noFill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XAS: detection techniques </a:t>
            </a:r>
          </a:p>
        </p:txBody>
      </p:sp>
    </p:spTree>
    <p:extLst>
      <p:ext uri="{BB962C8B-B14F-4D97-AF65-F5344CB8AC3E}">
        <p14:creationId xmlns:p14="http://schemas.microsoft.com/office/powerpoint/2010/main" val="111677823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CRANN template">
  <a:themeElements>
    <a:clrScheme name="CRAN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RANN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RAN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RANN template">
  <a:themeElements>
    <a:clrScheme name="CRAN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RANN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RAN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N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N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2690</Words>
  <Application>Microsoft Office PowerPoint</Application>
  <PresentationFormat>On-screen Show (4:3)</PresentationFormat>
  <Paragraphs>713</Paragraphs>
  <Slides>67</Slides>
  <Notes>47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81" baseType="lpstr">
      <vt:lpstr>Arial</vt:lpstr>
      <vt:lpstr>Calibri</vt:lpstr>
      <vt:lpstr>Cambria Math</vt:lpstr>
      <vt:lpstr>Comic Sans MS</vt:lpstr>
      <vt:lpstr>Ivar Regular</vt:lpstr>
      <vt:lpstr>q_serif</vt:lpstr>
      <vt:lpstr>Symbol</vt:lpstr>
      <vt:lpstr>Tahoma</vt:lpstr>
      <vt:lpstr>Times New Roman</vt:lpstr>
      <vt:lpstr>Verdana</vt:lpstr>
      <vt:lpstr>CRANN template</vt:lpstr>
      <vt:lpstr>2_CRANN template</vt:lpstr>
      <vt:lpstr>CorelPhotoPaint.Image.8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DCU User</dc:creator>
  <cp:lastModifiedBy>Groot, F.M.F. de (Frank)</cp:lastModifiedBy>
  <cp:revision>466</cp:revision>
  <dcterms:created xsi:type="dcterms:W3CDTF">2005-08-19T13:47:05Z</dcterms:created>
  <dcterms:modified xsi:type="dcterms:W3CDTF">2026-09-21T12:32:38Z</dcterms:modified>
</cp:coreProperties>
</file>