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31"/>
  </p:notesMasterIdLst>
  <p:sldIdLst>
    <p:sldId id="1844" r:id="rId2"/>
    <p:sldId id="1774" r:id="rId3"/>
    <p:sldId id="259" r:id="rId4"/>
    <p:sldId id="2956" r:id="rId5"/>
    <p:sldId id="257" r:id="rId6"/>
    <p:sldId id="2951" r:id="rId7"/>
    <p:sldId id="2955" r:id="rId8"/>
    <p:sldId id="2954" r:id="rId9"/>
    <p:sldId id="2959" r:id="rId10"/>
    <p:sldId id="2957" r:id="rId11"/>
    <p:sldId id="2952" r:id="rId12"/>
    <p:sldId id="268" r:id="rId13"/>
    <p:sldId id="269" r:id="rId14"/>
    <p:sldId id="270" r:id="rId15"/>
    <p:sldId id="271" r:id="rId16"/>
    <p:sldId id="272" r:id="rId17"/>
    <p:sldId id="320" r:id="rId18"/>
    <p:sldId id="1791" r:id="rId19"/>
    <p:sldId id="1792" r:id="rId20"/>
    <p:sldId id="1793" r:id="rId21"/>
    <p:sldId id="1798" r:id="rId22"/>
    <p:sldId id="1799" r:id="rId23"/>
    <p:sldId id="1800" r:id="rId24"/>
    <p:sldId id="262" r:id="rId25"/>
    <p:sldId id="263" r:id="rId26"/>
    <p:sldId id="264" r:id="rId27"/>
    <p:sldId id="265" r:id="rId28"/>
    <p:sldId id="266" r:id="rId29"/>
    <p:sldId id="267" r:id="rId30"/>
  </p:sldIdLst>
  <p:sldSz cx="9144000" cy="5715000" type="screen16x1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orient="horz" pos="288">
          <p15:clr>
            <a:srgbClr val="A4A3A4"/>
          </p15:clr>
        </p15:guide>
        <p15:guide id="3" orient="horz" pos="3312">
          <p15:clr>
            <a:srgbClr val="A4A3A4"/>
          </p15:clr>
        </p15:guide>
        <p15:guide id="4" orient="horz" pos="855">
          <p15:clr>
            <a:srgbClr val="A4A3A4"/>
          </p15:clr>
        </p15:guide>
        <p15:guide id="5" pos="2880">
          <p15:clr>
            <a:srgbClr val="A4A3A4"/>
          </p15:clr>
        </p15:guide>
        <p15:guide id="6" pos="521">
          <p15:clr>
            <a:srgbClr val="A4A3A4"/>
          </p15:clr>
        </p15:guide>
        <p15:guide id="7" pos="52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2477"/>
    <a:srgbClr val="A9CF95"/>
    <a:srgbClr val="4E5B99"/>
    <a:srgbClr val="B7B9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8"/>
    <p:restoredTop sz="94660"/>
  </p:normalViewPr>
  <p:slideViewPr>
    <p:cSldViewPr showGuides="1">
      <p:cViewPr varScale="1">
        <p:scale>
          <a:sx n="152" d="100"/>
          <a:sy n="152" d="100"/>
        </p:scale>
        <p:origin x="184" y="200"/>
      </p:cViewPr>
      <p:guideLst>
        <p:guide orient="horz" pos="1800"/>
        <p:guide orient="horz" pos="288"/>
        <p:guide orient="horz" pos="3312"/>
        <p:guide orient="horz" pos="855"/>
        <p:guide pos="2880"/>
        <p:guide pos="521"/>
        <p:guide pos="523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80E798-53FF-4C51-A981-953463752515}" type="datetimeFigureOut">
              <a:rPr lang="fr-FR" smtClean="0"/>
              <a:pPr/>
              <a:t>08/10/2026</a:t>
            </a:fld>
            <a:endParaRPr lang="fr-FR" dirty="0"/>
          </a:p>
        </p:txBody>
      </p:sp>
      <p:sp>
        <p:nvSpPr>
          <p:cNvPr id="4" name="Espace réservé de l'image des diapositives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06CD8F-B7ED-4A05-9FB1-A01CC0EF02CC}" type="slidenum">
              <a:rPr lang="fr-FR" smtClean="0"/>
              <a:pPr/>
              <a:t>‹#›</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71285389" name="Slide Image Placeholder 1"/>
          <p:cNvSpPr>
            <a:spLocks noGrp="1" noRot="1" noChangeAspect="1"/>
          </p:cNvSpPr>
          <p:nvPr>
            <p:ph type="sldImg"/>
          </p:nvPr>
        </p:nvSpPr>
        <p:spPr bwMode="auto">
          <a:xfrm>
            <a:off x="252413" y="876300"/>
            <a:ext cx="6921500" cy="4325938"/>
          </a:xfrm>
        </p:spPr>
        <p:txBody>
          <a:bodyPr/>
          <a:lstStyle/>
          <a:p>
            <a:endParaRPr lang="en-US"/>
          </a:p>
        </p:txBody>
      </p:sp>
      <p:sp>
        <p:nvSpPr>
          <p:cNvPr id="1630681287" name="Notes Placeholder 2"/>
          <p:cNvSpPr>
            <a:spLocks noGrp="1"/>
          </p:cNvSpPr>
          <p:nvPr>
            <p:ph type="body" idx="1"/>
          </p:nvPr>
        </p:nvSpPr>
        <p:spPr bwMode="auto"/>
        <p:txBody>
          <a:bodyPr/>
          <a:lstStyle/>
          <a:p>
            <a:pPr>
              <a:defRPr/>
            </a:pPr>
            <a:endParaRPr dirty="0"/>
          </a:p>
        </p:txBody>
      </p:sp>
      <p:sp>
        <p:nvSpPr>
          <p:cNvPr id="1468954463" name="Slide Number Placeholder 3"/>
          <p:cNvSpPr>
            <a:spLocks noGrp="1"/>
          </p:cNvSpPr>
          <p:nvPr>
            <p:ph type="sldNum" idx="44"/>
          </p:nvPr>
        </p:nvSpPr>
        <p:spPr bwMode="auto"/>
        <p:txBody>
          <a:bodyPr/>
          <a:lstStyle/>
          <a:p>
            <a:pPr marL="0" marR="0" lvl="0" indent="0" algn="r" defTabSz="914400" rtl="0">
              <a:lnSpc>
                <a:spcPct val="100000"/>
              </a:lnSpc>
              <a:spcBef>
                <a:spcPts val="0"/>
              </a:spcBef>
              <a:spcAft>
                <a:spcPts val="0"/>
              </a:spcAft>
              <a:buClrTx/>
              <a:buSzTx/>
              <a:buFontTx/>
              <a:buNone/>
              <a:defRPr/>
            </a:pPr>
            <a:fld id="{B67B7D81-C685-4BE5-9C9C-0FDF5DC31820}" type="slidenum">
              <a:rPr lang="fr-FR" sz="1400" b="0" i="0" u="none" strike="noStrike" cap="none" spc="-1">
                <a:ln>
                  <a:noFill/>
                </a:ln>
                <a:solidFill>
                  <a:srgbClr val="000000"/>
                </a:solidFill>
                <a:latin typeface="Times New Roman"/>
                <a:ea typeface="DejaVu Sans"/>
                <a:cs typeface="DejaVu Sans"/>
              </a:rPr>
              <a:t>0</a:t>
            </a:fld>
            <a:endParaRPr lang="fr-FR" sz="1400" b="0" i="0" u="none" strike="noStrike" cap="none" spc="-1">
              <a:ln>
                <a:noFill/>
              </a:ln>
              <a:solidFill>
                <a:srgbClr val="000000"/>
              </a:solidFill>
              <a:latin typeface="Times New Roman"/>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FR" dirty="0"/>
              <a:t>- In the early days </a:t>
            </a:r>
          </a:p>
          <a:p>
            <a:r>
              <a:rPr lang="en-FR" dirty="0"/>
              <a:t>- The ground state of the diluted manganese in silver is d5</a:t>
            </a:r>
          </a:p>
        </p:txBody>
      </p:sp>
      <p:sp>
        <p:nvSpPr>
          <p:cNvPr id="4" name="Slide Number Placeholder 3"/>
          <p:cNvSpPr>
            <a:spLocks noGrp="1"/>
          </p:cNvSpPr>
          <p:nvPr>
            <p:ph type="sldNum" sz="quarter" idx="5"/>
          </p:nvPr>
        </p:nvSpPr>
        <p:spPr/>
        <p:txBody>
          <a:bodyPr/>
          <a:lstStyle/>
          <a:p>
            <a:fld id="{1B06CD8F-B7ED-4A05-9FB1-A01CC0EF02CC}" type="slidenum">
              <a:rPr lang="fr-FR" smtClean="0"/>
              <a:pPr/>
              <a:t>1</a:t>
            </a:fld>
            <a:endParaRPr lang="fr-FR" dirty="0"/>
          </a:p>
        </p:txBody>
      </p:sp>
    </p:spTree>
    <p:extLst>
      <p:ext uri="{BB962C8B-B14F-4D97-AF65-F5344CB8AC3E}">
        <p14:creationId xmlns:p14="http://schemas.microsoft.com/office/powerpoint/2010/main" val="1883972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spTree>
      <p:nvGrpSpPr>
        <p:cNvPr id="1" name=""/>
        <p:cNvGrpSpPr/>
        <p:nvPr/>
      </p:nvGrpSpPr>
      <p:grpSpPr>
        <a:xfrm>
          <a:off x="0" y="0"/>
          <a:ext cx="0" cy="0"/>
          <a:chOff x="0" y="0"/>
          <a:chExt cx="0" cy="0"/>
        </a:xfrm>
      </p:grpSpPr>
      <p:pic>
        <p:nvPicPr>
          <p:cNvPr id="9" name="Image 8" descr="logo_couv.jpg"/>
          <p:cNvPicPr>
            <a:picLocks noChangeAspect="1"/>
          </p:cNvPicPr>
          <p:nvPr userDrawn="1"/>
        </p:nvPicPr>
        <p:blipFill>
          <a:blip r:embed="rId2" cstate="print"/>
          <a:stretch>
            <a:fillRect/>
          </a:stretch>
        </p:blipFill>
        <p:spPr>
          <a:xfrm>
            <a:off x="972000" y="1417500"/>
            <a:ext cx="7200000" cy="2880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32EEBB-3538-3B47-A762-C5998692C8FF}"/>
              </a:ext>
            </a:extLst>
          </p:cNvPr>
          <p:cNvSpPr/>
          <p:nvPr userDrawn="1"/>
        </p:nvSpPr>
        <p:spPr>
          <a:xfrm>
            <a:off x="722425" y="125802"/>
            <a:ext cx="8236800" cy="49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3" name="Espace réservé du contenu 2"/>
          <p:cNvSpPr>
            <a:spLocks noGrp="1"/>
          </p:cNvSpPr>
          <p:nvPr>
            <p:ph idx="1" hasCustomPrompt="1"/>
          </p:nvPr>
        </p:nvSpPr>
        <p:spPr bwMode="gray">
          <a:xfrm>
            <a:off x="3351600" y="915000"/>
            <a:ext cx="5612400" cy="2970000"/>
          </a:xfrm>
          <a:prstGeom prst="rect">
            <a:avLst/>
          </a:prstGeom>
          <a:solidFill>
            <a:srgbClr val="4E5B99"/>
          </a:solidFill>
        </p:spPr>
        <p:txBody>
          <a:bodyPr lIns="216000" tIns="252000"/>
          <a:lstStyle>
            <a:lvl1pPr marL="0" indent="0">
              <a:spcAft>
                <a:spcPts val="300"/>
              </a:spcAft>
              <a:buFont typeface="Arial" pitchFamily="34" charset="0"/>
              <a:buNone/>
              <a:defRPr sz="2800">
                <a:solidFill>
                  <a:schemeClr val="bg1"/>
                </a:solidFill>
              </a:defRPr>
            </a:lvl1pPr>
            <a:lvl2pPr marL="0" indent="0">
              <a:spcBef>
                <a:spcPts val="400"/>
              </a:spcBef>
              <a:spcAft>
                <a:spcPts val="0"/>
              </a:spcAft>
              <a:buFont typeface="Arial" pitchFamily="34" charset="0"/>
              <a:buNone/>
              <a:defRPr sz="2600" b="1">
                <a:solidFill>
                  <a:schemeClr val="bg1"/>
                </a:solidFill>
              </a:defRPr>
            </a:lvl2pPr>
            <a:lvl3pPr marL="0" indent="0">
              <a:lnSpc>
                <a:spcPct val="80000"/>
              </a:lnSpc>
              <a:spcAft>
                <a:spcPts val="0"/>
              </a:spcAft>
              <a:buFont typeface="Arial" pitchFamily="34" charset="0"/>
              <a:buNone/>
              <a:defRPr sz="2250">
                <a:solidFill>
                  <a:schemeClr val="bg1"/>
                </a:solidFill>
              </a:defRPr>
            </a:lvl3pPr>
            <a:lvl4pPr marL="0" indent="0">
              <a:lnSpc>
                <a:spcPct val="100000"/>
              </a:lnSpc>
              <a:spcBef>
                <a:spcPts val="0"/>
              </a:spcBef>
              <a:spcAft>
                <a:spcPts val="200"/>
              </a:spcAft>
              <a:buSzPct val="80000"/>
              <a:buNone/>
              <a:defRPr sz="1750">
                <a:solidFill>
                  <a:schemeClr val="bg1"/>
                </a:solidFill>
              </a:defRPr>
            </a:lvl4pPr>
            <a:lvl5pPr marL="0" indent="0">
              <a:lnSpc>
                <a:spcPct val="80000"/>
              </a:lnSpc>
              <a:spcAft>
                <a:spcPts val="0"/>
              </a:spcAft>
              <a:buNone/>
              <a:defRPr sz="1500" b="1" i="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8" name="Espace réservé pour une image  7"/>
          <p:cNvSpPr>
            <a:spLocks noGrp="1"/>
          </p:cNvSpPr>
          <p:nvPr>
            <p:ph type="pic" sz="quarter" idx="13"/>
          </p:nvPr>
        </p:nvSpPr>
        <p:spPr>
          <a:xfrm>
            <a:off x="727200" y="915000"/>
            <a:ext cx="2574000" cy="2970000"/>
          </a:xfrm>
          <a:prstGeom prst="rect">
            <a:avLst/>
          </a:prstGeom>
        </p:spPr>
        <p:txBody>
          <a:bodyPr anchor="ctr" anchorCtr="0"/>
          <a:lstStyle>
            <a:lvl1pPr algn="ctr">
              <a:defRPr/>
            </a:lvl1pPr>
          </a:lstStyle>
          <a:p>
            <a:r>
              <a:rPr lang="en-US" noProof="0" dirty="0"/>
              <a:t>Click icon to add picture</a:t>
            </a:r>
          </a:p>
        </p:txBody>
      </p:sp>
      <p:sp>
        <p:nvSpPr>
          <p:cNvPr id="18" name="Espace réservé du numéro de diapositive 17"/>
          <p:cNvSpPr>
            <a:spLocks noGrp="1"/>
          </p:cNvSpPr>
          <p:nvPr>
            <p:ph type="sldNum" sz="quarter" idx="15"/>
          </p:nvPr>
        </p:nvSpPr>
        <p:spPr/>
        <p:txBody>
          <a:bodyPr/>
          <a:lstStyle/>
          <a:p>
            <a:r>
              <a:rPr lang="en-US" noProof="0" dirty="0"/>
              <a:t>Page </a:t>
            </a:r>
            <a:fld id="{733122C9-A0B9-462F-8757-0847AD287B63}" type="slidenum">
              <a:rPr lang="en-US" noProof="0" smtClean="0"/>
              <a:pPr/>
              <a:t>‹#›</a:t>
            </a:fld>
            <a:endParaRPr lang="en-US" noProof="0" dirty="0"/>
          </a:p>
        </p:txBody>
      </p:sp>
      <p:sp>
        <p:nvSpPr>
          <p:cNvPr id="19" name="Espace réservé du pied de page 18"/>
          <p:cNvSpPr>
            <a:spLocks noGrp="1"/>
          </p:cNvSpPr>
          <p:nvPr>
            <p:ph type="ftr" sz="quarter" idx="16"/>
          </p:nvPr>
        </p:nvSpPr>
        <p:spPr/>
        <p:txBody>
          <a:bodyPr/>
          <a:lstStyle/>
          <a:p>
            <a:r>
              <a:rPr lang="en-US" noProof="0"/>
              <a:t>Quanty Workshop | 09/10/2026 | Marius Retegan</a:t>
            </a:r>
            <a:endParaRPr lang="en-US"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se for importing slid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a:latin typeface="+mj-lt"/>
              </a:defRPr>
            </a:lvl1pPr>
          </a:lstStyle>
          <a:p>
            <a:r>
              <a:rPr lang="en-US" noProof="0" dirty="0"/>
              <a:t>Click to edit Master title style</a:t>
            </a:r>
          </a:p>
        </p:txBody>
      </p:sp>
      <p:sp>
        <p:nvSpPr>
          <p:cNvPr id="8" name="Espace réservé du numéro de diapositive 7"/>
          <p:cNvSpPr>
            <a:spLocks noGrp="1"/>
          </p:cNvSpPr>
          <p:nvPr>
            <p:ph type="sldNum" sz="quarter" idx="11"/>
          </p:nvPr>
        </p:nvSpPr>
        <p:spPr/>
        <p:txBody>
          <a:bodyPr/>
          <a:lstStyle>
            <a:lvl1pPr>
              <a:defRPr>
                <a:latin typeface="+mj-lt"/>
              </a:defRPr>
            </a:lvl1pPr>
          </a:lstStyle>
          <a:p>
            <a:r>
              <a:rPr lang="en-US" dirty="0"/>
              <a:t>Page </a:t>
            </a:r>
            <a:fld id="{733122C9-A0B9-462F-8757-0847AD287B63}" type="slidenum">
              <a:rPr lang="en-US" smtClean="0"/>
              <a:pPr/>
              <a:t>‹#›</a:t>
            </a:fld>
            <a:endParaRPr lang="en-US" dirty="0"/>
          </a:p>
        </p:txBody>
      </p:sp>
      <p:sp>
        <p:nvSpPr>
          <p:cNvPr id="9" name="Espace réservé du pied de page 8"/>
          <p:cNvSpPr>
            <a:spLocks noGrp="1"/>
          </p:cNvSpPr>
          <p:nvPr>
            <p:ph type="ftr" sz="quarter" idx="12"/>
          </p:nvPr>
        </p:nvSpPr>
        <p:spPr/>
        <p:txBody>
          <a:bodyPr/>
          <a:lstStyle>
            <a:lvl1pPr>
              <a:defRPr>
                <a:latin typeface="+mj-lt"/>
              </a:defRPr>
            </a:lvl1pPr>
          </a:lstStyle>
          <a:p>
            <a:r>
              <a:rPr lang="en-US"/>
              <a:t>Quanty Workshop | 09/10/2026 | Marius Retegan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003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enter title">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A159281E-3523-760F-3B7B-97ABCEAC75B6}"/>
              </a:ext>
            </a:extLst>
          </p:cNvPr>
          <p:cNvSpPr>
            <a:spLocks noGrp="1"/>
          </p:cNvSpPr>
          <p:nvPr>
            <p:ph type="title" hasCustomPrompt="1"/>
          </p:nvPr>
        </p:nvSpPr>
        <p:spPr bwMode="gray">
          <a:xfrm>
            <a:off x="453600" y="2609100"/>
            <a:ext cx="8236800" cy="496800"/>
          </a:xfrm>
        </p:spPr>
        <p:txBody>
          <a:bodyPr/>
          <a:lstStyle>
            <a:lvl1pPr algn="ctr">
              <a:defRPr>
                <a:latin typeface="+mj-lt"/>
              </a:defRPr>
            </a:lvl1pPr>
          </a:lstStyle>
          <a:p>
            <a:r>
              <a:rPr lang="en-US" noProof="0" dirty="0"/>
              <a:t>Click to edit Master title style</a:t>
            </a:r>
          </a:p>
        </p:txBody>
      </p:sp>
    </p:spTree>
    <p:extLst>
      <p:ext uri="{BB962C8B-B14F-4D97-AF65-F5344CB8AC3E}">
        <p14:creationId xmlns:p14="http://schemas.microsoft.com/office/powerpoint/2010/main" val="4123730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1"/>
          </p:nvPr>
        </p:nvSpPr>
        <p:spPr/>
        <p:txBody>
          <a:bodyPr/>
          <a:lstStyle/>
          <a:p>
            <a:r>
              <a:rPr lang="fr-FR" dirty="0"/>
              <a:t>Page </a:t>
            </a:r>
            <a:fld id="{733122C9-A0B9-462F-8757-0847AD287B63}" type="slidenum">
              <a:rPr lang="fr-FR" smtClean="0"/>
              <a:pPr/>
              <a:t>‹#›</a:t>
            </a:fld>
            <a:endParaRPr lang="fr-FR" dirty="0"/>
          </a:p>
        </p:txBody>
      </p:sp>
      <p:sp>
        <p:nvSpPr>
          <p:cNvPr id="9" name="Espace réservé du pied de page 8"/>
          <p:cNvSpPr>
            <a:spLocks noGrp="1"/>
          </p:cNvSpPr>
          <p:nvPr>
            <p:ph type="ftr" sz="quarter" idx="12"/>
          </p:nvPr>
        </p:nvSpPr>
        <p:spPr/>
        <p:txBody>
          <a:bodyPr/>
          <a:lstStyle/>
          <a:p>
            <a:r>
              <a:rPr lang="en-GB" noProof="0"/>
              <a:t>Quanty Workshop | 09/10/2026 | Marius Retegan</a:t>
            </a:r>
            <a:endParaRPr lang="en-GB" noProof="0" dirty="0"/>
          </a:p>
        </p:txBody>
      </p:sp>
      <p:sp>
        <p:nvSpPr>
          <p:cNvPr id="4" name="Title 3">
            <a:extLst>
              <a:ext uri="{FF2B5EF4-FFF2-40B4-BE49-F238E27FC236}">
                <a16:creationId xmlns:a16="http://schemas.microsoft.com/office/drawing/2014/main" id="{1AB20AF4-22E7-EA4F-909F-C8FCCD28EC18}"/>
              </a:ext>
            </a:extLst>
          </p:cNvPr>
          <p:cNvSpPr>
            <a:spLocks noGrp="1"/>
          </p:cNvSpPr>
          <p:nvPr>
            <p:ph type="title"/>
          </p:nvPr>
        </p:nvSpPr>
        <p:spPr/>
        <p:txBody>
          <a:bodyPr/>
          <a:lstStyle/>
          <a:p>
            <a:r>
              <a:rPr lang="en-GB" dirty="0"/>
              <a:t>Click to edit Master title style</a:t>
            </a:r>
            <a:endParaRPr lang="en-FR" dirty="0"/>
          </a:p>
        </p:txBody>
      </p:sp>
    </p:spTree>
    <p:extLst>
      <p:ext uri="{BB962C8B-B14F-4D97-AF65-F5344CB8AC3E}">
        <p14:creationId xmlns:p14="http://schemas.microsoft.com/office/powerpoint/2010/main" val="2217445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lid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p>
            <a:r>
              <a:rPr lang="en-US" noProof="0" dirty="0"/>
              <a:t>Click to edit Master title style</a:t>
            </a:r>
          </a:p>
        </p:txBody>
      </p:sp>
      <p:sp>
        <p:nvSpPr>
          <p:cNvPr id="8" name="Espace réservé du numéro de diapositive 7"/>
          <p:cNvSpPr>
            <a:spLocks noGrp="1"/>
          </p:cNvSpPr>
          <p:nvPr>
            <p:ph type="sldNum" sz="quarter" idx="11"/>
          </p:nvPr>
        </p:nvSpPr>
        <p:spPr/>
        <p:txBody>
          <a:bodyPr/>
          <a:lstStyle/>
          <a:p>
            <a:r>
              <a:rPr lang="en-US" noProof="0"/>
              <a:t>Page </a:t>
            </a:r>
            <a:fld id="{733122C9-A0B9-462F-8757-0847AD287B63}" type="slidenum">
              <a:rPr lang="en-US" noProof="0" smtClean="0"/>
              <a:pPr/>
              <a:t>‹#›</a:t>
            </a:fld>
            <a:endParaRPr lang="en-US" noProof="0"/>
          </a:p>
        </p:txBody>
      </p:sp>
      <p:sp>
        <p:nvSpPr>
          <p:cNvPr id="9" name="Espace réservé du pied de page 8"/>
          <p:cNvSpPr>
            <a:spLocks noGrp="1"/>
          </p:cNvSpPr>
          <p:nvPr>
            <p:ph type="ftr" sz="quarter" idx="12"/>
          </p:nvPr>
        </p:nvSpPr>
        <p:spPr/>
        <p:txBody>
          <a:bodyPr/>
          <a:lstStyle/>
          <a:p>
            <a:r>
              <a:rPr lang="en-US" noProof="0"/>
              <a:t>Quanty Workshop | 09/10/2026 | Marius Retegan</a:t>
            </a:r>
            <a:endParaRPr lang="en-US" noProof="0" dirty="0"/>
          </a:p>
        </p:txBody>
      </p:sp>
    </p:spTree>
    <p:extLst>
      <p:ext uri="{BB962C8B-B14F-4D97-AF65-F5344CB8AC3E}">
        <p14:creationId xmlns:p14="http://schemas.microsoft.com/office/powerpoint/2010/main" val="2958018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Titl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53389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Image 10" descr="logo_texte.jpg"/>
          <p:cNvPicPr>
            <a:picLocks noChangeAspect="1"/>
          </p:cNvPicPr>
          <p:nvPr userDrawn="1"/>
        </p:nvPicPr>
        <p:blipFill>
          <a:blip r:embed="rId10" cstate="print"/>
          <a:stretch>
            <a:fillRect/>
          </a:stretch>
        </p:blipFill>
        <p:spPr>
          <a:xfrm>
            <a:off x="7168056" y="5067000"/>
            <a:ext cx="1975944" cy="648000"/>
          </a:xfrm>
          <a:prstGeom prst="rect">
            <a:avLst/>
          </a:prstGeom>
        </p:spPr>
      </p:pic>
      <p:sp>
        <p:nvSpPr>
          <p:cNvPr id="2" name="Espace réservé du titre 1"/>
          <p:cNvSpPr>
            <a:spLocks noGrp="1"/>
          </p:cNvSpPr>
          <p:nvPr>
            <p:ph type="title"/>
          </p:nvPr>
        </p:nvSpPr>
        <p:spPr bwMode="gray">
          <a:xfrm>
            <a:off x="727200" y="126000"/>
            <a:ext cx="8236800" cy="496800"/>
          </a:xfrm>
          <a:prstGeom prst="rect">
            <a:avLst/>
          </a:prstGeom>
          <a:solidFill>
            <a:schemeClr val="accent1"/>
          </a:solidFill>
        </p:spPr>
        <p:txBody>
          <a:bodyPr vert="horz" lIns="72000" tIns="0" rIns="72000" bIns="0" rtlCol="0" anchor="ctr" anchorCtr="0">
            <a:noAutofit/>
          </a:bodyPr>
          <a:lstStyle/>
          <a:p>
            <a:r>
              <a:rPr lang="en-US" noProof="0"/>
              <a:t>Click to edit Master title style</a:t>
            </a:r>
          </a:p>
        </p:txBody>
      </p:sp>
      <p:sp>
        <p:nvSpPr>
          <p:cNvPr id="3" name="Espace réservé du texte 2"/>
          <p:cNvSpPr>
            <a:spLocks noGrp="1"/>
          </p:cNvSpPr>
          <p:nvPr>
            <p:ph type="body" idx="1"/>
          </p:nvPr>
        </p:nvSpPr>
        <p:spPr bwMode="gray">
          <a:xfrm>
            <a:off x="727200" y="805272"/>
            <a:ext cx="8236800" cy="433198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Espace réservé du pied de page 4"/>
          <p:cNvSpPr>
            <a:spLocks noGrp="1"/>
          </p:cNvSpPr>
          <p:nvPr>
            <p:ph type="ftr" sz="quarter" idx="3"/>
          </p:nvPr>
        </p:nvSpPr>
        <p:spPr bwMode="gray">
          <a:xfrm>
            <a:off x="630001" y="5402791"/>
            <a:ext cx="6120000" cy="177074"/>
          </a:xfrm>
          <a:prstGeom prst="rect">
            <a:avLst/>
          </a:prstGeom>
        </p:spPr>
        <p:txBody>
          <a:bodyPr vert="horz" lIns="0" tIns="0" rIns="0" bIns="0" rtlCol="0" anchor="b" anchorCtr="0">
            <a:noAutofit/>
          </a:bodyPr>
          <a:lstStyle>
            <a:lvl1pPr algn="l">
              <a:defRPr sz="600" b="1" cap="none" baseline="0">
                <a:solidFill>
                  <a:schemeClr val="accent1"/>
                </a:solidFill>
                <a:latin typeface="+mj-lt"/>
              </a:defRPr>
            </a:lvl1pPr>
          </a:lstStyle>
          <a:p>
            <a:r>
              <a:rPr lang="en-US" noProof="0"/>
              <a:t>Quanty Workshop | 09/10/2026 | Marius Retegan</a:t>
            </a:r>
          </a:p>
        </p:txBody>
      </p:sp>
      <p:sp>
        <p:nvSpPr>
          <p:cNvPr id="6" name="Espace réservé du numéro de diapositive 5"/>
          <p:cNvSpPr>
            <a:spLocks noGrp="1"/>
          </p:cNvSpPr>
          <p:nvPr>
            <p:ph type="sldNum" sz="quarter" idx="4"/>
          </p:nvPr>
        </p:nvSpPr>
        <p:spPr bwMode="gray">
          <a:xfrm>
            <a:off x="198001" y="5402865"/>
            <a:ext cx="413559" cy="177000"/>
          </a:xfrm>
          <a:prstGeom prst="rect">
            <a:avLst/>
          </a:prstGeom>
        </p:spPr>
        <p:txBody>
          <a:bodyPr vert="horz" lIns="0" tIns="0" rIns="0" bIns="0" rtlCol="0" anchor="b" anchorCtr="0">
            <a:noAutofit/>
          </a:bodyPr>
          <a:lstStyle>
            <a:lvl1pPr algn="l">
              <a:defRPr sz="600" b="1">
                <a:solidFill>
                  <a:schemeClr val="accent1"/>
                </a:solidFill>
                <a:latin typeface="+mj-lt"/>
              </a:defRPr>
            </a:lvl1pPr>
          </a:lstStyle>
          <a:p>
            <a:r>
              <a:rPr lang="en-US" noProof="0"/>
              <a:t>Page </a:t>
            </a:r>
            <a:fld id="{733122C9-A0B9-462F-8757-0847AD287B63}" type="slidenum">
              <a:rPr lang="en-US" noProof="0" smtClean="0"/>
              <a:pPr/>
              <a:t>‹#›</a:t>
            </a:fld>
            <a:endParaRPr lang="en-US" noProof="0"/>
          </a:p>
        </p:txBody>
      </p:sp>
      <p:sp>
        <p:nvSpPr>
          <p:cNvPr id="8" name="Rectangle 7"/>
          <p:cNvSpPr/>
          <p:nvPr userDrawn="1"/>
        </p:nvSpPr>
        <p:spPr>
          <a:xfrm>
            <a:off x="180000" y="126000"/>
            <a:ext cx="496800" cy="49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7" r:id="rId5"/>
    <p:sldLayoutId id="2147483658" r:id="rId6"/>
    <p:sldLayoutId id="2147483659" r:id="rId7"/>
    <p:sldLayoutId id="2147483660" r:id="rId8"/>
  </p:sldLayoutIdLst>
  <p:hf sldNum="0" hdr="0" dt="0"/>
  <p:txStyles>
    <p:titleStyle>
      <a:lvl1pPr algn="l" defTabSz="914400" rtl="0" eaLnBrk="1" latinLnBrk="0" hangingPunct="1">
        <a:spcBef>
          <a:spcPct val="0"/>
        </a:spcBef>
        <a:buNone/>
        <a:defRPr sz="1600" b="1" kern="1200" cap="all" baseline="0">
          <a:solidFill>
            <a:schemeClr val="bg1"/>
          </a:solidFill>
          <a:latin typeface="+mj-lt"/>
          <a:ea typeface="+mj-ea"/>
          <a:cs typeface="+mj-cs"/>
        </a:defRPr>
      </a:lvl1pPr>
    </p:titleStyle>
    <p:bodyStyle>
      <a:lvl1pPr marL="0" indent="0" algn="l" defTabSz="914400" rtl="0" eaLnBrk="1" latinLnBrk="0" hangingPunct="1">
        <a:spcBef>
          <a:spcPts val="0"/>
        </a:spcBef>
        <a:spcAft>
          <a:spcPts val="1000"/>
        </a:spcAft>
        <a:buFont typeface="Arial" pitchFamily="34" charset="0"/>
        <a:buNone/>
        <a:defRPr sz="1800" b="1" kern="1200">
          <a:solidFill>
            <a:schemeClr val="accent6"/>
          </a:solidFill>
          <a:latin typeface="+mj-lt"/>
          <a:ea typeface="+mn-ea"/>
          <a:cs typeface="+mn-cs"/>
        </a:defRPr>
      </a:lvl1pPr>
      <a:lvl2pPr marL="0" indent="0" algn="l" defTabSz="914400" rtl="0" eaLnBrk="1" latinLnBrk="0" hangingPunct="1">
        <a:spcBef>
          <a:spcPts val="0"/>
        </a:spcBef>
        <a:spcAft>
          <a:spcPts val="1500"/>
        </a:spcAft>
        <a:buFont typeface="Arial" pitchFamily="34" charset="0"/>
        <a:buNone/>
        <a:defRPr sz="1700" kern="1200">
          <a:solidFill>
            <a:schemeClr val="accent6"/>
          </a:solidFill>
          <a:latin typeface="+mj-lt"/>
          <a:ea typeface="+mn-ea"/>
          <a:cs typeface="+mn-cs"/>
        </a:defRPr>
      </a:lvl2pPr>
      <a:lvl3pPr marL="0" indent="0" algn="l" defTabSz="914400" rtl="0" eaLnBrk="1" latinLnBrk="0" hangingPunct="1">
        <a:lnSpc>
          <a:spcPct val="105000"/>
        </a:lnSpc>
        <a:spcBef>
          <a:spcPts val="0"/>
        </a:spcBef>
        <a:spcAft>
          <a:spcPts val="500"/>
        </a:spcAft>
        <a:buFont typeface="Arial" pitchFamily="34" charset="0"/>
        <a:buNone/>
        <a:defRPr sz="1500" kern="1200" baseline="0">
          <a:solidFill>
            <a:schemeClr val="tx1"/>
          </a:solidFill>
          <a:latin typeface="+mj-lt"/>
          <a:ea typeface="+mn-ea"/>
          <a:cs typeface="+mn-cs"/>
        </a:defRPr>
      </a:lvl3pPr>
      <a:lvl4pPr marL="357188" indent="-174625" algn="l" defTabSz="914400" rtl="0" eaLnBrk="1" latinLnBrk="0" hangingPunct="1">
        <a:lnSpc>
          <a:spcPct val="110000"/>
        </a:lnSpc>
        <a:spcBef>
          <a:spcPts val="0"/>
        </a:spcBef>
        <a:spcAft>
          <a:spcPts val="300"/>
        </a:spcAft>
        <a:buClr>
          <a:schemeClr val="accent6"/>
        </a:buClr>
        <a:buSzPct val="80000"/>
        <a:buFont typeface="Wingdings" pitchFamily="2" charset="2"/>
        <a:buChar char="l"/>
        <a:defRPr sz="1500" kern="1200">
          <a:solidFill>
            <a:schemeClr val="tx1"/>
          </a:solidFill>
          <a:latin typeface="+mj-lt"/>
          <a:ea typeface="+mn-ea"/>
          <a:cs typeface="+mn-cs"/>
        </a:defRPr>
      </a:lvl4pPr>
      <a:lvl5pPr marL="1162050" indent="-174625" algn="l" defTabSz="914400" rtl="0" eaLnBrk="1" latinLnBrk="0" hangingPunct="1">
        <a:spcBef>
          <a:spcPts val="0"/>
        </a:spcBef>
        <a:spcAft>
          <a:spcPts val="600"/>
        </a:spcAft>
        <a:buClr>
          <a:schemeClr val="accent6"/>
        </a:buClr>
        <a:buFont typeface="ITCOfficinaSans LT Book" pitchFamily="2" charset="0"/>
        <a:buChar char="&gt;"/>
        <a:defRPr sz="1200" i="1"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sv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7.emf"/></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xml"/><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8265377" name="Rectangle 4"/>
          <p:cNvSpPr/>
          <p:nvPr/>
        </p:nvSpPr>
        <p:spPr bwMode="auto">
          <a:xfrm>
            <a:off x="4350493" y="3294825"/>
            <a:ext cx="4710035" cy="2007796"/>
          </a:xfrm>
          <a:prstGeom prst="rect">
            <a:avLst/>
          </a:prstGeom>
          <a:noFill/>
          <a:ln>
            <a:noFill/>
          </a:ln>
        </p:spPr>
        <p:style>
          <a:lnRef idx="2">
            <a:schemeClr val="accent1">
              <a:shade val="15000"/>
            </a:schemeClr>
          </a:lnRef>
          <a:fillRef idx="1">
            <a:schemeClr val="accent1"/>
          </a:fillRef>
          <a:effectRef idx="0">
            <a:schemeClr val="accent1"/>
          </a:effectRef>
          <a:fontRef idx="minor"/>
        </p:style>
        <p:txBody>
          <a:bodyPr lIns="0" tIns="0" rIns="0" bIns="0" anchor="t">
            <a:noAutofit/>
          </a:bodyPr>
          <a:lstStyle/>
          <a:p>
            <a:pPr algn="ctr" defTabSz="457110">
              <a:spcAft>
                <a:spcPts val="450"/>
              </a:spcAft>
              <a:buClr>
                <a:srgbClr val="132577"/>
              </a:buClr>
              <a:defRPr/>
            </a:pPr>
            <a:endParaRPr lang="en-US" sz="1350" spc="-1" dirty="0">
              <a:solidFill>
                <a:schemeClr val="accent1"/>
              </a:solidFill>
              <a:latin typeface="Calibri"/>
              <a:ea typeface="Calibri"/>
              <a:cs typeface="Calibri"/>
            </a:endParaRPr>
          </a:p>
        </p:txBody>
      </p:sp>
      <p:sp>
        <p:nvSpPr>
          <p:cNvPr id="1393203650" name="Rectangle 5"/>
          <p:cNvSpPr/>
          <p:nvPr/>
        </p:nvSpPr>
        <p:spPr bwMode="auto">
          <a:xfrm>
            <a:off x="-7560" y="-22820"/>
            <a:ext cx="9141660" cy="3816424"/>
          </a:xfrm>
          <a:prstGeom prst="rect">
            <a:avLst/>
          </a:prstGeom>
          <a:solidFill>
            <a:srgbClr val="132577"/>
          </a:solidFill>
          <a:ln>
            <a:noFill/>
          </a:ln>
        </p:spPr>
        <p:style>
          <a:lnRef idx="2">
            <a:schemeClr val="accent1">
              <a:shade val="50000"/>
            </a:schemeClr>
          </a:lnRef>
          <a:fillRef idx="1">
            <a:schemeClr val="accent1"/>
          </a:fillRef>
          <a:effectRef idx="0">
            <a:schemeClr val="accent1"/>
          </a:effectRef>
          <a:fontRef idx="minor"/>
        </p:style>
        <p:txBody>
          <a:bodyPr lIns="67500" tIns="33750" rIns="67500" bIns="33750" anchor="ctr">
            <a:noAutofit/>
          </a:bodyPr>
          <a:lstStyle/>
          <a:p>
            <a:pPr algn="ctr" defTabSz="685800">
              <a:defRPr/>
            </a:pPr>
            <a:endParaRPr lang="fr-FR" sz="1350" spc="-1">
              <a:solidFill>
                <a:prstClr val="white"/>
              </a:solidFill>
              <a:latin typeface="Arial"/>
              <a:ea typeface="DejaVu Sans"/>
              <a:cs typeface="DejaVu Sans"/>
            </a:endParaRPr>
          </a:p>
        </p:txBody>
      </p:sp>
      <p:sp>
        <p:nvSpPr>
          <p:cNvPr id="638661501" name="Picture 30"/>
          <p:cNvSpPr/>
          <p:nvPr/>
        </p:nvSpPr>
        <p:spPr bwMode="auto">
          <a:xfrm>
            <a:off x="384210" y="535230"/>
            <a:ext cx="3597480" cy="4523040"/>
          </a:xfrm>
          <a:custGeom>
            <a:avLst/>
            <a:gdLst>
              <a:gd name="textAreaLeft" fmla="*/ 0 w 4796640"/>
              <a:gd name="textAreaRight" fmla="*/ 4799880 w 4796640"/>
              <a:gd name="textAreaTop" fmla="*/ 0 h 6030720"/>
              <a:gd name="textAreaBottom" fmla="*/ 6033960 h 6030720"/>
            </a:gdLst>
            <a:ahLst/>
            <a:cxnLst/>
            <a:rect l="textAreaLeft" t="textAreaTop" r="textAreaRight" b="textAreaBottom"/>
            <a:pathLst>
              <a:path w="3600000" h="4525543" extrusionOk="0">
                <a:moveTo>
                  <a:pt x="0" y="0"/>
                </a:moveTo>
                <a:lnTo>
                  <a:pt x="3600000" y="0"/>
                </a:lnTo>
                <a:lnTo>
                  <a:pt x="3600000" y="4525543"/>
                </a:lnTo>
                <a:lnTo>
                  <a:pt x="0" y="4525543"/>
                </a:lnTo>
                <a:close/>
              </a:path>
            </a:pathLst>
          </a:custGeom>
          <a:blipFill>
            <a:blip r:embed="rId3"/>
            <a:stretch/>
          </a:blipFill>
          <a:ln w="0">
            <a:noFill/>
          </a:ln>
        </p:spPr>
        <p:style>
          <a:lnRef idx="0">
            <a:srgbClr val="000000"/>
          </a:lnRef>
          <a:fillRef idx="0">
            <a:srgbClr val="000000"/>
          </a:fillRef>
          <a:effectRef idx="0">
            <a:srgbClr val="000000"/>
          </a:effectRef>
          <a:fontRef idx="minor"/>
        </p:style>
        <p:txBody>
          <a:bodyPr lIns="67500" tIns="33750" rIns="67500" bIns="33750" anchor="t">
            <a:noAutofit/>
          </a:bodyPr>
          <a:lstStyle/>
          <a:p>
            <a:pPr defTabSz="685800">
              <a:defRPr/>
            </a:pPr>
            <a:endParaRPr lang="fr-FR" sz="1350" spc="-1">
              <a:solidFill>
                <a:srgbClr val="000000"/>
              </a:solidFill>
              <a:latin typeface="Arial"/>
              <a:ea typeface="DejaVu Sans"/>
              <a:cs typeface="DejaVu Sans"/>
            </a:endParaRPr>
          </a:p>
        </p:txBody>
      </p:sp>
      <p:sp>
        <p:nvSpPr>
          <p:cNvPr id="2016746663" name="Rectangle 12"/>
          <p:cNvSpPr/>
          <p:nvPr/>
        </p:nvSpPr>
        <p:spPr bwMode="auto">
          <a:xfrm>
            <a:off x="4600797" y="2821497"/>
            <a:ext cx="4092396" cy="10801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0" tIns="0" rIns="0" bIns="0" anchor="ctr">
            <a:noAutofit/>
          </a:bodyPr>
          <a:lstStyle/>
          <a:p>
            <a:pPr algn="ctr" defTabSz="685800">
              <a:defRPr/>
            </a:pPr>
            <a:endParaRPr lang="en-US" sz="1388" spc="-1">
              <a:solidFill>
                <a:prstClr val="black"/>
              </a:solidFill>
              <a:latin typeface="Arial"/>
              <a:ea typeface="DejaVu Sans"/>
              <a:cs typeface="DejaVu Sans"/>
            </a:endParaRPr>
          </a:p>
        </p:txBody>
      </p:sp>
      <p:sp>
        <p:nvSpPr>
          <p:cNvPr id="1342575283" name="TextBox 34"/>
          <p:cNvSpPr/>
          <p:nvPr/>
        </p:nvSpPr>
        <p:spPr bwMode="auto">
          <a:xfrm>
            <a:off x="4373460" y="1989905"/>
            <a:ext cx="4470438" cy="669576"/>
          </a:xfrm>
          <a:prstGeom prst="rect">
            <a:avLst/>
          </a:prstGeom>
          <a:noFill/>
          <a:ln w="0">
            <a:noFill/>
          </a:ln>
        </p:spPr>
        <p:style>
          <a:lnRef idx="0">
            <a:srgbClr val="000000"/>
          </a:lnRef>
          <a:fillRef idx="0">
            <a:srgbClr val="000000"/>
          </a:fillRef>
          <a:effectRef idx="0">
            <a:srgbClr val="000000"/>
          </a:effectRef>
          <a:fontRef idx="minor"/>
        </p:style>
        <p:txBody>
          <a:bodyPr lIns="0" tIns="0" rIns="0" bIns="0" anchor="t">
            <a:noAutofit/>
          </a:bodyPr>
          <a:lstStyle/>
          <a:p>
            <a:pPr algn="ctr" defTabSz="457110">
              <a:defRPr/>
            </a:pPr>
            <a:r>
              <a:rPr lang="en-GB" sz="2000" spc="-1" dirty="0">
                <a:solidFill>
                  <a:srgbClr val="FFFFFF"/>
                </a:solidFill>
                <a:latin typeface="+mj-lt"/>
              </a:rPr>
              <a:t>Crispy: A Graphical User Interface for X-Ray Spectroscopy Calculations</a:t>
            </a:r>
            <a:endParaRPr lang="en-GB" sz="2000" i="1" spc="-1" dirty="0">
              <a:solidFill>
                <a:srgbClr val="FFFFFF"/>
              </a:solidFill>
              <a:latin typeface="+mj-lt"/>
            </a:endParaRPr>
          </a:p>
        </p:txBody>
      </p:sp>
      <p:sp>
        <p:nvSpPr>
          <p:cNvPr id="134257172" name="TextBox 34"/>
          <p:cNvSpPr/>
          <p:nvPr/>
        </p:nvSpPr>
        <p:spPr bwMode="auto">
          <a:xfrm>
            <a:off x="4216725" y="2929508"/>
            <a:ext cx="4860540" cy="669576"/>
          </a:xfrm>
          <a:prstGeom prst="rect">
            <a:avLst/>
          </a:prstGeom>
          <a:noFill/>
          <a:ln w="0">
            <a:noFill/>
          </a:ln>
        </p:spPr>
        <p:style>
          <a:lnRef idx="0">
            <a:srgbClr val="000000"/>
          </a:lnRef>
          <a:fillRef idx="0">
            <a:srgbClr val="000000"/>
          </a:fillRef>
          <a:effectRef idx="0">
            <a:srgbClr val="000000"/>
          </a:effectRef>
          <a:fontRef idx="minor"/>
        </p:style>
        <p:txBody>
          <a:bodyPr lIns="0" tIns="0" rIns="0" bIns="0" anchor="b">
            <a:noAutofit/>
          </a:bodyPr>
          <a:lstStyle/>
          <a:p>
            <a:pPr algn="ctr" defTabSz="457110">
              <a:defRPr/>
            </a:pPr>
            <a:r>
              <a:rPr lang="en-US" spc="-1" dirty="0">
                <a:solidFill>
                  <a:srgbClr val="FFFFFF"/>
                </a:solidFill>
                <a:latin typeface="+mj-lt"/>
              </a:rPr>
              <a:t>Marius Retegan</a:t>
            </a:r>
          </a:p>
          <a:p>
            <a:pPr algn="ctr" defTabSz="457110">
              <a:defRPr/>
            </a:pPr>
            <a:r>
              <a:rPr lang="en-US" sz="1600" spc="-1" dirty="0">
                <a:solidFill>
                  <a:srgbClr val="FFFFFF"/>
                </a:solidFill>
                <a:latin typeface="+mj-lt"/>
              </a:rPr>
              <a:t>Algorithms &amp; scientific Data Analysis (ADA) Group</a:t>
            </a:r>
          </a:p>
        </p:txBody>
      </p:sp>
      <p:pic>
        <p:nvPicPr>
          <p:cNvPr id="1828148087" name="Graphic 7"/>
          <p:cNvPicPr/>
          <p:nvPr/>
        </p:nvPicPr>
        <p:blipFill rotWithShape="1">
          <a:blip>
            <a:extLst>
              <a:ext uri="{96DAC541-7B7A-43D3-8B79-37D633B846F1}">
                <asvg:svgBlip xmlns:asvg="http://schemas.microsoft.com/office/drawing/2016/SVG/main" r:embed="rId4"/>
              </a:ext>
            </a:extLst>
          </a:blip>
          <a:stretch/>
        </p:blipFill>
        <p:spPr bwMode="auto">
          <a:xfrm>
            <a:off x="6089938" y="494168"/>
            <a:ext cx="937493" cy="1170674"/>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9D8274-37B2-8645-ADE3-4B928436C52C}"/>
              </a:ext>
            </a:extLst>
          </p:cNvPr>
          <p:cNvSpPr>
            <a:spLocks noGrp="1"/>
          </p:cNvSpPr>
          <p:nvPr>
            <p:ph type="title"/>
          </p:nvPr>
        </p:nvSpPr>
        <p:spPr/>
        <p:txBody>
          <a:bodyPr/>
          <a:lstStyle/>
          <a:p>
            <a:r>
              <a:rPr lang="en-FR" dirty="0"/>
              <a:t>Semi-Empirical MultipletS:</a:t>
            </a:r>
            <a:r>
              <a:rPr lang="en-US" dirty="0"/>
              <a:t> the early days</a:t>
            </a:r>
            <a:endParaRPr lang="en-FR" dirty="0"/>
          </a:p>
        </p:txBody>
      </p:sp>
      <p:sp>
        <p:nvSpPr>
          <p:cNvPr id="3" name="Footer Placeholder 2">
            <a:extLst>
              <a:ext uri="{FF2B5EF4-FFF2-40B4-BE49-F238E27FC236}">
                <a16:creationId xmlns:a16="http://schemas.microsoft.com/office/drawing/2014/main" id="{FFA480BF-AE0E-3F47-A344-14248A4F6ACF}"/>
              </a:ext>
            </a:extLst>
          </p:cNvPr>
          <p:cNvSpPr>
            <a:spLocks noGrp="1"/>
          </p:cNvSpPr>
          <p:nvPr>
            <p:ph type="ftr" sz="quarter" idx="12"/>
          </p:nvPr>
        </p:nvSpPr>
        <p:spPr/>
        <p:txBody>
          <a:bodyPr/>
          <a:lstStyle/>
          <a:p>
            <a:r>
              <a:rPr lang="en-GB" noProof="0"/>
              <a:t>Quanty Workshop | 09/10/2026 | Marius Retegan</a:t>
            </a:r>
            <a:endParaRPr lang="en-GB" noProof="0" dirty="0"/>
          </a:p>
        </p:txBody>
      </p:sp>
      <p:pic>
        <p:nvPicPr>
          <p:cNvPr id="7" name="Picture 6" descr="Graphical user interface, text, application, email&#10;&#10;Description automatically generated">
            <a:extLst>
              <a:ext uri="{FF2B5EF4-FFF2-40B4-BE49-F238E27FC236}">
                <a16:creationId xmlns:a16="http://schemas.microsoft.com/office/drawing/2014/main" id="{114612D9-0730-24AE-AA93-37D930CD5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59" y="715824"/>
            <a:ext cx="3822703" cy="1624252"/>
          </a:xfrm>
          <a:prstGeom prst="rect">
            <a:avLst/>
          </a:prstGeom>
        </p:spPr>
      </p:pic>
      <p:grpSp>
        <p:nvGrpSpPr>
          <p:cNvPr id="9" name="Group 8">
            <a:extLst>
              <a:ext uri="{FF2B5EF4-FFF2-40B4-BE49-F238E27FC236}">
                <a16:creationId xmlns:a16="http://schemas.microsoft.com/office/drawing/2014/main" id="{212B2CB8-74F9-70F4-1112-6EC94D34B21F}"/>
              </a:ext>
            </a:extLst>
          </p:cNvPr>
          <p:cNvGrpSpPr/>
          <p:nvPr/>
        </p:nvGrpSpPr>
        <p:grpSpPr>
          <a:xfrm>
            <a:off x="4705144" y="1208165"/>
            <a:ext cx="2108102" cy="3577041"/>
            <a:chOff x="6407946" y="1137295"/>
            <a:chExt cx="2810803" cy="4769387"/>
          </a:xfrm>
        </p:grpSpPr>
        <p:pic>
          <p:nvPicPr>
            <p:cNvPr id="10" name="Picture 9" descr="Diagram&#10;&#10;Description automatically generated">
              <a:extLst>
                <a:ext uri="{FF2B5EF4-FFF2-40B4-BE49-F238E27FC236}">
                  <a16:creationId xmlns:a16="http://schemas.microsoft.com/office/drawing/2014/main" id="{02F9399A-BA3D-7DDE-0B37-4F4B30798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7946" y="1137295"/>
              <a:ext cx="2711483" cy="4172198"/>
            </a:xfrm>
            <a:prstGeom prst="rect">
              <a:avLst/>
            </a:prstGeom>
          </p:spPr>
        </p:pic>
        <p:sp>
          <p:nvSpPr>
            <p:cNvPr id="11" name="Rectangle 10">
              <a:extLst>
                <a:ext uri="{FF2B5EF4-FFF2-40B4-BE49-F238E27FC236}">
                  <a16:creationId xmlns:a16="http://schemas.microsoft.com/office/drawing/2014/main" id="{27DAC71B-A593-E909-E9F0-6346377391C5}"/>
                </a:ext>
              </a:extLst>
            </p:cNvPr>
            <p:cNvSpPr/>
            <p:nvPr/>
          </p:nvSpPr>
          <p:spPr>
            <a:xfrm>
              <a:off x="6727243" y="5373202"/>
              <a:ext cx="2491506" cy="533480"/>
            </a:xfrm>
            <a:prstGeom prst="rect">
              <a:avLst/>
            </a:prstGeom>
          </p:spPr>
          <p:txBody>
            <a:bodyPr wrap="square">
              <a:spAutoFit/>
            </a:bodyPr>
            <a:lstStyle/>
            <a:p>
              <a:r>
                <a:rPr lang="en-GB" sz="1000" dirty="0"/>
                <a:t>B.T. Thole et al., </a:t>
              </a:r>
            </a:p>
            <a:p>
              <a:r>
                <a:rPr lang="en-GB" sz="1000" i="1" dirty="0"/>
                <a:t>Phys. Rev. B</a:t>
              </a:r>
              <a:r>
                <a:rPr lang="en-GB" sz="1000" dirty="0"/>
                <a:t>, 1985, </a:t>
              </a:r>
              <a:r>
                <a:rPr lang="en-GB" sz="1000" b="1" dirty="0"/>
                <a:t>35</a:t>
              </a:r>
              <a:r>
                <a:rPr lang="en-GB" sz="1000" dirty="0"/>
                <a:t>, 6856</a:t>
              </a:r>
            </a:p>
          </p:txBody>
        </p:sp>
      </p:grpSp>
      <p:grpSp>
        <p:nvGrpSpPr>
          <p:cNvPr id="12" name="Group 11">
            <a:extLst>
              <a:ext uri="{FF2B5EF4-FFF2-40B4-BE49-F238E27FC236}">
                <a16:creationId xmlns:a16="http://schemas.microsoft.com/office/drawing/2014/main" id="{FF05723A-A7B6-D66C-3482-85B661F51D2C}"/>
              </a:ext>
            </a:extLst>
          </p:cNvPr>
          <p:cNvGrpSpPr/>
          <p:nvPr/>
        </p:nvGrpSpPr>
        <p:grpSpPr>
          <a:xfrm>
            <a:off x="577562" y="2517017"/>
            <a:ext cx="3686924" cy="2666442"/>
            <a:chOff x="969600" y="2852614"/>
            <a:chExt cx="4915898" cy="3555256"/>
          </a:xfrm>
        </p:grpSpPr>
        <p:pic>
          <p:nvPicPr>
            <p:cNvPr id="13" name="Picture 12">
              <a:extLst>
                <a:ext uri="{FF2B5EF4-FFF2-40B4-BE49-F238E27FC236}">
                  <a16:creationId xmlns:a16="http://schemas.microsoft.com/office/drawing/2014/main" id="{3C2FCBBD-5189-BFA2-97FE-56F1BB7DA0D4}"/>
                </a:ext>
              </a:extLst>
            </p:cNvPr>
            <p:cNvPicPr>
              <a:picLocks noChangeAspect="1"/>
            </p:cNvPicPr>
            <p:nvPr/>
          </p:nvPicPr>
          <p:blipFill>
            <a:blip r:embed="rId5"/>
            <a:stretch>
              <a:fillRect/>
            </a:stretch>
          </p:blipFill>
          <p:spPr>
            <a:xfrm>
              <a:off x="4006413" y="2852614"/>
              <a:ext cx="1513524" cy="1152769"/>
            </a:xfrm>
            <a:prstGeom prst="rect">
              <a:avLst/>
            </a:prstGeom>
          </p:spPr>
        </p:pic>
        <p:pic>
          <p:nvPicPr>
            <p:cNvPr id="14" name="Picture 13">
              <a:extLst>
                <a:ext uri="{FF2B5EF4-FFF2-40B4-BE49-F238E27FC236}">
                  <a16:creationId xmlns:a16="http://schemas.microsoft.com/office/drawing/2014/main" id="{8025CED2-C01A-322B-9E56-1423EE564AF2}"/>
                </a:ext>
              </a:extLst>
            </p:cNvPr>
            <p:cNvPicPr>
              <a:picLocks noChangeAspect="1"/>
            </p:cNvPicPr>
            <p:nvPr/>
          </p:nvPicPr>
          <p:blipFill>
            <a:blip r:embed="rId6"/>
            <a:stretch>
              <a:fillRect/>
            </a:stretch>
          </p:blipFill>
          <p:spPr>
            <a:xfrm>
              <a:off x="970771" y="2965401"/>
              <a:ext cx="2403856" cy="1152768"/>
            </a:xfrm>
            <a:prstGeom prst="rect">
              <a:avLst/>
            </a:prstGeom>
          </p:spPr>
        </p:pic>
        <p:pic>
          <p:nvPicPr>
            <p:cNvPr id="15" name="Picture 14" descr="A desk with a computer in a room&#10;&#10;Description automatically generated">
              <a:extLst>
                <a:ext uri="{FF2B5EF4-FFF2-40B4-BE49-F238E27FC236}">
                  <a16:creationId xmlns:a16="http://schemas.microsoft.com/office/drawing/2014/main" id="{B808E84D-BC07-4D1E-E164-1104ADF2FC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9600" y="4242200"/>
              <a:ext cx="2654237" cy="2076788"/>
            </a:xfrm>
            <a:prstGeom prst="rect">
              <a:avLst/>
            </a:prstGeom>
          </p:spPr>
        </p:pic>
        <p:pic>
          <p:nvPicPr>
            <p:cNvPr id="16" name="Picture 15">
              <a:extLst>
                <a:ext uri="{FF2B5EF4-FFF2-40B4-BE49-F238E27FC236}">
                  <a16:creationId xmlns:a16="http://schemas.microsoft.com/office/drawing/2014/main" id="{48349A39-7679-A415-2594-EDCE94F79A6C}"/>
                </a:ext>
              </a:extLst>
            </p:cNvPr>
            <p:cNvPicPr>
              <a:picLocks noChangeAspect="1"/>
            </p:cNvPicPr>
            <p:nvPr/>
          </p:nvPicPr>
          <p:blipFill>
            <a:blip r:embed="rId8"/>
            <a:stretch>
              <a:fillRect/>
            </a:stretch>
          </p:blipFill>
          <p:spPr>
            <a:xfrm>
              <a:off x="3935760" y="4242200"/>
              <a:ext cx="1949738" cy="2165670"/>
            </a:xfrm>
            <a:prstGeom prst="rect">
              <a:avLst/>
            </a:prstGeom>
          </p:spPr>
        </p:pic>
      </p:grpSp>
      <p:grpSp>
        <p:nvGrpSpPr>
          <p:cNvPr id="17" name="Group 16">
            <a:extLst>
              <a:ext uri="{FF2B5EF4-FFF2-40B4-BE49-F238E27FC236}">
                <a16:creationId xmlns:a16="http://schemas.microsoft.com/office/drawing/2014/main" id="{1ED62CE0-A7C0-E69D-623E-2A3A5C5CFCC3}"/>
              </a:ext>
            </a:extLst>
          </p:cNvPr>
          <p:cNvGrpSpPr/>
          <p:nvPr/>
        </p:nvGrpSpPr>
        <p:grpSpPr>
          <a:xfrm>
            <a:off x="6983022" y="993594"/>
            <a:ext cx="1854364" cy="3880645"/>
            <a:chOff x="4871864" y="729837"/>
            <a:chExt cx="2772882" cy="5527087"/>
          </a:xfrm>
        </p:grpSpPr>
        <p:pic>
          <p:nvPicPr>
            <p:cNvPr id="18" name="Picture 17" descr="Diagram&#10;&#10;Description automatically generated">
              <a:extLst>
                <a:ext uri="{FF2B5EF4-FFF2-40B4-BE49-F238E27FC236}">
                  <a16:creationId xmlns:a16="http://schemas.microsoft.com/office/drawing/2014/main" id="{A4BD2BFC-2470-60DB-3EC1-4B03BA09C5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1864" y="729837"/>
              <a:ext cx="2772882" cy="4858949"/>
            </a:xfrm>
            <a:prstGeom prst="rect">
              <a:avLst/>
            </a:prstGeom>
          </p:spPr>
        </p:pic>
        <p:sp>
          <p:nvSpPr>
            <p:cNvPr id="19" name="Rectangle 18">
              <a:extLst>
                <a:ext uri="{FF2B5EF4-FFF2-40B4-BE49-F238E27FC236}">
                  <a16:creationId xmlns:a16="http://schemas.microsoft.com/office/drawing/2014/main" id="{F0D645AE-9FAD-C1FF-7A20-28E1EBF196DA}"/>
                </a:ext>
              </a:extLst>
            </p:cNvPr>
            <p:cNvSpPr/>
            <p:nvPr/>
          </p:nvSpPr>
          <p:spPr>
            <a:xfrm>
              <a:off x="4902680" y="5687059"/>
              <a:ext cx="2742066" cy="569865"/>
            </a:xfrm>
            <a:prstGeom prst="rect">
              <a:avLst/>
            </a:prstGeom>
          </p:spPr>
          <p:txBody>
            <a:bodyPr wrap="square">
              <a:spAutoFit/>
            </a:bodyPr>
            <a:lstStyle/>
            <a:p>
              <a:r>
                <a:rPr lang="en-GB" sz="1000" dirty="0"/>
                <a:t>F.M.F. de Groot et al., </a:t>
              </a:r>
            </a:p>
            <a:p>
              <a:r>
                <a:rPr lang="en-GB" sz="1000" dirty="0"/>
                <a:t>Phys. Rev. B, 1990, </a:t>
              </a:r>
              <a:r>
                <a:rPr lang="en-GB" sz="1000" b="1" dirty="0"/>
                <a:t>42</a:t>
              </a:r>
              <a:r>
                <a:rPr lang="en-GB" sz="1000" dirty="0"/>
                <a:t>, 5459</a:t>
              </a:r>
            </a:p>
          </p:txBody>
        </p:sp>
      </p:grpSp>
    </p:spTree>
    <p:extLst>
      <p:ext uri="{BB962C8B-B14F-4D97-AF65-F5344CB8AC3E}">
        <p14:creationId xmlns:p14="http://schemas.microsoft.com/office/powerpoint/2010/main" val="362871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7710E-B24C-1CF4-F1E0-74DC6B3F8095}"/>
              </a:ext>
            </a:extLst>
          </p:cNvPr>
          <p:cNvSpPr>
            <a:spLocks noGrp="1"/>
          </p:cNvSpPr>
          <p:nvPr>
            <p:ph type="title"/>
          </p:nvPr>
        </p:nvSpPr>
        <p:spPr/>
        <p:txBody>
          <a:bodyPr/>
          <a:lstStyle/>
          <a:p>
            <a:r>
              <a:rPr lang="en-FR" dirty="0"/>
              <a:t>Quanty: a modern approach to multiplets calculations</a:t>
            </a:r>
            <a:endParaRPr lang="en-US" dirty="0"/>
          </a:p>
        </p:txBody>
      </p:sp>
      <p:sp>
        <p:nvSpPr>
          <p:cNvPr id="4" name="Footer Placeholder 3">
            <a:extLst>
              <a:ext uri="{FF2B5EF4-FFF2-40B4-BE49-F238E27FC236}">
                <a16:creationId xmlns:a16="http://schemas.microsoft.com/office/drawing/2014/main" id="{2695C6A5-1F30-D708-479C-35509633489D}"/>
              </a:ext>
            </a:extLst>
          </p:cNvPr>
          <p:cNvSpPr>
            <a:spLocks noGrp="1"/>
          </p:cNvSpPr>
          <p:nvPr>
            <p:ph type="ftr" sz="quarter" idx="12"/>
          </p:nvPr>
        </p:nvSpPr>
        <p:spPr/>
        <p:txBody>
          <a:bodyPr/>
          <a:lstStyle/>
          <a:p>
            <a:r>
              <a:rPr lang="en-US"/>
              <a:t>Quanty Workshop | 09/10/2026 | Marius Retegan</a:t>
            </a:r>
            <a:endParaRPr lang="en-US" dirty="0"/>
          </a:p>
        </p:txBody>
      </p:sp>
      <p:pic>
        <p:nvPicPr>
          <p:cNvPr id="6" name="Picture 5">
            <a:extLst>
              <a:ext uri="{FF2B5EF4-FFF2-40B4-BE49-F238E27FC236}">
                <a16:creationId xmlns:a16="http://schemas.microsoft.com/office/drawing/2014/main" id="{FB1C7B10-7C11-68DD-EB77-D04910D3C9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961406"/>
            <a:ext cx="4320480" cy="3842883"/>
          </a:xfrm>
          <a:prstGeom prst="rect">
            <a:avLst/>
          </a:prstGeom>
        </p:spPr>
      </p:pic>
      <p:pic>
        <p:nvPicPr>
          <p:cNvPr id="8" name="Picture 7">
            <a:extLst>
              <a:ext uri="{FF2B5EF4-FFF2-40B4-BE49-F238E27FC236}">
                <a16:creationId xmlns:a16="http://schemas.microsoft.com/office/drawing/2014/main" id="{1E3A591D-3417-EF1F-F93F-27A1475B8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866669"/>
            <a:ext cx="3402104" cy="3937620"/>
          </a:xfrm>
          <a:prstGeom prst="rect">
            <a:avLst/>
          </a:prstGeom>
        </p:spPr>
      </p:pic>
    </p:spTree>
    <p:extLst>
      <p:ext uri="{BB962C8B-B14F-4D97-AF65-F5344CB8AC3E}">
        <p14:creationId xmlns:p14="http://schemas.microsoft.com/office/powerpoint/2010/main" val="427069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3A61F-2466-BD0B-4436-3D01294EB275}"/>
              </a:ext>
            </a:extLst>
          </p:cNvPr>
          <p:cNvSpPr>
            <a:spLocks noGrp="1"/>
          </p:cNvSpPr>
          <p:nvPr>
            <p:ph type="title"/>
          </p:nvPr>
        </p:nvSpPr>
        <p:spPr/>
        <p:txBody>
          <a:bodyPr/>
          <a:lstStyle/>
          <a:p>
            <a:r>
              <a:rPr lang="en-FR" dirty="0"/>
              <a:t>Crispy: </a:t>
            </a:r>
            <a:r>
              <a:rPr lang="en-US" dirty="0"/>
              <a:t>A user interface for Semi-empirical multiplets</a:t>
            </a:r>
          </a:p>
        </p:txBody>
      </p:sp>
      <p:sp>
        <p:nvSpPr>
          <p:cNvPr id="4" name="Footer Placeholder 3">
            <a:extLst>
              <a:ext uri="{FF2B5EF4-FFF2-40B4-BE49-F238E27FC236}">
                <a16:creationId xmlns:a16="http://schemas.microsoft.com/office/drawing/2014/main" id="{68F95328-24AE-AFC1-2176-A6E069D8FFF3}"/>
              </a:ext>
            </a:extLst>
          </p:cNvPr>
          <p:cNvSpPr>
            <a:spLocks noGrp="1"/>
          </p:cNvSpPr>
          <p:nvPr>
            <p:ph type="ftr" sz="quarter" idx="12"/>
          </p:nvPr>
        </p:nvSpPr>
        <p:spPr/>
        <p:txBody>
          <a:bodyPr/>
          <a:lstStyle/>
          <a:p>
            <a:r>
              <a:rPr lang="en-US" noProof="0"/>
              <a:t>Quanty Workshop | 09/10/2026 | Marius Retegan</a:t>
            </a:r>
            <a:endParaRPr lang="en-US" noProof="0" dirty="0"/>
          </a:p>
        </p:txBody>
      </p:sp>
      <p:grpSp>
        <p:nvGrpSpPr>
          <p:cNvPr id="6" name="Group 5">
            <a:extLst>
              <a:ext uri="{FF2B5EF4-FFF2-40B4-BE49-F238E27FC236}">
                <a16:creationId xmlns:a16="http://schemas.microsoft.com/office/drawing/2014/main" id="{DAF2BEB5-0C42-47EB-BE2C-A3E27B6938EA}"/>
              </a:ext>
            </a:extLst>
          </p:cNvPr>
          <p:cNvGrpSpPr/>
          <p:nvPr/>
        </p:nvGrpSpPr>
        <p:grpSpPr>
          <a:xfrm>
            <a:off x="899592" y="4506844"/>
            <a:ext cx="3031834" cy="493573"/>
            <a:chOff x="5140566" y="4308143"/>
            <a:chExt cx="3031834" cy="493573"/>
          </a:xfrm>
        </p:grpSpPr>
        <p:pic>
          <p:nvPicPr>
            <p:cNvPr id="7" name="Picture 6">
              <a:extLst>
                <a:ext uri="{FF2B5EF4-FFF2-40B4-BE49-F238E27FC236}">
                  <a16:creationId xmlns:a16="http://schemas.microsoft.com/office/drawing/2014/main" id="{08FAF234-B9F0-4764-2AD3-96107603BF05}"/>
                </a:ext>
              </a:extLst>
            </p:cNvPr>
            <p:cNvPicPr>
              <a:picLocks noChangeAspect="1"/>
            </p:cNvPicPr>
            <p:nvPr/>
          </p:nvPicPr>
          <p:blipFill>
            <a:blip r:embed="rId2"/>
            <a:stretch>
              <a:fillRect/>
            </a:stretch>
          </p:blipFill>
          <p:spPr>
            <a:xfrm>
              <a:off x="5140566" y="4441676"/>
              <a:ext cx="1231634" cy="293009"/>
            </a:xfrm>
            <a:prstGeom prst="rect">
              <a:avLst/>
            </a:prstGeom>
          </p:spPr>
        </p:pic>
        <p:pic>
          <p:nvPicPr>
            <p:cNvPr id="8" name="Picture 7" descr="mage result for qt icons">
              <a:extLst>
                <a:ext uri="{FF2B5EF4-FFF2-40B4-BE49-F238E27FC236}">
                  <a16:creationId xmlns:a16="http://schemas.microsoft.com/office/drawing/2014/main" id="{48CC00DC-7952-3100-5359-940033DBD3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0739" y="4308143"/>
              <a:ext cx="461661" cy="493573"/>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9B72718-C721-7E50-9BDE-14C2DE726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7554" y="4398499"/>
              <a:ext cx="978973" cy="388253"/>
            </a:xfrm>
            <a:prstGeom prst="rect">
              <a:avLst/>
            </a:prstGeom>
          </p:spPr>
        </p:pic>
      </p:grpSp>
      <p:pic>
        <p:nvPicPr>
          <p:cNvPr id="11" name="Picture 10">
            <a:extLst>
              <a:ext uri="{FF2B5EF4-FFF2-40B4-BE49-F238E27FC236}">
                <a16:creationId xmlns:a16="http://schemas.microsoft.com/office/drawing/2014/main" id="{EFFBD6E9-7CF5-B251-EA8A-78257C395F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430" y="743085"/>
            <a:ext cx="4403592" cy="2834495"/>
          </a:xfrm>
          <a:prstGeom prst="rect">
            <a:avLst/>
          </a:prstGeom>
          <a:ln w="6350">
            <a:noFill/>
          </a:ln>
        </p:spPr>
      </p:pic>
      <p:pic>
        <p:nvPicPr>
          <p:cNvPr id="13" name="Picture 12">
            <a:extLst>
              <a:ext uri="{FF2B5EF4-FFF2-40B4-BE49-F238E27FC236}">
                <a16:creationId xmlns:a16="http://schemas.microsoft.com/office/drawing/2014/main" id="{3FDE2464-A6C8-FC17-2AD4-3F379DC4AE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3320" y="2137420"/>
            <a:ext cx="2960925" cy="2178362"/>
          </a:xfrm>
          <a:prstGeom prst="rect">
            <a:avLst/>
          </a:prstGeom>
          <a:ln w="6350">
            <a:noFill/>
          </a:ln>
        </p:spPr>
      </p:pic>
      <p:pic>
        <p:nvPicPr>
          <p:cNvPr id="14" name="Picture 13">
            <a:extLst>
              <a:ext uri="{FF2B5EF4-FFF2-40B4-BE49-F238E27FC236}">
                <a16:creationId xmlns:a16="http://schemas.microsoft.com/office/drawing/2014/main" id="{C7B4A63B-55F6-3376-6A7E-2B57FA76FC8B}"/>
              </a:ext>
            </a:extLst>
          </p:cNvPr>
          <p:cNvPicPr>
            <a:picLocks noChangeAspect="1"/>
          </p:cNvPicPr>
          <p:nvPr/>
        </p:nvPicPr>
        <p:blipFill>
          <a:blip r:embed="rId7"/>
          <a:stretch>
            <a:fillRect/>
          </a:stretch>
        </p:blipFill>
        <p:spPr>
          <a:xfrm>
            <a:off x="5436096" y="673227"/>
            <a:ext cx="486424" cy="646943"/>
          </a:xfrm>
          <a:prstGeom prst="rect">
            <a:avLst/>
          </a:prstGeom>
        </p:spPr>
      </p:pic>
      <p:sp>
        <p:nvSpPr>
          <p:cNvPr id="16" name="TextBox 15">
            <a:extLst>
              <a:ext uri="{FF2B5EF4-FFF2-40B4-BE49-F238E27FC236}">
                <a16:creationId xmlns:a16="http://schemas.microsoft.com/office/drawing/2014/main" id="{17895722-80BF-9E47-04D6-7DA71318B099}"/>
              </a:ext>
            </a:extLst>
          </p:cNvPr>
          <p:cNvSpPr txBox="1"/>
          <p:nvPr/>
        </p:nvSpPr>
        <p:spPr>
          <a:xfrm>
            <a:off x="6084843" y="904366"/>
            <a:ext cx="1672253" cy="276999"/>
          </a:xfrm>
          <a:prstGeom prst="rect">
            <a:avLst/>
          </a:prstGeom>
          <a:noFill/>
        </p:spPr>
        <p:txBody>
          <a:bodyPr wrap="square" rtlCol="0">
            <a:spAutoFit/>
          </a:bodyPr>
          <a:lstStyle/>
          <a:p>
            <a:pPr algn="l"/>
            <a:r>
              <a:rPr lang="en-US" sz="1200" b="1" dirty="0">
                <a:solidFill>
                  <a:srgbClr val="132477"/>
                </a:solidFill>
                <a:latin typeface="Courier New" panose="02070309020205020404" pitchFamily="49" charset="0"/>
                <a:cs typeface="Courier New" panose="02070309020205020404" pitchFamily="49" charset="0"/>
              </a:rPr>
              <a:t>https://silx.org</a:t>
            </a:r>
            <a:endParaRPr lang="en-US" sz="1200" b="1" dirty="0">
              <a:solidFill>
                <a:srgbClr val="132477"/>
              </a:solidFill>
              <a:effectLst/>
              <a:latin typeface="Courier New" panose="02070309020205020404" pitchFamily="49" charset="0"/>
              <a:cs typeface="Courier New" panose="02070309020205020404" pitchFamily="49" charset="0"/>
            </a:endParaRPr>
          </a:p>
        </p:txBody>
      </p:sp>
      <p:sp>
        <p:nvSpPr>
          <p:cNvPr id="17" name="TextBox 16">
            <a:extLst>
              <a:ext uri="{FF2B5EF4-FFF2-40B4-BE49-F238E27FC236}">
                <a16:creationId xmlns:a16="http://schemas.microsoft.com/office/drawing/2014/main" id="{741D61B6-9858-3776-6968-BEE1AEC488A0}"/>
              </a:ext>
            </a:extLst>
          </p:cNvPr>
          <p:cNvSpPr txBox="1"/>
          <p:nvPr/>
        </p:nvSpPr>
        <p:spPr>
          <a:xfrm>
            <a:off x="4932040" y="1385762"/>
            <a:ext cx="4031960"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t>Read/write tools for various data formats</a:t>
            </a:r>
          </a:p>
          <a:p>
            <a:pPr marL="285750" indent="-285750">
              <a:buFont typeface="Arial" panose="020B0604020202020204" pitchFamily="34" charset="0"/>
              <a:buChar char="•"/>
            </a:pPr>
            <a:r>
              <a:rPr lang="en-US" sz="1400" dirty="0"/>
              <a:t>Data reduction routines</a:t>
            </a:r>
          </a:p>
          <a:p>
            <a:pPr marL="285750" indent="-285750">
              <a:buFont typeface="Arial" panose="020B0604020202020204" pitchFamily="34" charset="0"/>
              <a:buChar char="•"/>
            </a:pPr>
            <a:r>
              <a:rPr lang="en-US" sz="1400" dirty="0"/>
              <a:t>A set of Qt widgets to browse and visualize the data</a:t>
            </a:r>
          </a:p>
        </p:txBody>
      </p:sp>
      <p:pic>
        <p:nvPicPr>
          <p:cNvPr id="28" name="Picture 27">
            <a:extLst>
              <a:ext uri="{FF2B5EF4-FFF2-40B4-BE49-F238E27FC236}">
                <a16:creationId xmlns:a16="http://schemas.microsoft.com/office/drawing/2014/main" id="{EFAC294A-41B9-38C6-157B-29631F8F19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9211" y="2405461"/>
            <a:ext cx="2591973" cy="1557106"/>
          </a:xfrm>
          <a:prstGeom prst="rect">
            <a:avLst/>
          </a:prstGeom>
        </p:spPr>
      </p:pic>
      <p:pic>
        <p:nvPicPr>
          <p:cNvPr id="32" name="Picture 31">
            <a:extLst>
              <a:ext uri="{FF2B5EF4-FFF2-40B4-BE49-F238E27FC236}">
                <a16:creationId xmlns:a16="http://schemas.microsoft.com/office/drawing/2014/main" id="{B5839411-FEEF-8E51-582A-C263480840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28220" y="2405461"/>
            <a:ext cx="1158392" cy="1777380"/>
          </a:xfrm>
          <a:prstGeom prst="rect">
            <a:avLst/>
          </a:prstGeom>
        </p:spPr>
      </p:pic>
      <p:pic>
        <p:nvPicPr>
          <p:cNvPr id="33" name="Picture 32">
            <a:extLst>
              <a:ext uri="{FF2B5EF4-FFF2-40B4-BE49-F238E27FC236}">
                <a16:creationId xmlns:a16="http://schemas.microsoft.com/office/drawing/2014/main" id="{F6AAD37C-CAB7-32D6-A20C-01CA7D6A3BB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77367" y="3049060"/>
            <a:ext cx="1520909" cy="2387765"/>
          </a:xfrm>
          <a:prstGeom prst="rect">
            <a:avLst/>
          </a:prstGeom>
        </p:spPr>
      </p:pic>
      <p:pic>
        <p:nvPicPr>
          <p:cNvPr id="25" name="Picture 24">
            <a:extLst>
              <a:ext uri="{FF2B5EF4-FFF2-40B4-BE49-F238E27FC236}">
                <a16:creationId xmlns:a16="http://schemas.microsoft.com/office/drawing/2014/main" id="{4465141B-C8D2-E7BC-CEA3-048C0355225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46239" y="3535096"/>
            <a:ext cx="2645372" cy="1623042"/>
          </a:xfrm>
          <a:prstGeom prst="rect">
            <a:avLst/>
          </a:prstGeom>
        </p:spPr>
      </p:pic>
    </p:spTree>
    <p:extLst>
      <p:ext uri="{BB962C8B-B14F-4D97-AF65-F5344CB8AC3E}">
        <p14:creationId xmlns:p14="http://schemas.microsoft.com/office/powerpoint/2010/main" val="421459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FE99AE-0922-33EC-8FCB-925D2A2BDCDA}"/>
              </a:ext>
            </a:extLst>
          </p:cNvPr>
          <p:cNvSpPr>
            <a:spLocks noGrp="1"/>
          </p:cNvSpPr>
          <p:nvPr>
            <p:ph type="title"/>
          </p:nvPr>
        </p:nvSpPr>
        <p:spPr/>
        <p:txBody>
          <a:bodyPr/>
          <a:lstStyle/>
          <a:p>
            <a:r>
              <a:rPr lang="en-US" dirty="0"/>
              <a:t>Getting the software</a:t>
            </a:r>
          </a:p>
        </p:txBody>
      </p:sp>
      <p:sp>
        <p:nvSpPr>
          <p:cNvPr id="5" name="Footer Placeholder 4">
            <a:extLst>
              <a:ext uri="{FF2B5EF4-FFF2-40B4-BE49-F238E27FC236}">
                <a16:creationId xmlns:a16="http://schemas.microsoft.com/office/drawing/2014/main" id="{3AA8EA4C-8DE4-0481-4C16-886C4F2B2F18}"/>
              </a:ext>
            </a:extLst>
          </p:cNvPr>
          <p:cNvSpPr>
            <a:spLocks noGrp="1"/>
          </p:cNvSpPr>
          <p:nvPr>
            <p:ph type="ftr" sz="quarter" idx="12"/>
          </p:nvPr>
        </p:nvSpPr>
        <p:spPr/>
        <p:txBody>
          <a:bodyPr/>
          <a:lstStyle/>
          <a:p>
            <a:r>
              <a:rPr lang="en-US" noProof="0"/>
              <a:t>Quanty Workshop | 09/10/2026 | Marius Retegan</a:t>
            </a:r>
            <a:endParaRPr lang="en-US" noProof="0" dirty="0"/>
          </a:p>
        </p:txBody>
      </p:sp>
      <p:sp>
        <p:nvSpPr>
          <p:cNvPr id="2" name="TextBox 1">
            <a:extLst>
              <a:ext uri="{FF2B5EF4-FFF2-40B4-BE49-F238E27FC236}">
                <a16:creationId xmlns:a16="http://schemas.microsoft.com/office/drawing/2014/main" id="{9974F6D1-8068-22DB-06C8-8784376688E1}"/>
              </a:ext>
            </a:extLst>
          </p:cNvPr>
          <p:cNvSpPr txBox="1"/>
          <p:nvPr/>
        </p:nvSpPr>
        <p:spPr>
          <a:xfrm>
            <a:off x="6259194" y="1474130"/>
            <a:ext cx="2879157" cy="276999"/>
          </a:xfrm>
          <a:prstGeom prst="rect">
            <a:avLst/>
          </a:prstGeom>
          <a:noFill/>
        </p:spPr>
        <p:txBody>
          <a:bodyPr wrap="square" rtlCol="0">
            <a:spAutoFit/>
          </a:bodyPr>
          <a:lstStyle/>
          <a:p>
            <a:pPr algn="l"/>
            <a:r>
              <a:rPr lang="en-US" sz="1200" b="1" dirty="0">
                <a:solidFill>
                  <a:srgbClr val="132477"/>
                </a:solidFill>
                <a:latin typeface="Courier New" panose="02070309020205020404" pitchFamily="49" charset="0"/>
                <a:cs typeface="Courier New" panose="02070309020205020404" pitchFamily="49" charset="0"/>
              </a:rPr>
              <a:t>https://crispy.esrf.fr</a:t>
            </a:r>
            <a:endParaRPr lang="en-US" sz="1200" b="1" dirty="0">
              <a:solidFill>
                <a:srgbClr val="132477"/>
              </a:solidFill>
              <a:effectLst/>
              <a:latin typeface="Courier New" panose="02070309020205020404" pitchFamily="49" charset="0"/>
              <a:cs typeface="Courier New" panose="02070309020205020404" pitchFamily="49" charset="0"/>
            </a:endParaRPr>
          </a:p>
        </p:txBody>
      </p:sp>
      <p:pic>
        <p:nvPicPr>
          <p:cNvPr id="3" name="Graphic 2">
            <a:extLst>
              <a:ext uri="{FF2B5EF4-FFF2-40B4-BE49-F238E27FC236}">
                <a16:creationId xmlns:a16="http://schemas.microsoft.com/office/drawing/2014/main" id="{EA50FA97-1FEA-A3A3-439E-4379DB16797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36096" y="1289370"/>
            <a:ext cx="667150" cy="667150"/>
          </a:xfrm>
          <a:prstGeom prst="rect">
            <a:avLst/>
          </a:prstGeom>
        </p:spPr>
      </p:pic>
      <p:pic>
        <p:nvPicPr>
          <p:cNvPr id="13" name="Picture 12">
            <a:extLst>
              <a:ext uri="{FF2B5EF4-FFF2-40B4-BE49-F238E27FC236}">
                <a16:creationId xmlns:a16="http://schemas.microsoft.com/office/drawing/2014/main" id="{6EA6AFFC-41D5-0BB0-B1EF-E1CBD9AE0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0329" y="2072668"/>
            <a:ext cx="1285834" cy="496800"/>
          </a:xfrm>
          <a:prstGeom prst="roundRect">
            <a:avLst>
              <a:gd name="adj" fmla="val 8594"/>
            </a:avLst>
          </a:prstGeom>
          <a:solidFill>
            <a:srgbClr val="FFFFFF">
              <a:shade val="85000"/>
            </a:srgbClr>
          </a:solidFill>
          <a:ln>
            <a:noFill/>
          </a:ln>
          <a:effectLst/>
        </p:spPr>
      </p:pic>
      <p:sp>
        <p:nvSpPr>
          <p:cNvPr id="15" name="Rectangle 14">
            <a:extLst>
              <a:ext uri="{FF2B5EF4-FFF2-40B4-BE49-F238E27FC236}">
                <a16:creationId xmlns:a16="http://schemas.microsoft.com/office/drawing/2014/main" id="{30C74CDA-78EF-C237-55B1-3B7E2D848E88}"/>
              </a:ext>
            </a:extLst>
          </p:cNvPr>
          <p:cNvSpPr/>
          <p:nvPr/>
        </p:nvSpPr>
        <p:spPr>
          <a:xfrm>
            <a:off x="6903295" y="2179790"/>
            <a:ext cx="1590953" cy="276999"/>
          </a:xfrm>
          <a:prstGeom prst="rect">
            <a:avLst/>
          </a:prstGeom>
        </p:spPr>
        <p:txBody>
          <a:bodyPr wrap="square">
            <a:spAutoFit/>
          </a:bodyPr>
          <a:lstStyle/>
          <a:p>
            <a:r>
              <a:rPr lang="en-US" sz="1200" b="1" dirty="0">
                <a:solidFill>
                  <a:schemeClr val="accent2"/>
                </a:solidFill>
                <a:latin typeface="Courier New" panose="02070309020205020404" pitchFamily="49" charset="0"/>
                <a:ea typeface="Source Code Pro" charset="0"/>
                <a:cs typeface="Courier New" panose="02070309020205020404" pitchFamily="49" charset="0"/>
              </a:rPr>
              <a:t>crispy + esrf</a:t>
            </a:r>
          </a:p>
        </p:txBody>
      </p:sp>
      <p:pic>
        <p:nvPicPr>
          <p:cNvPr id="4" name="Picture 3">
            <a:extLst>
              <a:ext uri="{FF2B5EF4-FFF2-40B4-BE49-F238E27FC236}">
                <a16:creationId xmlns:a16="http://schemas.microsoft.com/office/drawing/2014/main" id="{BEA0CF08-53FB-FA89-2FE9-E89CB47EC5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410863" y="3406388"/>
            <a:ext cx="2984864" cy="1098651"/>
          </a:xfrm>
          <a:prstGeom prst="rect">
            <a:avLst/>
          </a:prstGeom>
        </p:spPr>
      </p:pic>
      <p:pic>
        <p:nvPicPr>
          <p:cNvPr id="8" name="Picture 7">
            <a:extLst>
              <a:ext uri="{FF2B5EF4-FFF2-40B4-BE49-F238E27FC236}">
                <a16:creationId xmlns:a16="http://schemas.microsoft.com/office/drawing/2014/main" id="{0B11908A-64BD-EEE0-4A8E-B69FCBD055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584" y="963674"/>
            <a:ext cx="4167706" cy="4138532"/>
          </a:xfrm>
          <a:prstGeom prst="rect">
            <a:avLst/>
          </a:prstGeom>
        </p:spPr>
      </p:pic>
    </p:spTree>
    <p:extLst>
      <p:ext uri="{BB962C8B-B14F-4D97-AF65-F5344CB8AC3E}">
        <p14:creationId xmlns:p14="http://schemas.microsoft.com/office/powerpoint/2010/main" val="233195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C9DD4937-3825-3365-132E-EBEF4267D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7433" y="3757121"/>
            <a:ext cx="1525327" cy="1537728"/>
          </a:xfrm>
          <a:prstGeom prst="rect">
            <a:avLst/>
          </a:prstGeom>
        </p:spPr>
      </p:pic>
      <p:pic>
        <p:nvPicPr>
          <p:cNvPr id="40" name="Picture 39">
            <a:extLst>
              <a:ext uri="{FF2B5EF4-FFF2-40B4-BE49-F238E27FC236}">
                <a16:creationId xmlns:a16="http://schemas.microsoft.com/office/drawing/2014/main" id="{172FEE9F-B812-3DB4-9B5A-DDB054A8D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4632" y="3776094"/>
            <a:ext cx="1525327" cy="1537728"/>
          </a:xfrm>
          <a:prstGeom prst="rect">
            <a:avLst/>
          </a:prstGeom>
        </p:spPr>
      </p:pic>
      <p:pic>
        <p:nvPicPr>
          <p:cNvPr id="45" name="Picture 44">
            <a:extLst>
              <a:ext uri="{FF2B5EF4-FFF2-40B4-BE49-F238E27FC236}">
                <a16:creationId xmlns:a16="http://schemas.microsoft.com/office/drawing/2014/main" id="{4C973EC6-16EB-CD84-DD39-7543CC6955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0372" y="2241452"/>
            <a:ext cx="1525327" cy="1537728"/>
          </a:xfrm>
          <a:prstGeom prst="rect">
            <a:avLst/>
          </a:prstGeom>
        </p:spPr>
      </p:pic>
      <p:pic>
        <p:nvPicPr>
          <p:cNvPr id="50" name="Picture 49">
            <a:extLst>
              <a:ext uri="{FF2B5EF4-FFF2-40B4-BE49-F238E27FC236}">
                <a16:creationId xmlns:a16="http://schemas.microsoft.com/office/drawing/2014/main" id="{BEC26123-8284-755D-F0CE-9F06497197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4632" y="2215057"/>
            <a:ext cx="1525327" cy="1537728"/>
          </a:xfrm>
          <a:prstGeom prst="rect">
            <a:avLst/>
          </a:prstGeom>
        </p:spPr>
      </p:pic>
      <p:pic>
        <p:nvPicPr>
          <p:cNvPr id="53" name="Picture 52">
            <a:extLst>
              <a:ext uri="{FF2B5EF4-FFF2-40B4-BE49-F238E27FC236}">
                <a16:creationId xmlns:a16="http://schemas.microsoft.com/office/drawing/2014/main" id="{E90B91BC-88D3-C2C3-F362-887261FCB7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9672" y="736061"/>
            <a:ext cx="1525327" cy="1537728"/>
          </a:xfrm>
          <a:prstGeom prst="rect">
            <a:avLst/>
          </a:prstGeom>
        </p:spPr>
      </p:pic>
      <p:pic>
        <p:nvPicPr>
          <p:cNvPr id="56" name="Picture 55">
            <a:extLst>
              <a:ext uri="{FF2B5EF4-FFF2-40B4-BE49-F238E27FC236}">
                <a16:creationId xmlns:a16="http://schemas.microsoft.com/office/drawing/2014/main" id="{C612187F-97D9-8B85-3502-6CD422A08C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2057" y="672408"/>
            <a:ext cx="1525327" cy="1537728"/>
          </a:xfrm>
          <a:prstGeom prst="rect">
            <a:avLst/>
          </a:prstGeom>
        </p:spPr>
      </p:pic>
      <p:sp>
        <p:nvSpPr>
          <p:cNvPr id="2" name="Title 1">
            <a:extLst>
              <a:ext uri="{FF2B5EF4-FFF2-40B4-BE49-F238E27FC236}">
                <a16:creationId xmlns:a16="http://schemas.microsoft.com/office/drawing/2014/main" id="{12651EC0-0E2C-9D95-4347-ABFABD874CAE}"/>
              </a:ext>
            </a:extLst>
          </p:cNvPr>
          <p:cNvSpPr>
            <a:spLocks noGrp="1"/>
          </p:cNvSpPr>
          <p:nvPr>
            <p:ph type="title"/>
          </p:nvPr>
        </p:nvSpPr>
        <p:spPr/>
        <p:txBody>
          <a:bodyPr/>
          <a:lstStyle/>
          <a:p>
            <a:r>
              <a:rPr lang="en-US" dirty="0"/>
              <a:t>Supported Systems</a:t>
            </a:r>
          </a:p>
        </p:txBody>
      </p:sp>
      <p:sp>
        <p:nvSpPr>
          <p:cNvPr id="4" name="Footer Placeholder 3">
            <a:extLst>
              <a:ext uri="{FF2B5EF4-FFF2-40B4-BE49-F238E27FC236}">
                <a16:creationId xmlns:a16="http://schemas.microsoft.com/office/drawing/2014/main" id="{C6667390-DE92-742B-E1C3-B49F4B070A50}"/>
              </a:ext>
            </a:extLst>
          </p:cNvPr>
          <p:cNvSpPr>
            <a:spLocks noGrp="1"/>
          </p:cNvSpPr>
          <p:nvPr>
            <p:ph type="ftr" sz="quarter" idx="12"/>
          </p:nvPr>
        </p:nvSpPr>
        <p:spPr/>
        <p:txBody>
          <a:bodyPr/>
          <a:lstStyle/>
          <a:p>
            <a:r>
              <a:rPr lang="en-US" noProof="0"/>
              <a:t>Quanty Workshop | 09/10/2026 | Marius Retegan</a:t>
            </a:r>
            <a:endParaRPr lang="en-US" noProof="0" dirty="0"/>
          </a:p>
        </p:txBody>
      </p:sp>
      <p:pic>
        <p:nvPicPr>
          <p:cNvPr id="21" name="Picture 20">
            <a:extLst>
              <a:ext uri="{FF2B5EF4-FFF2-40B4-BE49-F238E27FC236}">
                <a16:creationId xmlns:a16="http://schemas.microsoft.com/office/drawing/2014/main" id="{D6047051-C9A6-377F-5AF3-E6A5C3736D07}"/>
              </a:ext>
            </a:extLst>
          </p:cNvPr>
          <p:cNvPicPr>
            <a:picLocks noChangeAspect="1"/>
          </p:cNvPicPr>
          <p:nvPr/>
        </p:nvPicPr>
        <p:blipFill>
          <a:blip r:embed="rId8"/>
          <a:stretch>
            <a:fillRect/>
          </a:stretch>
        </p:blipFill>
        <p:spPr>
          <a:xfrm>
            <a:off x="467544" y="646529"/>
            <a:ext cx="4248472" cy="2499003"/>
          </a:xfrm>
          <a:prstGeom prst="rect">
            <a:avLst/>
          </a:prstGeom>
        </p:spPr>
      </p:pic>
      <p:sp>
        <p:nvSpPr>
          <p:cNvPr id="29" name="Rectangle 28">
            <a:extLst>
              <a:ext uri="{FF2B5EF4-FFF2-40B4-BE49-F238E27FC236}">
                <a16:creationId xmlns:a16="http://schemas.microsoft.com/office/drawing/2014/main" id="{1BA82269-E575-F398-521A-E8047029BCFF}"/>
              </a:ext>
            </a:extLst>
          </p:cNvPr>
          <p:cNvSpPr/>
          <p:nvPr/>
        </p:nvSpPr>
        <p:spPr>
          <a:xfrm>
            <a:off x="1060964" y="2888128"/>
            <a:ext cx="2354238" cy="248658"/>
          </a:xfrm>
          <a:prstGeom prst="rect">
            <a:avLst/>
          </a:prstGeom>
          <a:solidFill>
            <a:schemeClr val="accent4">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500" dirty="0">
              <a:solidFill>
                <a:prstClr val="white"/>
              </a:solidFill>
              <a:latin typeface="Arial"/>
            </a:endParaRPr>
          </a:p>
        </p:txBody>
      </p:sp>
      <p:sp>
        <p:nvSpPr>
          <p:cNvPr id="30" name="Rectangle 29">
            <a:extLst>
              <a:ext uri="{FF2B5EF4-FFF2-40B4-BE49-F238E27FC236}">
                <a16:creationId xmlns:a16="http://schemas.microsoft.com/office/drawing/2014/main" id="{A74B80F9-FDCB-FE90-F5E6-3176625A6690}"/>
              </a:ext>
            </a:extLst>
          </p:cNvPr>
          <p:cNvSpPr/>
          <p:nvPr/>
        </p:nvSpPr>
        <p:spPr>
          <a:xfrm>
            <a:off x="930883" y="1565713"/>
            <a:ext cx="2124863" cy="237161"/>
          </a:xfrm>
          <a:prstGeom prst="rect">
            <a:avLst/>
          </a:prstGeom>
          <a:solidFill>
            <a:srgbClr val="405CE0">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500">
              <a:solidFill>
                <a:prstClr val="white"/>
              </a:solidFill>
              <a:latin typeface="Arial"/>
            </a:endParaRPr>
          </a:p>
        </p:txBody>
      </p:sp>
      <p:sp>
        <p:nvSpPr>
          <p:cNvPr id="31" name="Rectangle 30">
            <a:extLst>
              <a:ext uri="{FF2B5EF4-FFF2-40B4-BE49-F238E27FC236}">
                <a16:creationId xmlns:a16="http://schemas.microsoft.com/office/drawing/2014/main" id="{F48C1F7A-1A77-B529-D0F0-60D786EBA401}"/>
              </a:ext>
            </a:extLst>
          </p:cNvPr>
          <p:cNvSpPr/>
          <p:nvPr/>
        </p:nvSpPr>
        <p:spPr>
          <a:xfrm>
            <a:off x="1173428" y="2074193"/>
            <a:ext cx="1882318" cy="237161"/>
          </a:xfrm>
          <a:prstGeom prst="rect">
            <a:avLst/>
          </a:prstGeom>
          <a:solidFill>
            <a:srgbClr val="51A02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500" dirty="0">
              <a:solidFill>
                <a:prstClr val="white"/>
              </a:solidFill>
              <a:latin typeface="Arial"/>
            </a:endParaRPr>
          </a:p>
        </p:txBody>
      </p:sp>
      <p:sp>
        <p:nvSpPr>
          <p:cNvPr id="42" name="Rectangle 41">
            <a:extLst>
              <a:ext uri="{FF2B5EF4-FFF2-40B4-BE49-F238E27FC236}">
                <a16:creationId xmlns:a16="http://schemas.microsoft.com/office/drawing/2014/main" id="{54675561-3EC9-27AE-F228-B2868C1F0BA1}"/>
              </a:ext>
            </a:extLst>
          </p:cNvPr>
          <p:cNvSpPr/>
          <p:nvPr/>
        </p:nvSpPr>
        <p:spPr>
          <a:xfrm>
            <a:off x="930883" y="1819953"/>
            <a:ext cx="2124863" cy="237161"/>
          </a:xfrm>
          <a:prstGeom prst="rect">
            <a:avLst/>
          </a:prstGeom>
          <a:solidFill>
            <a:srgbClr val="ED770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500" dirty="0">
              <a:solidFill>
                <a:prstClr val="white"/>
              </a:solidFill>
              <a:latin typeface="Arial"/>
            </a:endParaRPr>
          </a:p>
        </p:txBody>
      </p:sp>
      <p:sp>
        <p:nvSpPr>
          <p:cNvPr id="43" name="Rectangle 42">
            <a:extLst>
              <a:ext uri="{FF2B5EF4-FFF2-40B4-BE49-F238E27FC236}">
                <a16:creationId xmlns:a16="http://schemas.microsoft.com/office/drawing/2014/main" id="{532C09E6-B782-D9AE-3E82-7586C32EC31D}"/>
              </a:ext>
            </a:extLst>
          </p:cNvPr>
          <p:cNvSpPr/>
          <p:nvPr/>
        </p:nvSpPr>
        <p:spPr>
          <a:xfrm>
            <a:off x="1060964" y="2639470"/>
            <a:ext cx="3302708" cy="248658"/>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500">
              <a:solidFill>
                <a:prstClr val="white"/>
              </a:solidFill>
              <a:latin typeface="Arial"/>
            </a:endParaRPr>
          </a:p>
        </p:txBody>
      </p:sp>
      <p:grpSp>
        <p:nvGrpSpPr>
          <p:cNvPr id="80" name="Group 79">
            <a:extLst>
              <a:ext uri="{FF2B5EF4-FFF2-40B4-BE49-F238E27FC236}">
                <a16:creationId xmlns:a16="http://schemas.microsoft.com/office/drawing/2014/main" id="{7821C33B-FB67-E084-ED4F-54BD379C546B}"/>
              </a:ext>
            </a:extLst>
          </p:cNvPr>
          <p:cNvGrpSpPr/>
          <p:nvPr/>
        </p:nvGrpSpPr>
        <p:grpSpPr>
          <a:xfrm>
            <a:off x="683568" y="3226998"/>
            <a:ext cx="4598908" cy="2222790"/>
            <a:chOff x="405140" y="3217540"/>
            <a:chExt cx="4598908" cy="2222790"/>
          </a:xfrm>
        </p:grpSpPr>
        <p:sp>
          <p:nvSpPr>
            <p:cNvPr id="46" name="Text 244">
              <a:extLst>
                <a:ext uri="{FF2B5EF4-FFF2-40B4-BE49-F238E27FC236}">
                  <a16:creationId xmlns:a16="http://schemas.microsoft.com/office/drawing/2014/main" id="{FDE57B3A-06BE-F842-8232-52B328696470}"/>
                </a:ext>
              </a:extLst>
            </p:cNvPr>
            <p:cNvSpPr/>
            <p:nvPr/>
          </p:nvSpPr>
          <p:spPr>
            <a:xfrm>
              <a:off x="421914" y="3536392"/>
              <a:ext cx="566928" cy="201168"/>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3d</a:t>
              </a:r>
              <a:endParaRPr lang="en-US" sz="1200" dirty="0"/>
            </a:p>
          </p:txBody>
        </p:sp>
        <p:sp>
          <p:nvSpPr>
            <p:cNvPr id="47" name="Text 245">
              <a:extLst>
                <a:ext uri="{FF2B5EF4-FFF2-40B4-BE49-F238E27FC236}">
                  <a16:creationId xmlns:a16="http://schemas.microsoft.com/office/drawing/2014/main" id="{4859BE73-2420-A712-92AD-52E51AA6D12D}"/>
                </a:ext>
              </a:extLst>
            </p:cNvPr>
            <p:cNvSpPr/>
            <p:nvPr/>
          </p:nvSpPr>
          <p:spPr>
            <a:xfrm>
              <a:off x="1098570" y="3217540"/>
              <a:ext cx="720000" cy="396000"/>
            </a:xfrm>
            <a:prstGeom prst="rect">
              <a:avLst/>
            </a:prstGeom>
            <a:noFill/>
            <a:ln/>
          </p:spPr>
          <p:txBody>
            <a:bodyPr wrap="square" lIns="0" tIns="0" rIns="0" bIns="0" rtlCol="0" anchor="ctr"/>
            <a:lstStyle/>
            <a:p>
              <a:pPr marL="0" indent="0">
                <a:buNone/>
              </a:pPr>
              <a:r>
                <a:rPr lang="en-US" sz="1150" b="1" dirty="0">
                  <a:solidFill>
                    <a:srgbClr val="111827"/>
                  </a:solidFill>
                  <a:latin typeface="Arial" pitchFamily="34" charset="0"/>
                  <a:ea typeface="Arial" pitchFamily="34" charset="-122"/>
                  <a:cs typeface="Arial" pitchFamily="34" charset="-120"/>
                </a:rPr>
                <a:t>Sc – Cu</a:t>
              </a:r>
              <a:endParaRPr lang="en-US" sz="1150" dirty="0"/>
            </a:p>
          </p:txBody>
        </p:sp>
        <p:sp>
          <p:nvSpPr>
            <p:cNvPr id="49" name="Text 247">
              <a:extLst>
                <a:ext uri="{FF2B5EF4-FFF2-40B4-BE49-F238E27FC236}">
                  <a16:creationId xmlns:a16="http://schemas.microsoft.com/office/drawing/2014/main" id="{FF5920DD-A64B-0E6C-6D74-01F7F6C84DB9}"/>
                </a:ext>
              </a:extLst>
            </p:cNvPr>
            <p:cNvSpPr/>
            <p:nvPr/>
          </p:nvSpPr>
          <p:spPr>
            <a:xfrm>
              <a:off x="1764048" y="3253588"/>
              <a:ext cx="3240000" cy="396000"/>
            </a:xfrm>
            <a:prstGeom prst="rect">
              <a:avLst/>
            </a:prstGeom>
            <a:noFill/>
            <a:ln/>
          </p:spPr>
          <p:txBody>
            <a:bodyPr wrap="square" lIns="0" tIns="0" rIns="0" bIns="0" rtlCol="0" anchor="ctr"/>
            <a:lstStyle/>
            <a:p>
              <a:pPr marL="0" indent="0">
                <a:buNone/>
              </a:pPr>
              <a:r>
                <a:rPr lang="en-US" sz="1100" b="1" dirty="0">
                  <a:latin typeface="Arial" pitchFamily="34" charset="0"/>
                  <a:ea typeface="Arial" pitchFamily="34" charset="-122"/>
                  <a:cs typeface="Arial" pitchFamily="34" charset="-120"/>
                </a:rPr>
                <a:t>XAS / XPS</a:t>
              </a:r>
              <a:r>
                <a:rPr lang="en-US" sz="1100" dirty="0">
                  <a:latin typeface="Arial" pitchFamily="34" charset="0"/>
                  <a:ea typeface="Arial" pitchFamily="34" charset="-122"/>
                  <a:cs typeface="Arial" pitchFamily="34" charset="-120"/>
                </a:rPr>
                <a:t>: K, L</a:t>
              </a:r>
              <a:r>
                <a:rPr lang="en-US" sz="1100" baseline="-25000" dirty="0">
                  <a:latin typeface="Arial" pitchFamily="34" charset="0"/>
                  <a:ea typeface="Arial" pitchFamily="34" charset="-122"/>
                  <a:cs typeface="Arial" pitchFamily="34" charset="-120"/>
                </a:rPr>
                <a:t>1</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1</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  </a:t>
              </a:r>
              <a:r>
                <a:rPr lang="en-US" sz="1100" b="1" dirty="0">
                  <a:latin typeface="Arial" pitchFamily="34" charset="0"/>
                  <a:ea typeface="Arial" pitchFamily="34" charset="-122"/>
                  <a:cs typeface="Arial" pitchFamily="34" charset="-120"/>
                </a:rPr>
                <a:t>XES</a:t>
              </a:r>
              <a:r>
                <a:rPr lang="en-US" sz="1100" dirty="0">
                  <a:latin typeface="Arial" pitchFamily="34" charset="0"/>
                  <a:ea typeface="Arial" pitchFamily="34" charset="-122"/>
                  <a:cs typeface="Arial" pitchFamily="34" charset="-120"/>
                </a:rPr>
                <a:t>: Kα, Kβ    </a:t>
              </a:r>
            </a:p>
            <a:p>
              <a:pPr marL="0" indent="0">
                <a:buNone/>
              </a:pPr>
              <a:r>
                <a:rPr lang="en-US" sz="1100" b="1" dirty="0">
                  <a:latin typeface="Arial" pitchFamily="34" charset="0"/>
                  <a:ea typeface="Arial" pitchFamily="34" charset="-122"/>
                  <a:cs typeface="Arial" pitchFamily="34" charset="-120"/>
                </a:rPr>
                <a:t>RIXS</a:t>
              </a:r>
              <a:r>
                <a:rPr lang="en-US" sz="1100" dirty="0">
                  <a:latin typeface="Arial" pitchFamily="34" charset="0"/>
                  <a:ea typeface="Arial" pitchFamily="34" charset="-122"/>
                  <a:cs typeface="Arial" pitchFamily="34" charset="-120"/>
                </a:rPr>
                <a:t>: K-L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K-M</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-M</a:t>
              </a:r>
              <a:r>
                <a:rPr lang="en-US" sz="1100" baseline="-25000" dirty="0">
                  <a:latin typeface="Arial" pitchFamily="34" charset="0"/>
                  <a:ea typeface="Arial" pitchFamily="34" charset="-122"/>
                  <a:cs typeface="Arial" pitchFamily="34" charset="-120"/>
                </a:rPr>
                <a:t>4,5</a:t>
              </a:r>
              <a:endParaRPr lang="en-US" sz="1100" baseline="-25000" dirty="0"/>
            </a:p>
          </p:txBody>
        </p:sp>
        <p:sp>
          <p:nvSpPr>
            <p:cNvPr id="52" name="Text 250">
              <a:extLst>
                <a:ext uri="{FF2B5EF4-FFF2-40B4-BE49-F238E27FC236}">
                  <a16:creationId xmlns:a16="http://schemas.microsoft.com/office/drawing/2014/main" id="{6B1A2076-67AA-F165-4614-DE45C1DA2F9E}"/>
                </a:ext>
              </a:extLst>
            </p:cNvPr>
            <p:cNvSpPr/>
            <p:nvPr/>
          </p:nvSpPr>
          <p:spPr>
            <a:xfrm>
              <a:off x="1098570" y="3671096"/>
              <a:ext cx="720000" cy="396000"/>
            </a:xfrm>
            <a:prstGeom prst="rect">
              <a:avLst/>
            </a:prstGeom>
            <a:noFill/>
            <a:ln/>
          </p:spPr>
          <p:txBody>
            <a:bodyPr wrap="square" lIns="0" tIns="0" rIns="0" bIns="0" rtlCol="0" anchor="ctr"/>
            <a:lstStyle/>
            <a:p>
              <a:pPr marL="0" indent="0">
                <a:buNone/>
              </a:pPr>
              <a:r>
                <a:rPr lang="en-US" sz="1150" b="1" dirty="0">
                  <a:solidFill>
                    <a:srgbClr val="111827"/>
                  </a:solidFill>
                  <a:latin typeface="Arial" pitchFamily="34" charset="0"/>
                  <a:ea typeface="Arial" pitchFamily="34" charset="-122"/>
                  <a:cs typeface="Arial" pitchFamily="34" charset="-120"/>
                </a:rPr>
                <a:t>Y – Ag</a:t>
              </a:r>
              <a:endParaRPr lang="en-US" sz="1150" dirty="0"/>
            </a:p>
          </p:txBody>
        </p:sp>
        <p:sp>
          <p:nvSpPr>
            <p:cNvPr id="54" name="Text 252">
              <a:extLst>
                <a:ext uri="{FF2B5EF4-FFF2-40B4-BE49-F238E27FC236}">
                  <a16:creationId xmlns:a16="http://schemas.microsoft.com/office/drawing/2014/main" id="{C07D32C2-7006-050A-5539-3B4CB9ECFAAD}"/>
                </a:ext>
              </a:extLst>
            </p:cNvPr>
            <p:cNvSpPr/>
            <p:nvPr/>
          </p:nvSpPr>
          <p:spPr>
            <a:xfrm>
              <a:off x="1764048" y="3701273"/>
              <a:ext cx="3240000" cy="396000"/>
            </a:xfrm>
            <a:prstGeom prst="rect">
              <a:avLst/>
            </a:prstGeom>
            <a:noFill/>
            <a:ln/>
          </p:spPr>
          <p:txBody>
            <a:bodyPr wrap="square" lIns="0" tIns="0" rIns="0" bIns="0" rtlCol="0" anchor="ctr"/>
            <a:lstStyle/>
            <a:p>
              <a:pPr marL="0" indent="0">
                <a:buNone/>
              </a:pPr>
              <a:r>
                <a:rPr lang="en-US" sz="1100" b="1" dirty="0">
                  <a:latin typeface="Arial" pitchFamily="34" charset="0"/>
                  <a:ea typeface="Arial" pitchFamily="34" charset="-122"/>
                  <a:cs typeface="Arial" pitchFamily="34" charset="-120"/>
                </a:rPr>
                <a:t>XAS / XPS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1</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1</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1</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a:t>
              </a:r>
            </a:p>
            <a:p>
              <a:r>
                <a:rPr lang="en-US" sz="1100" b="1" dirty="0">
                  <a:latin typeface="Arial" pitchFamily="34" charset="0"/>
                  <a:ea typeface="Arial" pitchFamily="34" charset="-122"/>
                  <a:cs typeface="Arial" pitchFamily="34" charset="-120"/>
                </a:rPr>
                <a:t>RIXS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-N</a:t>
              </a:r>
              <a:r>
                <a:rPr lang="en-US" sz="1100" baseline="-25000" dirty="0">
                  <a:latin typeface="Arial" pitchFamily="34" charset="0"/>
                  <a:ea typeface="Arial" pitchFamily="34" charset="-122"/>
                  <a:cs typeface="Arial" pitchFamily="34" charset="-120"/>
                </a:rPr>
                <a:t>4,5</a:t>
              </a:r>
              <a:endParaRPr lang="en-US" sz="1100" dirty="0"/>
            </a:p>
          </p:txBody>
        </p:sp>
        <p:sp>
          <p:nvSpPr>
            <p:cNvPr id="57" name="Text 255">
              <a:extLst>
                <a:ext uri="{FF2B5EF4-FFF2-40B4-BE49-F238E27FC236}">
                  <a16:creationId xmlns:a16="http://schemas.microsoft.com/office/drawing/2014/main" id="{C37FD7B3-E9BC-B7C7-2CC2-9C832273E6CF}"/>
                </a:ext>
              </a:extLst>
            </p:cNvPr>
            <p:cNvSpPr/>
            <p:nvPr/>
          </p:nvSpPr>
          <p:spPr>
            <a:xfrm>
              <a:off x="1098570" y="4124652"/>
              <a:ext cx="720000" cy="396000"/>
            </a:xfrm>
            <a:prstGeom prst="rect">
              <a:avLst/>
            </a:prstGeom>
            <a:noFill/>
            <a:ln/>
          </p:spPr>
          <p:txBody>
            <a:bodyPr wrap="square" lIns="0" tIns="0" rIns="0" bIns="0" rtlCol="0" anchor="ctr"/>
            <a:lstStyle/>
            <a:p>
              <a:pPr marL="0" indent="0">
                <a:buNone/>
              </a:pPr>
              <a:r>
                <a:rPr lang="en-US" sz="1150" b="1" dirty="0">
                  <a:solidFill>
                    <a:srgbClr val="111827"/>
                  </a:solidFill>
                  <a:latin typeface="Arial" pitchFamily="34" charset="0"/>
                  <a:ea typeface="Arial" pitchFamily="34" charset="-122"/>
                  <a:cs typeface="Arial" pitchFamily="34" charset="-120"/>
                </a:rPr>
                <a:t>Hf – Au</a:t>
              </a:r>
              <a:endParaRPr lang="en-US" sz="1150" dirty="0"/>
            </a:p>
          </p:txBody>
        </p:sp>
        <p:sp>
          <p:nvSpPr>
            <p:cNvPr id="59" name="Text 257">
              <a:extLst>
                <a:ext uri="{FF2B5EF4-FFF2-40B4-BE49-F238E27FC236}">
                  <a16:creationId xmlns:a16="http://schemas.microsoft.com/office/drawing/2014/main" id="{A3BA0DBD-B61C-EA87-73B3-77D5DF803C0E}"/>
                </a:ext>
              </a:extLst>
            </p:cNvPr>
            <p:cNvSpPr/>
            <p:nvPr/>
          </p:nvSpPr>
          <p:spPr>
            <a:xfrm>
              <a:off x="1752226" y="4148958"/>
              <a:ext cx="3240000" cy="396000"/>
            </a:xfrm>
            <a:prstGeom prst="rect">
              <a:avLst/>
            </a:prstGeom>
            <a:noFill/>
            <a:ln/>
          </p:spPr>
          <p:txBody>
            <a:bodyPr wrap="square" lIns="0" tIns="0" rIns="0" bIns="0" rtlCol="0" anchor="ctr"/>
            <a:lstStyle/>
            <a:p>
              <a:pPr marL="0" indent="0">
                <a:buNone/>
              </a:pPr>
              <a:r>
                <a:rPr lang="en-US" sz="1100" b="1" dirty="0">
                  <a:latin typeface="Arial" pitchFamily="34" charset="0"/>
                  <a:ea typeface="Arial" pitchFamily="34" charset="-122"/>
                  <a:cs typeface="Arial" pitchFamily="34" charset="-120"/>
                </a:rPr>
                <a:t>XAS / XPS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O</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a:t>
              </a:r>
            </a:p>
            <a:p>
              <a:pPr marL="0" indent="0">
                <a:buNone/>
              </a:pPr>
              <a:r>
                <a:rPr lang="en-US" sz="1100" b="1" dirty="0">
                  <a:latin typeface="Arial" pitchFamily="34" charset="0"/>
                  <a:ea typeface="Arial" pitchFamily="34" charset="-122"/>
                  <a:cs typeface="Arial" pitchFamily="34" charset="-120"/>
                </a:rPr>
                <a:t>RIXS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-O</a:t>
              </a:r>
              <a:r>
                <a:rPr lang="en-US" sz="1100" baseline="-25000" dirty="0">
                  <a:latin typeface="Arial" pitchFamily="34" charset="0"/>
                  <a:ea typeface="Arial" pitchFamily="34" charset="-122"/>
                  <a:cs typeface="Arial" pitchFamily="34" charset="-120"/>
                </a:rPr>
                <a:t>4,5</a:t>
              </a:r>
              <a:endParaRPr lang="en-US" sz="1100" baseline="-25000" dirty="0"/>
            </a:p>
          </p:txBody>
        </p:sp>
        <p:sp>
          <p:nvSpPr>
            <p:cNvPr id="62" name="Text 260">
              <a:extLst>
                <a:ext uri="{FF2B5EF4-FFF2-40B4-BE49-F238E27FC236}">
                  <a16:creationId xmlns:a16="http://schemas.microsoft.com/office/drawing/2014/main" id="{94B47BBC-23E6-CE6D-2131-5EDFF6FCD690}"/>
                </a:ext>
              </a:extLst>
            </p:cNvPr>
            <p:cNvSpPr/>
            <p:nvPr/>
          </p:nvSpPr>
          <p:spPr>
            <a:xfrm>
              <a:off x="1098570" y="4578208"/>
              <a:ext cx="720000" cy="396000"/>
            </a:xfrm>
            <a:prstGeom prst="rect">
              <a:avLst/>
            </a:prstGeom>
            <a:noFill/>
            <a:ln/>
          </p:spPr>
          <p:txBody>
            <a:bodyPr wrap="square" lIns="0" tIns="0" rIns="0" bIns="0" rtlCol="0" anchor="ctr"/>
            <a:lstStyle/>
            <a:p>
              <a:pPr marL="0" indent="0">
                <a:buNone/>
              </a:pPr>
              <a:r>
                <a:rPr lang="en-US" sz="1150" b="1" dirty="0">
                  <a:solidFill>
                    <a:srgbClr val="111827"/>
                  </a:solidFill>
                  <a:latin typeface="Arial" pitchFamily="34" charset="0"/>
                  <a:ea typeface="Arial" pitchFamily="34" charset="-122"/>
                  <a:cs typeface="Arial" pitchFamily="34" charset="-120"/>
                </a:rPr>
                <a:t>La – Yb</a:t>
              </a:r>
              <a:endParaRPr lang="en-US" sz="1150" dirty="0"/>
            </a:p>
          </p:txBody>
        </p:sp>
        <p:sp>
          <p:nvSpPr>
            <p:cNvPr id="64" name="Text 262">
              <a:extLst>
                <a:ext uri="{FF2B5EF4-FFF2-40B4-BE49-F238E27FC236}">
                  <a16:creationId xmlns:a16="http://schemas.microsoft.com/office/drawing/2014/main" id="{5C06B156-FAC7-1E15-7F63-685DB95C6A8B}"/>
                </a:ext>
              </a:extLst>
            </p:cNvPr>
            <p:cNvSpPr/>
            <p:nvPr/>
          </p:nvSpPr>
          <p:spPr>
            <a:xfrm>
              <a:off x="1732642" y="4596643"/>
              <a:ext cx="3240000" cy="396000"/>
            </a:xfrm>
            <a:prstGeom prst="rect">
              <a:avLst/>
            </a:prstGeom>
            <a:noFill/>
            <a:ln/>
          </p:spPr>
          <p:txBody>
            <a:bodyPr wrap="square" lIns="0" tIns="0" rIns="0" bIns="0" rtlCol="0" anchor="ctr"/>
            <a:lstStyle/>
            <a:p>
              <a:pPr marL="0" indent="0">
                <a:buNone/>
              </a:pPr>
              <a:r>
                <a:rPr lang="en-US" sz="1100" b="1" dirty="0">
                  <a:latin typeface="Arial" pitchFamily="34" charset="0"/>
                  <a:ea typeface="Arial" pitchFamily="34" charset="-122"/>
                  <a:cs typeface="Arial" pitchFamily="34" charset="-120"/>
                </a:rPr>
                <a:t>XAS / XPS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a:t>
              </a:r>
            </a:p>
            <a:p>
              <a:r>
                <a:rPr lang="en-US" sz="1100" b="1" dirty="0">
                  <a:latin typeface="Arial" pitchFamily="34" charset="0"/>
                  <a:ea typeface="Arial" pitchFamily="34" charset="-122"/>
                  <a:cs typeface="Arial" pitchFamily="34" charset="-120"/>
                </a:rPr>
                <a:t>RIXS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-N</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-N</a:t>
              </a:r>
              <a:r>
                <a:rPr lang="en-US" sz="1100" baseline="-25000" dirty="0">
                  <a:latin typeface="Arial" pitchFamily="34" charset="0"/>
                  <a:ea typeface="Arial" pitchFamily="34" charset="-122"/>
                  <a:cs typeface="Arial" pitchFamily="34" charset="-120"/>
                </a:rPr>
                <a:t>6,7</a:t>
              </a:r>
              <a:endParaRPr lang="en-US" sz="1100" baseline="-25000" dirty="0"/>
            </a:p>
          </p:txBody>
        </p:sp>
        <p:sp>
          <p:nvSpPr>
            <p:cNvPr id="67" name="Text 265">
              <a:extLst>
                <a:ext uri="{FF2B5EF4-FFF2-40B4-BE49-F238E27FC236}">
                  <a16:creationId xmlns:a16="http://schemas.microsoft.com/office/drawing/2014/main" id="{EEE1C495-3366-2938-ECF2-0E7268321BFF}"/>
                </a:ext>
              </a:extLst>
            </p:cNvPr>
            <p:cNvSpPr/>
            <p:nvPr/>
          </p:nvSpPr>
          <p:spPr>
            <a:xfrm>
              <a:off x="1079582" y="5031763"/>
              <a:ext cx="720000" cy="396000"/>
            </a:xfrm>
            <a:prstGeom prst="rect">
              <a:avLst/>
            </a:prstGeom>
            <a:noFill/>
            <a:ln/>
          </p:spPr>
          <p:txBody>
            <a:bodyPr wrap="square" lIns="0" tIns="0" rIns="0" bIns="0" rtlCol="0" anchor="ctr"/>
            <a:lstStyle/>
            <a:p>
              <a:pPr marL="0" indent="0">
                <a:buNone/>
              </a:pPr>
              <a:r>
                <a:rPr lang="en-US" sz="1100" b="1" dirty="0">
                  <a:solidFill>
                    <a:srgbClr val="111827"/>
                  </a:solidFill>
                  <a:latin typeface="Arial" pitchFamily="34" charset="0"/>
                  <a:ea typeface="Arial" pitchFamily="34" charset="-122"/>
                  <a:cs typeface="Arial" pitchFamily="34" charset="-120"/>
                </a:rPr>
                <a:t>Ac – Cf </a:t>
              </a:r>
              <a:endParaRPr lang="en-US" sz="1100" dirty="0"/>
            </a:p>
          </p:txBody>
        </p:sp>
        <p:sp>
          <p:nvSpPr>
            <p:cNvPr id="69" name="Text 267">
              <a:extLst>
                <a:ext uri="{FF2B5EF4-FFF2-40B4-BE49-F238E27FC236}">
                  <a16:creationId xmlns:a16="http://schemas.microsoft.com/office/drawing/2014/main" id="{D837E689-4279-2C67-0262-FE3B17C52D79}"/>
                </a:ext>
              </a:extLst>
            </p:cNvPr>
            <p:cNvSpPr/>
            <p:nvPr/>
          </p:nvSpPr>
          <p:spPr>
            <a:xfrm>
              <a:off x="1752226" y="5044330"/>
              <a:ext cx="3240000" cy="396000"/>
            </a:xfrm>
            <a:prstGeom prst="rect">
              <a:avLst/>
            </a:prstGeom>
            <a:noFill/>
            <a:ln/>
          </p:spPr>
          <p:txBody>
            <a:bodyPr wrap="square" lIns="0" tIns="0" rIns="0" bIns="0" rtlCol="0" anchor="ctr"/>
            <a:lstStyle/>
            <a:p>
              <a:r>
                <a:rPr lang="en-US" sz="1100" b="1" dirty="0">
                  <a:latin typeface="Arial" pitchFamily="34" charset="0"/>
                  <a:ea typeface="Arial" pitchFamily="34" charset="-122"/>
                  <a:cs typeface="Arial" pitchFamily="34" charset="-120"/>
                </a:rPr>
                <a:t>XAS / XPS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 N</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a:t>
              </a:r>
            </a:p>
            <a:p>
              <a:r>
                <a:rPr lang="en-US" sz="1100" b="1" dirty="0">
                  <a:latin typeface="Arial" pitchFamily="34" charset="0"/>
                  <a:ea typeface="Arial" pitchFamily="34" charset="-122"/>
                  <a:cs typeface="Arial" pitchFamily="34" charset="-120"/>
                </a:rPr>
                <a:t>RIXS</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L</a:t>
              </a:r>
              <a:r>
                <a:rPr lang="en-US" sz="1100" baseline="-25000" dirty="0">
                  <a:latin typeface="Arial" pitchFamily="34" charset="0"/>
                  <a:ea typeface="Arial" pitchFamily="34" charset="-122"/>
                  <a:cs typeface="Arial" pitchFamily="34" charset="-120"/>
                </a:rPr>
                <a:t>2,3</a:t>
              </a:r>
              <a:r>
                <a:rPr lang="en-US" sz="1100" dirty="0">
                  <a:latin typeface="Arial" pitchFamily="34" charset="0"/>
                  <a:ea typeface="Arial" pitchFamily="34" charset="-122"/>
                  <a:cs typeface="Arial" pitchFamily="34" charset="-120"/>
                </a:rPr>
                <a:t>-N</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 M</a:t>
              </a:r>
              <a:r>
                <a:rPr lang="en-US" sz="1100" baseline="-25000" dirty="0">
                  <a:latin typeface="Arial" pitchFamily="34" charset="0"/>
                  <a:ea typeface="Arial" pitchFamily="34" charset="-122"/>
                  <a:cs typeface="Arial" pitchFamily="34" charset="-120"/>
                </a:rPr>
                <a:t>4,5</a:t>
              </a:r>
              <a:r>
                <a:rPr lang="en-US" sz="1100" dirty="0">
                  <a:latin typeface="Arial" pitchFamily="34" charset="0"/>
                  <a:ea typeface="Arial" pitchFamily="34" charset="-122"/>
                  <a:cs typeface="Arial" pitchFamily="34" charset="-120"/>
                </a:rPr>
                <a:t>-O</a:t>
              </a:r>
              <a:r>
                <a:rPr lang="en-US" sz="1100" baseline="-25000" dirty="0">
                  <a:latin typeface="Arial" pitchFamily="34" charset="0"/>
                  <a:ea typeface="Arial" pitchFamily="34" charset="-122"/>
                  <a:cs typeface="Arial" pitchFamily="34" charset="-120"/>
                </a:rPr>
                <a:t>6,7</a:t>
              </a:r>
              <a:endParaRPr lang="en-US" sz="1100" baseline="-25000" dirty="0"/>
            </a:p>
          </p:txBody>
        </p:sp>
        <p:sp>
          <p:nvSpPr>
            <p:cNvPr id="70" name="Rectangle 69">
              <a:extLst>
                <a:ext uri="{FF2B5EF4-FFF2-40B4-BE49-F238E27FC236}">
                  <a16:creationId xmlns:a16="http://schemas.microsoft.com/office/drawing/2014/main" id="{850DEC5E-4526-DB3E-CFB6-11316AA4C4B5}"/>
                </a:ext>
              </a:extLst>
            </p:cNvPr>
            <p:cNvSpPr/>
            <p:nvPr/>
          </p:nvSpPr>
          <p:spPr>
            <a:xfrm>
              <a:off x="409972" y="3290398"/>
              <a:ext cx="550351" cy="243463"/>
            </a:xfrm>
            <a:prstGeom prst="rect">
              <a:avLst/>
            </a:prstGeom>
            <a:solidFill>
              <a:srgbClr val="405CE0">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1200" dirty="0">
                  <a:solidFill>
                    <a:schemeClr val="tx1"/>
                  </a:solidFill>
                  <a:latin typeface="Arial"/>
                </a:rPr>
                <a:t>3d</a:t>
              </a:r>
            </a:p>
          </p:txBody>
        </p:sp>
        <p:sp>
          <p:nvSpPr>
            <p:cNvPr id="71" name="Rectangle 70">
              <a:extLst>
                <a:ext uri="{FF2B5EF4-FFF2-40B4-BE49-F238E27FC236}">
                  <a16:creationId xmlns:a16="http://schemas.microsoft.com/office/drawing/2014/main" id="{1C0951EB-A10F-7720-955D-42CB0F21591A}"/>
                </a:ext>
              </a:extLst>
            </p:cNvPr>
            <p:cNvSpPr/>
            <p:nvPr/>
          </p:nvSpPr>
          <p:spPr>
            <a:xfrm>
              <a:off x="405228" y="3740380"/>
              <a:ext cx="550351" cy="243463"/>
            </a:xfrm>
            <a:prstGeom prst="rect">
              <a:avLst/>
            </a:prstGeom>
            <a:solidFill>
              <a:srgbClr val="ED7703">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1200" dirty="0">
                  <a:solidFill>
                    <a:schemeClr val="tx1"/>
                  </a:solidFill>
                  <a:latin typeface="Arial"/>
                </a:rPr>
                <a:t>4d</a:t>
              </a:r>
            </a:p>
          </p:txBody>
        </p:sp>
        <p:sp>
          <p:nvSpPr>
            <p:cNvPr id="72" name="Rectangle 71">
              <a:extLst>
                <a:ext uri="{FF2B5EF4-FFF2-40B4-BE49-F238E27FC236}">
                  <a16:creationId xmlns:a16="http://schemas.microsoft.com/office/drawing/2014/main" id="{EC047B23-0754-C2EE-F842-BF62B9F3F149}"/>
                </a:ext>
              </a:extLst>
            </p:cNvPr>
            <p:cNvSpPr/>
            <p:nvPr/>
          </p:nvSpPr>
          <p:spPr>
            <a:xfrm>
              <a:off x="405140" y="4190362"/>
              <a:ext cx="550351" cy="243463"/>
            </a:xfrm>
            <a:prstGeom prst="rect">
              <a:avLst/>
            </a:prstGeom>
            <a:solidFill>
              <a:srgbClr val="51A02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1200" dirty="0">
                  <a:solidFill>
                    <a:schemeClr val="tx1"/>
                  </a:solidFill>
                  <a:latin typeface="Arial"/>
                </a:rPr>
                <a:t>5d</a:t>
              </a:r>
            </a:p>
          </p:txBody>
        </p:sp>
        <p:sp>
          <p:nvSpPr>
            <p:cNvPr id="73" name="Rectangle 72">
              <a:extLst>
                <a:ext uri="{FF2B5EF4-FFF2-40B4-BE49-F238E27FC236}">
                  <a16:creationId xmlns:a16="http://schemas.microsoft.com/office/drawing/2014/main" id="{1436395D-E0B9-1953-57E1-27DD0B9D2FE6}"/>
                </a:ext>
              </a:extLst>
            </p:cNvPr>
            <p:cNvSpPr/>
            <p:nvPr/>
          </p:nvSpPr>
          <p:spPr>
            <a:xfrm>
              <a:off x="405140" y="4640344"/>
              <a:ext cx="550350" cy="255266"/>
            </a:xfrm>
            <a:prstGeom prst="rect">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1200" dirty="0">
                  <a:solidFill>
                    <a:schemeClr val="tx1"/>
                  </a:solidFill>
                  <a:latin typeface="Arial"/>
                </a:rPr>
                <a:t>4f</a:t>
              </a:r>
            </a:p>
          </p:txBody>
        </p:sp>
        <p:sp>
          <p:nvSpPr>
            <p:cNvPr id="76" name="Rectangle 75">
              <a:extLst>
                <a:ext uri="{FF2B5EF4-FFF2-40B4-BE49-F238E27FC236}">
                  <a16:creationId xmlns:a16="http://schemas.microsoft.com/office/drawing/2014/main" id="{1EFE7F5A-DD06-30B0-7F9E-B09329FECAFA}"/>
                </a:ext>
              </a:extLst>
            </p:cNvPr>
            <p:cNvSpPr/>
            <p:nvPr/>
          </p:nvSpPr>
          <p:spPr>
            <a:xfrm>
              <a:off x="405140" y="5102130"/>
              <a:ext cx="550350" cy="255266"/>
            </a:xfrm>
            <a:prstGeom prst="rect">
              <a:avLst/>
            </a:prstGeom>
            <a:solidFill>
              <a:schemeClr val="accent4">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1200" dirty="0">
                  <a:solidFill>
                    <a:schemeClr val="tx1"/>
                  </a:solidFill>
                  <a:latin typeface="Arial"/>
                </a:rPr>
                <a:t>5f</a:t>
              </a:r>
            </a:p>
          </p:txBody>
        </p:sp>
      </p:grpSp>
      <p:sp>
        <p:nvSpPr>
          <p:cNvPr id="11" name="TextBox 10">
            <a:extLst>
              <a:ext uri="{FF2B5EF4-FFF2-40B4-BE49-F238E27FC236}">
                <a16:creationId xmlns:a16="http://schemas.microsoft.com/office/drawing/2014/main" id="{7DFA3E27-F212-C50A-2635-593B972E8FF9}"/>
              </a:ext>
            </a:extLst>
          </p:cNvPr>
          <p:cNvSpPr txBox="1"/>
          <p:nvPr/>
        </p:nvSpPr>
        <p:spPr>
          <a:xfrm>
            <a:off x="5350593" y="845712"/>
            <a:ext cx="397866" cy="307777"/>
          </a:xfrm>
          <a:prstGeom prst="rect">
            <a:avLst/>
          </a:prstGeom>
          <a:noFill/>
        </p:spPr>
        <p:txBody>
          <a:bodyPr wrap="none" rtlCol="0">
            <a:spAutoFit/>
          </a:bodyPr>
          <a:lstStyle/>
          <a:p>
            <a:r>
              <a:rPr lang="en-US" sz="1400" b="1" dirty="0">
                <a:solidFill>
                  <a:srgbClr val="B53C0A"/>
                </a:solidFill>
              </a:rPr>
              <a:t>O</a:t>
            </a:r>
            <a:r>
              <a:rPr lang="en-US" sz="1400" b="1" baseline="-25000" dirty="0">
                <a:solidFill>
                  <a:srgbClr val="B53C0A"/>
                </a:solidFill>
              </a:rPr>
              <a:t>h</a:t>
            </a:r>
          </a:p>
        </p:txBody>
      </p:sp>
      <p:sp>
        <p:nvSpPr>
          <p:cNvPr id="12" name="TextBox 11">
            <a:extLst>
              <a:ext uri="{FF2B5EF4-FFF2-40B4-BE49-F238E27FC236}">
                <a16:creationId xmlns:a16="http://schemas.microsoft.com/office/drawing/2014/main" id="{F97644C4-A81E-CF4C-67E1-1B0671987CF5}"/>
              </a:ext>
            </a:extLst>
          </p:cNvPr>
          <p:cNvSpPr txBox="1"/>
          <p:nvPr/>
        </p:nvSpPr>
        <p:spPr>
          <a:xfrm>
            <a:off x="7207609" y="845712"/>
            <a:ext cx="367408" cy="307777"/>
          </a:xfrm>
          <a:prstGeom prst="rect">
            <a:avLst/>
          </a:prstGeom>
          <a:noFill/>
        </p:spPr>
        <p:txBody>
          <a:bodyPr wrap="none" rtlCol="0">
            <a:spAutoFit/>
          </a:bodyPr>
          <a:lstStyle/>
          <a:p>
            <a:r>
              <a:rPr lang="en-US" sz="1400" b="1" dirty="0">
                <a:solidFill>
                  <a:srgbClr val="B53C0A"/>
                </a:solidFill>
              </a:rPr>
              <a:t>T</a:t>
            </a:r>
            <a:r>
              <a:rPr lang="en-US" sz="1400" b="1" baseline="-25000" dirty="0">
                <a:solidFill>
                  <a:srgbClr val="B53C0A"/>
                </a:solidFill>
              </a:rPr>
              <a:t>d</a:t>
            </a:r>
          </a:p>
        </p:txBody>
      </p:sp>
      <p:sp>
        <p:nvSpPr>
          <p:cNvPr id="58" name="TextBox 57">
            <a:extLst>
              <a:ext uri="{FF2B5EF4-FFF2-40B4-BE49-F238E27FC236}">
                <a16:creationId xmlns:a16="http://schemas.microsoft.com/office/drawing/2014/main" id="{FEABDE51-F0CF-AF15-7AD8-F15BF3FA6AED}"/>
              </a:ext>
            </a:extLst>
          </p:cNvPr>
          <p:cNvSpPr txBox="1"/>
          <p:nvPr/>
        </p:nvSpPr>
        <p:spPr>
          <a:xfrm>
            <a:off x="5350593" y="2340447"/>
            <a:ext cx="455574" cy="307777"/>
          </a:xfrm>
          <a:prstGeom prst="rect">
            <a:avLst/>
          </a:prstGeom>
          <a:noFill/>
        </p:spPr>
        <p:txBody>
          <a:bodyPr wrap="none" rtlCol="0">
            <a:spAutoFit/>
          </a:bodyPr>
          <a:lstStyle/>
          <a:p>
            <a:r>
              <a:rPr lang="en-US" sz="1400" b="1" dirty="0">
                <a:solidFill>
                  <a:srgbClr val="B53C0A"/>
                </a:solidFill>
              </a:rPr>
              <a:t>D</a:t>
            </a:r>
            <a:r>
              <a:rPr lang="en-US" sz="1400" b="1" baseline="-25000" dirty="0">
                <a:solidFill>
                  <a:srgbClr val="B53C0A"/>
                </a:solidFill>
              </a:rPr>
              <a:t>4h</a:t>
            </a:r>
          </a:p>
        </p:txBody>
      </p:sp>
      <p:sp>
        <p:nvSpPr>
          <p:cNvPr id="60" name="TextBox 59">
            <a:extLst>
              <a:ext uri="{FF2B5EF4-FFF2-40B4-BE49-F238E27FC236}">
                <a16:creationId xmlns:a16="http://schemas.microsoft.com/office/drawing/2014/main" id="{8EBB46A3-AA2F-654B-F007-CBFF63A3582B}"/>
              </a:ext>
            </a:extLst>
          </p:cNvPr>
          <p:cNvSpPr txBox="1"/>
          <p:nvPr/>
        </p:nvSpPr>
        <p:spPr>
          <a:xfrm>
            <a:off x="7207609" y="2340447"/>
            <a:ext cx="455574" cy="307777"/>
          </a:xfrm>
          <a:prstGeom prst="rect">
            <a:avLst/>
          </a:prstGeom>
          <a:noFill/>
        </p:spPr>
        <p:txBody>
          <a:bodyPr wrap="none" rtlCol="0">
            <a:spAutoFit/>
          </a:bodyPr>
          <a:lstStyle/>
          <a:p>
            <a:r>
              <a:rPr lang="en-US" sz="1400" b="1" dirty="0">
                <a:solidFill>
                  <a:srgbClr val="B53C0A"/>
                </a:solidFill>
              </a:rPr>
              <a:t>D</a:t>
            </a:r>
            <a:r>
              <a:rPr lang="en-US" sz="1400" b="1" baseline="-25000" dirty="0">
                <a:solidFill>
                  <a:srgbClr val="B53C0A"/>
                </a:solidFill>
              </a:rPr>
              <a:t>3h</a:t>
            </a:r>
          </a:p>
        </p:txBody>
      </p:sp>
      <p:sp>
        <p:nvSpPr>
          <p:cNvPr id="61" name="TextBox 60">
            <a:extLst>
              <a:ext uri="{FF2B5EF4-FFF2-40B4-BE49-F238E27FC236}">
                <a16:creationId xmlns:a16="http://schemas.microsoft.com/office/drawing/2014/main" id="{8D055C72-2379-3DB6-A022-8210CFC496B9}"/>
              </a:ext>
            </a:extLst>
          </p:cNvPr>
          <p:cNvSpPr txBox="1"/>
          <p:nvPr/>
        </p:nvSpPr>
        <p:spPr>
          <a:xfrm>
            <a:off x="5350593" y="3923795"/>
            <a:ext cx="455574" cy="307777"/>
          </a:xfrm>
          <a:prstGeom prst="rect">
            <a:avLst/>
          </a:prstGeom>
          <a:noFill/>
        </p:spPr>
        <p:txBody>
          <a:bodyPr wrap="none" rtlCol="0">
            <a:spAutoFit/>
          </a:bodyPr>
          <a:lstStyle/>
          <a:p>
            <a:r>
              <a:rPr lang="en-US" sz="1400" b="1" dirty="0">
                <a:solidFill>
                  <a:srgbClr val="B53C0A"/>
                </a:solidFill>
              </a:rPr>
              <a:t>D</a:t>
            </a:r>
            <a:r>
              <a:rPr lang="en-US" sz="1400" b="1" baseline="-25000" dirty="0">
                <a:solidFill>
                  <a:srgbClr val="B53C0A"/>
                </a:solidFill>
              </a:rPr>
              <a:t>3d</a:t>
            </a:r>
          </a:p>
        </p:txBody>
      </p:sp>
      <p:sp>
        <p:nvSpPr>
          <p:cNvPr id="63" name="TextBox 62">
            <a:extLst>
              <a:ext uri="{FF2B5EF4-FFF2-40B4-BE49-F238E27FC236}">
                <a16:creationId xmlns:a16="http://schemas.microsoft.com/office/drawing/2014/main" id="{32088ADC-F3D8-7CB7-0D95-14107945535A}"/>
              </a:ext>
            </a:extLst>
          </p:cNvPr>
          <p:cNvSpPr txBox="1"/>
          <p:nvPr/>
        </p:nvSpPr>
        <p:spPr>
          <a:xfrm>
            <a:off x="7207609" y="3923795"/>
            <a:ext cx="449162" cy="307777"/>
          </a:xfrm>
          <a:prstGeom prst="rect">
            <a:avLst/>
          </a:prstGeom>
          <a:noFill/>
        </p:spPr>
        <p:txBody>
          <a:bodyPr wrap="none" rtlCol="0">
            <a:spAutoFit/>
          </a:bodyPr>
          <a:lstStyle/>
          <a:p>
            <a:r>
              <a:rPr lang="en-US" sz="1400" b="1" dirty="0">
                <a:solidFill>
                  <a:srgbClr val="B53C0A"/>
                </a:solidFill>
              </a:rPr>
              <a:t>C</a:t>
            </a:r>
            <a:r>
              <a:rPr lang="en-US" sz="1400" b="1" baseline="-25000" dirty="0">
                <a:solidFill>
                  <a:srgbClr val="B53C0A"/>
                </a:solidFill>
              </a:rPr>
              <a:t>3v</a:t>
            </a:r>
          </a:p>
        </p:txBody>
      </p:sp>
    </p:spTree>
    <p:extLst>
      <p:ext uri="{BB962C8B-B14F-4D97-AF65-F5344CB8AC3E}">
        <p14:creationId xmlns:p14="http://schemas.microsoft.com/office/powerpoint/2010/main" val="5826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42" grpId="0" animBg="1"/>
      <p:bldP spid="43" grpId="0" animBg="1"/>
      <p:bldP spid="11" grpId="0"/>
      <p:bldP spid="12" grpId="0"/>
      <p:bldP spid="58" grpId="0"/>
      <p:bldP spid="60" grpId="0"/>
      <p:bldP spid="61"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4F86F-CA0A-3DE0-EFAD-A4687E43FCFD}"/>
              </a:ext>
            </a:extLst>
          </p:cNvPr>
          <p:cNvSpPr>
            <a:spLocks noGrp="1"/>
          </p:cNvSpPr>
          <p:nvPr>
            <p:ph type="title"/>
          </p:nvPr>
        </p:nvSpPr>
        <p:spPr/>
        <p:txBody>
          <a:bodyPr/>
          <a:lstStyle/>
          <a:p>
            <a:r>
              <a:rPr lang="en-US" dirty="0"/>
              <a:t>Hamiltonians</a:t>
            </a:r>
          </a:p>
        </p:txBody>
      </p:sp>
      <p:sp>
        <p:nvSpPr>
          <p:cNvPr id="4" name="Footer Placeholder 3">
            <a:extLst>
              <a:ext uri="{FF2B5EF4-FFF2-40B4-BE49-F238E27FC236}">
                <a16:creationId xmlns:a16="http://schemas.microsoft.com/office/drawing/2014/main" id="{3304AFAC-0DBB-ACA3-BB54-BD2C4141A1BC}"/>
              </a:ext>
            </a:extLst>
          </p:cNvPr>
          <p:cNvSpPr>
            <a:spLocks noGrp="1"/>
          </p:cNvSpPr>
          <p:nvPr>
            <p:ph type="ftr" sz="quarter" idx="12"/>
          </p:nvPr>
        </p:nvSpPr>
        <p:spPr/>
        <p:txBody>
          <a:bodyPr/>
          <a:lstStyle/>
          <a:p>
            <a:r>
              <a:rPr lang="en-US" noProof="0"/>
              <a:t>Quanty Workshop | 09/10/2026 | Marius Retegan</a:t>
            </a:r>
            <a:endParaRPr lang="en-US" noProof="0" dirty="0"/>
          </a:p>
        </p:txBody>
      </p:sp>
      <p:sp>
        <p:nvSpPr>
          <p:cNvPr id="24" name="Rectangle 23">
            <a:extLst>
              <a:ext uri="{FF2B5EF4-FFF2-40B4-BE49-F238E27FC236}">
                <a16:creationId xmlns:a16="http://schemas.microsoft.com/office/drawing/2014/main" id="{6F51DABE-6B53-EB74-5498-4B9B4E61B1CD}"/>
              </a:ext>
            </a:extLst>
          </p:cNvPr>
          <p:cNvSpPr/>
          <p:nvPr/>
        </p:nvSpPr>
        <p:spPr>
          <a:xfrm>
            <a:off x="531095" y="5026111"/>
            <a:ext cx="3283169" cy="400110"/>
          </a:xfrm>
          <a:prstGeom prst="rect">
            <a:avLst/>
          </a:prstGeom>
        </p:spPr>
        <p:txBody>
          <a:bodyPr wrap="square">
            <a:spAutoFit/>
          </a:bodyPr>
          <a:lstStyle/>
          <a:p>
            <a:r>
              <a:rPr lang="en-GB" sz="1000" dirty="0"/>
              <a:t>S. M. Butorin et al., </a:t>
            </a:r>
            <a:r>
              <a:rPr lang="en-GB" sz="1000" i="1" dirty="0"/>
              <a:t>Chemistry - A European Journal, </a:t>
            </a:r>
            <a:r>
              <a:rPr lang="en-GB" sz="1000" dirty="0"/>
              <a:t>2016, </a:t>
            </a:r>
            <a:r>
              <a:rPr lang="en-GB" sz="1000" b="1" dirty="0"/>
              <a:t>22 (28)</a:t>
            </a:r>
            <a:r>
              <a:rPr lang="en-GB" sz="1000" dirty="0"/>
              <a:t>, 9693–9698</a:t>
            </a:r>
          </a:p>
        </p:txBody>
      </p:sp>
      <p:graphicFrame>
        <p:nvGraphicFramePr>
          <p:cNvPr id="25" name="Table 24">
            <a:extLst>
              <a:ext uri="{FF2B5EF4-FFF2-40B4-BE49-F238E27FC236}">
                <a16:creationId xmlns:a16="http://schemas.microsoft.com/office/drawing/2014/main" id="{B19847EB-1B45-1738-A91B-92BEA6FF8CBB}"/>
              </a:ext>
            </a:extLst>
          </p:cNvPr>
          <p:cNvGraphicFramePr>
            <a:graphicFrameLocks noGrp="1"/>
          </p:cNvGraphicFramePr>
          <p:nvPr/>
        </p:nvGraphicFramePr>
        <p:xfrm>
          <a:off x="4051873" y="4635518"/>
          <a:ext cx="4359455" cy="590648"/>
        </p:xfrm>
        <a:graphic>
          <a:graphicData uri="http://schemas.openxmlformats.org/drawingml/2006/table">
            <a:tbl>
              <a:tblPr firstRow="1" bandRow="1">
                <a:tableStyleId>{5C22544A-7EE6-4342-B048-85BDC9FD1C3A}</a:tableStyleId>
              </a:tblPr>
              <a:tblGrid>
                <a:gridCol w="762852">
                  <a:extLst>
                    <a:ext uri="{9D8B030D-6E8A-4147-A177-3AD203B41FA5}">
                      <a16:colId xmlns:a16="http://schemas.microsoft.com/office/drawing/2014/main" val="150160437"/>
                    </a:ext>
                  </a:extLst>
                </a:gridCol>
                <a:gridCol w="981411">
                  <a:extLst>
                    <a:ext uri="{9D8B030D-6E8A-4147-A177-3AD203B41FA5}">
                      <a16:colId xmlns:a16="http://schemas.microsoft.com/office/drawing/2014/main" val="1109804618"/>
                    </a:ext>
                  </a:extLst>
                </a:gridCol>
                <a:gridCol w="1152128">
                  <a:extLst>
                    <a:ext uri="{9D8B030D-6E8A-4147-A177-3AD203B41FA5}">
                      <a16:colId xmlns:a16="http://schemas.microsoft.com/office/drawing/2014/main" val="1841329053"/>
                    </a:ext>
                  </a:extLst>
                </a:gridCol>
                <a:gridCol w="1463064">
                  <a:extLst>
                    <a:ext uri="{9D8B030D-6E8A-4147-A177-3AD203B41FA5}">
                      <a16:colId xmlns:a16="http://schemas.microsoft.com/office/drawing/2014/main" val="883222061"/>
                    </a:ext>
                  </a:extLst>
                </a:gridCol>
              </a:tblGrid>
              <a:tr h="295324">
                <a:tc>
                  <a:txBody>
                    <a:bodyPr/>
                    <a:lstStyle/>
                    <a:p>
                      <a:endParaRPr lang="en-US" sz="1200" dirty="0"/>
                    </a:p>
                  </a:txBody>
                  <a:tcPr/>
                </a:tc>
                <a:tc>
                  <a:txBody>
                    <a:bodyPr/>
                    <a:lstStyle/>
                    <a:p>
                      <a:pPr algn="ctr"/>
                      <a:r>
                        <a:rPr lang="en-US" sz="1200" dirty="0"/>
                        <a:t>Atomic</a:t>
                      </a:r>
                    </a:p>
                  </a:txBody>
                  <a:tcPr/>
                </a:tc>
                <a:tc>
                  <a:txBody>
                    <a:bodyPr/>
                    <a:lstStyle/>
                    <a:p>
                      <a:pPr algn="ctr"/>
                      <a:r>
                        <a:rPr lang="en-US" sz="1200" dirty="0"/>
                        <a:t>Crystal Field</a:t>
                      </a:r>
                    </a:p>
                  </a:txBody>
                  <a:tcPr/>
                </a:tc>
                <a:tc>
                  <a:txBody>
                    <a:bodyPr/>
                    <a:lstStyle/>
                    <a:p>
                      <a:pPr algn="ctr"/>
                      <a:r>
                        <a:rPr lang="en-US" sz="1200" dirty="0"/>
                        <a:t>Ligand Field</a:t>
                      </a:r>
                    </a:p>
                  </a:txBody>
                  <a:tcPr/>
                </a:tc>
                <a:extLst>
                  <a:ext uri="{0D108BD9-81ED-4DB2-BD59-A6C34878D82A}">
                    <a16:rowId xmlns:a16="http://schemas.microsoft.com/office/drawing/2014/main" val="3818454390"/>
                  </a:ext>
                </a:extLst>
              </a:tr>
              <a:tr h="295324">
                <a:tc>
                  <a:txBody>
                    <a:bodyPr/>
                    <a:lstStyle/>
                    <a:p>
                      <a:r>
                        <a:rPr lang="en-US" sz="1200" dirty="0"/>
                        <a:t>Time (s)</a:t>
                      </a:r>
                    </a:p>
                  </a:txBody>
                  <a:tcPr/>
                </a:tc>
                <a:tc>
                  <a:txBody>
                    <a:bodyPr/>
                    <a:lstStyle/>
                    <a:p>
                      <a:pPr algn="ctr"/>
                      <a:r>
                        <a:rPr lang="en-US" sz="1200" dirty="0"/>
                        <a:t>0.5</a:t>
                      </a:r>
                    </a:p>
                  </a:txBody>
                  <a:tcPr/>
                </a:tc>
                <a:tc>
                  <a:txBody>
                    <a:bodyPr/>
                    <a:lstStyle/>
                    <a:p>
                      <a:pPr algn="ctr"/>
                      <a:r>
                        <a:rPr lang="en-US" sz="1200" dirty="0"/>
                        <a:t>0.5</a:t>
                      </a:r>
                    </a:p>
                  </a:txBody>
                  <a:tcPr/>
                </a:tc>
                <a:tc>
                  <a:txBody>
                    <a:bodyPr/>
                    <a:lstStyle/>
                    <a:p>
                      <a:pPr algn="ctr"/>
                      <a:r>
                        <a:rPr lang="en-US" sz="1200" dirty="0"/>
                        <a:t>126</a:t>
                      </a:r>
                    </a:p>
                  </a:txBody>
                  <a:tcPr/>
                </a:tc>
                <a:extLst>
                  <a:ext uri="{0D108BD9-81ED-4DB2-BD59-A6C34878D82A}">
                    <a16:rowId xmlns:a16="http://schemas.microsoft.com/office/drawing/2014/main" val="2715067349"/>
                  </a:ext>
                </a:extLst>
              </a:tr>
            </a:tbl>
          </a:graphicData>
        </a:graphic>
      </p:graphicFrame>
      <p:grpSp>
        <p:nvGrpSpPr>
          <p:cNvPr id="39" name="Group 38">
            <a:extLst>
              <a:ext uri="{FF2B5EF4-FFF2-40B4-BE49-F238E27FC236}">
                <a16:creationId xmlns:a16="http://schemas.microsoft.com/office/drawing/2014/main" id="{87727D15-70DF-4628-5574-216746604B5F}"/>
              </a:ext>
            </a:extLst>
          </p:cNvPr>
          <p:cNvGrpSpPr/>
          <p:nvPr/>
        </p:nvGrpSpPr>
        <p:grpSpPr>
          <a:xfrm>
            <a:off x="4505115" y="3927679"/>
            <a:ext cx="1870475" cy="572036"/>
            <a:chOff x="4505115" y="3927679"/>
            <a:chExt cx="1870475" cy="572036"/>
          </a:xfrm>
        </p:grpSpPr>
        <p:sp>
          <p:nvSpPr>
            <p:cNvPr id="5" name="Rectangle 4">
              <a:extLst>
                <a:ext uri="{FF2B5EF4-FFF2-40B4-BE49-F238E27FC236}">
                  <a16:creationId xmlns:a16="http://schemas.microsoft.com/office/drawing/2014/main" id="{5EA7075D-7379-D35B-51AD-7358D4158B3D}"/>
                </a:ext>
              </a:extLst>
            </p:cNvPr>
            <p:cNvSpPr/>
            <p:nvPr/>
          </p:nvSpPr>
          <p:spPr>
            <a:xfrm>
              <a:off x="4505115" y="3927679"/>
              <a:ext cx="1870475" cy="239114"/>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Rectangle 5">
              <a:extLst>
                <a:ext uri="{FF2B5EF4-FFF2-40B4-BE49-F238E27FC236}">
                  <a16:creationId xmlns:a16="http://schemas.microsoft.com/office/drawing/2014/main" id="{CED44C42-59C2-A9CD-752C-A6D3E0413F3D}"/>
                </a:ext>
              </a:extLst>
            </p:cNvPr>
            <p:cNvSpPr/>
            <p:nvPr/>
          </p:nvSpPr>
          <p:spPr>
            <a:xfrm>
              <a:off x="4505115" y="4166788"/>
              <a:ext cx="34289" cy="303693"/>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TextBox 6">
              <a:extLst>
                <a:ext uri="{FF2B5EF4-FFF2-40B4-BE49-F238E27FC236}">
                  <a16:creationId xmlns:a16="http://schemas.microsoft.com/office/drawing/2014/main" id="{7887E6E8-5CA7-1BC0-815C-3EB126B25BBA}"/>
                </a:ext>
              </a:extLst>
            </p:cNvPr>
            <p:cNvSpPr txBox="1"/>
            <p:nvPr/>
          </p:nvSpPr>
          <p:spPr>
            <a:xfrm>
              <a:off x="4539403" y="4222716"/>
              <a:ext cx="654346" cy="276999"/>
            </a:xfrm>
            <a:prstGeom prst="rect">
              <a:avLst/>
            </a:prstGeom>
            <a:noFill/>
          </p:spPr>
          <p:txBody>
            <a:bodyPr wrap="none" rtlCol="0">
              <a:spAutoFit/>
            </a:bodyPr>
            <a:lstStyle/>
            <a:p>
              <a:r>
                <a:rPr lang="en-US" sz="1200" dirty="0">
                  <a:ea typeface="Lato" charset="0"/>
                  <a:cs typeface="Lato" charset="0"/>
                </a:rPr>
                <a:t>Atomic</a:t>
              </a:r>
            </a:p>
          </p:txBody>
        </p:sp>
      </p:grpSp>
      <p:grpSp>
        <p:nvGrpSpPr>
          <p:cNvPr id="40" name="Group 39">
            <a:extLst>
              <a:ext uri="{FF2B5EF4-FFF2-40B4-BE49-F238E27FC236}">
                <a16:creationId xmlns:a16="http://schemas.microsoft.com/office/drawing/2014/main" id="{10184119-E823-E40B-39C6-BE6F0931B01F}"/>
              </a:ext>
            </a:extLst>
          </p:cNvPr>
          <p:cNvGrpSpPr/>
          <p:nvPr/>
        </p:nvGrpSpPr>
        <p:grpSpPr>
          <a:xfrm>
            <a:off x="6557340" y="3929888"/>
            <a:ext cx="1071617" cy="579922"/>
            <a:chOff x="6557340" y="3929888"/>
            <a:chExt cx="1071617" cy="579922"/>
          </a:xfrm>
        </p:grpSpPr>
        <p:sp>
          <p:nvSpPr>
            <p:cNvPr id="8" name="Rectangle 7">
              <a:extLst>
                <a:ext uri="{FF2B5EF4-FFF2-40B4-BE49-F238E27FC236}">
                  <a16:creationId xmlns:a16="http://schemas.microsoft.com/office/drawing/2014/main" id="{94595F0D-9335-7898-9D36-B0F24D0F041F}"/>
                </a:ext>
              </a:extLst>
            </p:cNvPr>
            <p:cNvSpPr/>
            <p:nvPr/>
          </p:nvSpPr>
          <p:spPr>
            <a:xfrm>
              <a:off x="6557340" y="3929888"/>
              <a:ext cx="324036" cy="246996"/>
            </a:xfrm>
            <a:prstGeom prst="rect">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extBox 8">
              <a:extLst>
                <a:ext uri="{FF2B5EF4-FFF2-40B4-BE49-F238E27FC236}">
                  <a16:creationId xmlns:a16="http://schemas.microsoft.com/office/drawing/2014/main" id="{061E0F06-12A0-73D3-32A1-F65F436DA9BC}"/>
                </a:ext>
              </a:extLst>
            </p:cNvPr>
            <p:cNvSpPr txBox="1"/>
            <p:nvPr/>
          </p:nvSpPr>
          <p:spPr>
            <a:xfrm>
              <a:off x="6591494" y="4232811"/>
              <a:ext cx="1037463" cy="276999"/>
            </a:xfrm>
            <a:prstGeom prst="rect">
              <a:avLst/>
            </a:prstGeom>
            <a:noFill/>
          </p:spPr>
          <p:txBody>
            <a:bodyPr wrap="none" rtlCol="0">
              <a:spAutoFit/>
            </a:bodyPr>
            <a:lstStyle/>
            <a:p>
              <a:r>
                <a:rPr lang="en-US" sz="1200" dirty="0">
                  <a:ea typeface="Lato" charset="0"/>
                  <a:cs typeface="Lato" charset="0"/>
                </a:rPr>
                <a:t>Crystal Field</a:t>
              </a:r>
            </a:p>
          </p:txBody>
        </p:sp>
        <p:sp>
          <p:nvSpPr>
            <p:cNvPr id="10" name="Rectangle 9">
              <a:extLst>
                <a:ext uri="{FF2B5EF4-FFF2-40B4-BE49-F238E27FC236}">
                  <a16:creationId xmlns:a16="http://schemas.microsoft.com/office/drawing/2014/main" id="{61C2FB40-963C-2A85-5711-75A7FABA3FFF}"/>
                </a:ext>
              </a:extLst>
            </p:cNvPr>
            <p:cNvSpPr/>
            <p:nvPr/>
          </p:nvSpPr>
          <p:spPr>
            <a:xfrm>
              <a:off x="6557343" y="4176884"/>
              <a:ext cx="34289" cy="303693"/>
            </a:xfrm>
            <a:prstGeom prst="rect">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41" name="Group 40">
            <a:extLst>
              <a:ext uri="{FF2B5EF4-FFF2-40B4-BE49-F238E27FC236}">
                <a16:creationId xmlns:a16="http://schemas.microsoft.com/office/drawing/2014/main" id="{AF2FDC41-AF46-A0B7-20D5-921B81917FF5}"/>
              </a:ext>
            </a:extLst>
          </p:cNvPr>
          <p:cNvGrpSpPr/>
          <p:nvPr/>
        </p:nvGrpSpPr>
        <p:grpSpPr>
          <a:xfrm>
            <a:off x="6557340" y="3627742"/>
            <a:ext cx="1470420" cy="549142"/>
            <a:chOff x="6557340" y="3627742"/>
            <a:chExt cx="1470420" cy="549142"/>
          </a:xfrm>
        </p:grpSpPr>
        <p:sp>
          <p:nvSpPr>
            <p:cNvPr id="11" name="Rectangle 10">
              <a:extLst>
                <a:ext uri="{FF2B5EF4-FFF2-40B4-BE49-F238E27FC236}">
                  <a16:creationId xmlns:a16="http://schemas.microsoft.com/office/drawing/2014/main" id="{D5E7999B-A0A9-9456-5A14-413174B013BD}"/>
                </a:ext>
              </a:extLst>
            </p:cNvPr>
            <p:cNvSpPr/>
            <p:nvPr/>
          </p:nvSpPr>
          <p:spPr>
            <a:xfrm>
              <a:off x="6557340" y="3925952"/>
              <a:ext cx="906423" cy="250932"/>
            </a:xfrm>
            <a:prstGeom prst="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Rectangle 11">
              <a:extLst>
                <a:ext uri="{FF2B5EF4-FFF2-40B4-BE49-F238E27FC236}">
                  <a16:creationId xmlns:a16="http://schemas.microsoft.com/office/drawing/2014/main" id="{A14F43C5-90AB-D438-341D-76A552887851}"/>
                </a:ext>
              </a:extLst>
            </p:cNvPr>
            <p:cNvSpPr/>
            <p:nvPr/>
          </p:nvSpPr>
          <p:spPr>
            <a:xfrm>
              <a:off x="6948264" y="3627742"/>
              <a:ext cx="34289" cy="303693"/>
            </a:xfrm>
            <a:prstGeom prst="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TextBox 12">
              <a:extLst>
                <a:ext uri="{FF2B5EF4-FFF2-40B4-BE49-F238E27FC236}">
                  <a16:creationId xmlns:a16="http://schemas.microsoft.com/office/drawing/2014/main" id="{4CDC0818-5322-9E8B-A9B4-A6F1486BD073}"/>
                </a:ext>
              </a:extLst>
            </p:cNvPr>
            <p:cNvSpPr txBox="1"/>
            <p:nvPr/>
          </p:nvSpPr>
          <p:spPr>
            <a:xfrm>
              <a:off x="6966251" y="3641088"/>
              <a:ext cx="1061509" cy="276999"/>
            </a:xfrm>
            <a:prstGeom prst="rect">
              <a:avLst/>
            </a:prstGeom>
            <a:noFill/>
          </p:spPr>
          <p:txBody>
            <a:bodyPr wrap="none" rtlCol="0">
              <a:spAutoFit/>
            </a:bodyPr>
            <a:lstStyle/>
            <a:p>
              <a:r>
                <a:rPr lang="en-US" sz="1200" dirty="0">
                  <a:ea typeface="Lato" charset="0"/>
                  <a:cs typeface="Lato" charset="0"/>
                </a:rPr>
                <a:t>Ligand Field </a:t>
              </a:r>
            </a:p>
          </p:txBody>
        </p:sp>
      </p:grpSp>
      <p:pic>
        <p:nvPicPr>
          <p:cNvPr id="27" name="Picture 26">
            <a:extLst>
              <a:ext uri="{FF2B5EF4-FFF2-40B4-BE49-F238E27FC236}">
                <a16:creationId xmlns:a16="http://schemas.microsoft.com/office/drawing/2014/main" id="{ACCF6D5F-6966-F1F7-511F-BC027DC87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1873" y="687189"/>
            <a:ext cx="4246850" cy="2908472"/>
          </a:xfrm>
          <a:prstGeom prst="rect">
            <a:avLst/>
          </a:prstGeom>
        </p:spPr>
      </p:pic>
      <p:grpSp>
        <p:nvGrpSpPr>
          <p:cNvPr id="38" name="Group 37">
            <a:extLst>
              <a:ext uri="{FF2B5EF4-FFF2-40B4-BE49-F238E27FC236}">
                <a16:creationId xmlns:a16="http://schemas.microsoft.com/office/drawing/2014/main" id="{E3F95A97-1384-6393-B026-18676A2081A9}"/>
              </a:ext>
            </a:extLst>
          </p:cNvPr>
          <p:cNvGrpSpPr/>
          <p:nvPr/>
        </p:nvGrpSpPr>
        <p:grpSpPr>
          <a:xfrm>
            <a:off x="611560" y="696481"/>
            <a:ext cx="2587753" cy="4329630"/>
            <a:chOff x="611560" y="696481"/>
            <a:chExt cx="2587753" cy="4329630"/>
          </a:xfrm>
        </p:grpSpPr>
        <p:pic>
          <p:nvPicPr>
            <p:cNvPr id="23" name="Picture 22">
              <a:extLst>
                <a:ext uri="{FF2B5EF4-FFF2-40B4-BE49-F238E27FC236}">
                  <a16:creationId xmlns:a16="http://schemas.microsoft.com/office/drawing/2014/main" id="{1B44E675-0657-8E60-9C35-40FFD16A0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696481"/>
              <a:ext cx="2587753" cy="4329630"/>
            </a:xfrm>
            <a:prstGeom prst="rect">
              <a:avLst/>
            </a:prstGeom>
            <a:solidFill>
              <a:schemeClr val="bg2">
                <a:alpha val="50196"/>
              </a:schemeClr>
            </a:solidFill>
            <a:ln>
              <a:noFill/>
            </a:ln>
          </p:spPr>
        </p:pic>
        <p:sp>
          <p:nvSpPr>
            <p:cNvPr id="31" name="Rectangle 30">
              <a:extLst>
                <a:ext uri="{FF2B5EF4-FFF2-40B4-BE49-F238E27FC236}">
                  <a16:creationId xmlns:a16="http://schemas.microsoft.com/office/drawing/2014/main" id="{7AD69841-0596-4D92-2091-1FF941665A32}"/>
                </a:ext>
              </a:extLst>
            </p:cNvPr>
            <p:cNvSpPr/>
            <p:nvPr/>
          </p:nvSpPr>
          <p:spPr>
            <a:xfrm>
              <a:off x="2195736" y="4232811"/>
              <a:ext cx="758611" cy="28709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30" name="Rectangle 29">
              <a:extLst>
                <a:ext uri="{FF2B5EF4-FFF2-40B4-BE49-F238E27FC236}">
                  <a16:creationId xmlns:a16="http://schemas.microsoft.com/office/drawing/2014/main" id="{D48DF461-3E09-A549-CE2B-656259C9C889}"/>
                </a:ext>
              </a:extLst>
            </p:cNvPr>
            <p:cNvSpPr/>
            <p:nvPr/>
          </p:nvSpPr>
          <p:spPr>
            <a:xfrm>
              <a:off x="2405265" y="4199077"/>
              <a:ext cx="654567" cy="239114"/>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Atomic</a:t>
              </a:r>
            </a:p>
          </p:txBody>
        </p:sp>
        <p:sp>
          <p:nvSpPr>
            <p:cNvPr id="32" name="Rectangle 31">
              <a:extLst>
                <a:ext uri="{FF2B5EF4-FFF2-40B4-BE49-F238E27FC236}">
                  <a16:creationId xmlns:a16="http://schemas.microsoft.com/office/drawing/2014/main" id="{FF26EFD9-4A3A-4F34-ED7A-408122853E95}"/>
                </a:ext>
              </a:extLst>
            </p:cNvPr>
            <p:cNvSpPr/>
            <p:nvPr/>
          </p:nvSpPr>
          <p:spPr>
            <a:xfrm>
              <a:off x="2233991" y="2988206"/>
              <a:ext cx="758611" cy="28709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33" name="Rectangle 32">
              <a:extLst>
                <a:ext uri="{FF2B5EF4-FFF2-40B4-BE49-F238E27FC236}">
                  <a16:creationId xmlns:a16="http://schemas.microsoft.com/office/drawing/2014/main" id="{B77D6767-FEA0-9977-053E-16858CF5C0E7}"/>
                </a:ext>
              </a:extLst>
            </p:cNvPr>
            <p:cNvSpPr/>
            <p:nvPr/>
          </p:nvSpPr>
          <p:spPr>
            <a:xfrm>
              <a:off x="1986357" y="3012196"/>
              <a:ext cx="1092824" cy="239114"/>
            </a:xfrm>
            <a:prstGeom prst="rect">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Crystal Field</a:t>
              </a:r>
            </a:p>
          </p:txBody>
        </p:sp>
        <p:sp>
          <p:nvSpPr>
            <p:cNvPr id="34" name="Rectangle 33">
              <a:extLst>
                <a:ext uri="{FF2B5EF4-FFF2-40B4-BE49-F238E27FC236}">
                  <a16:creationId xmlns:a16="http://schemas.microsoft.com/office/drawing/2014/main" id="{A6A8132E-73B9-37BB-D71E-81CD8BD3F45F}"/>
                </a:ext>
              </a:extLst>
            </p:cNvPr>
            <p:cNvSpPr/>
            <p:nvPr/>
          </p:nvSpPr>
          <p:spPr>
            <a:xfrm>
              <a:off x="2240105" y="2459435"/>
              <a:ext cx="758611" cy="28709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35" name="Rectangle 34">
              <a:extLst>
                <a:ext uri="{FF2B5EF4-FFF2-40B4-BE49-F238E27FC236}">
                  <a16:creationId xmlns:a16="http://schemas.microsoft.com/office/drawing/2014/main" id="{CD39E341-705C-F4DE-8475-5B6F6CDE3945}"/>
                </a:ext>
              </a:extLst>
            </p:cNvPr>
            <p:cNvSpPr/>
            <p:nvPr/>
          </p:nvSpPr>
          <p:spPr>
            <a:xfrm>
              <a:off x="1986357" y="2402925"/>
              <a:ext cx="1092824" cy="239114"/>
            </a:xfrm>
            <a:prstGeom prst="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Ligand Field</a:t>
              </a:r>
            </a:p>
          </p:txBody>
        </p:sp>
      </p:grpSp>
      <p:pic>
        <p:nvPicPr>
          <p:cNvPr id="36" name="Picture 35">
            <a:extLst>
              <a:ext uri="{FF2B5EF4-FFF2-40B4-BE49-F238E27FC236}">
                <a16:creationId xmlns:a16="http://schemas.microsoft.com/office/drawing/2014/main" id="{92B17BD0-F403-3053-6B71-F8B0F4F05C51}"/>
              </a:ext>
            </a:extLst>
          </p:cNvPr>
          <p:cNvPicPr>
            <a:picLocks noChangeAspect="1"/>
          </p:cNvPicPr>
          <p:nvPr/>
        </p:nvPicPr>
        <p:blipFill>
          <a:blip r:embed="rId4"/>
          <a:stretch>
            <a:fillRect/>
          </a:stretch>
        </p:blipFill>
        <p:spPr>
          <a:xfrm>
            <a:off x="4139952" y="3974374"/>
            <a:ext cx="3278079" cy="179270"/>
          </a:xfrm>
          <a:prstGeom prst="rect">
            <a:avLst/>
          </a:prstGeom>
        </p:spPr>
      </p:pic>
    </p:spTree>
    <p:extLst>
      <p:ext uri="{BB962C8B-B14F-4D97-AF65-F5344CB8AC3E}">
        <p14:creationId xmlns:p14="http://schemas.microsoft.com/office/powerpoint/2010/main" val="50496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F25EA-206B-18DC-E817-31FEE3224174}"/>
              </a:ext>
            </a:extLst>
          </p:cNvPr>
          <p:cNvSpPr>
            <a:spLocks noGrp="1"/>
          </p:cNvSpPr>
          <p:nvPr>
            <p:ph type="title"/>
          </p:nvPr>
        </p:nvSpPr>
        <p:spPr/>
        <p:txBody>
          <a:bodyPr/>
          <a:lstStyle/>
          <a:p>
            <a:r>
              <a:rPr lang="en-US" dirty="0"/>
              <a:t>Special Hamiltonian Terms</a:t>
            </a:r>
          </a:p>
        </p:txBody>
      </p:sp>
      <p:sp>
        <p:nvSpPr>
          <p:cNvPr id="4" name="Footer Placeholder 3">
            <a:extLst>
              <a:ext uri="{FF2B5EF4-FFF2-40B4-BE49-F238E27FC236}">
                <a16:creationId xmlns:a16="http://schemas.microsoft.com/office/drawing/2014/main" id="{A23561AA-4725-262A-23C0-BBA81908A3BC}"/>
              </a:ext>
            </a:extLst>
          </p:cNvPr>
          <p:cNvSpPr>
            <a:spLocks noGrp="1"/>
          </p:cNvSpPr>
          <p:nvPr>
            <p:ph type="ftr" sz="quarter" idx="12"/>
          </p:nvPr>
        </p:nvSpPr>
        <p:spPr/>
        <p:txBody>
          <a:bodyPr/>
          <a:lstStyle/>
          <a:p>
            <a:r>
              <a:rPr lang="en-US" noProof="0"/>
              <a:t>Quanty Workshop | 09/10/2026 | Marius Retegan</a:t>
            </a:r>
            <a:endParaRPr lang="en-US" noProof="0" dirty="0"/>
          </a:p>
        </p:txBody>
      </p:sp>
      <p:pic>
        <p:nvPicPr>
          <p:cNvPr id="7" name="Picture 6">
            <a:extLst>
              <a:ext uri="{FF2B5EF4-FFF2-40B4-BE49-F238E27FC236}">
                <a16:creationId xmlns:a16="http://schemas.microsoft.com/office/drawing/2014/main" id="{0F8EAF19-B16B-BBCD-0427-CD7478B4F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954973"/>
            <a:ext cx="1080120" cy="1448732"/>
          </a:xfrm>
          <a:prstGeom prst="rect">
            <a:avLst/>
          </a:prstGeom>
        </p:spPr>
      </p:pic>
      <p:pic>
        <p:nvPicPr>
          <p:cNvPr id="12" name="Picture 11">
            <a:extLst>
              <a:ext uri="{FF2B5EF4-FFF2-40B4-BE49-F238E27FC236}">
                <a16:creationId xmlns:a16="http://schemas.microsoft.com/office/drawing/2014/main" id="{E3BF3EA8-10CC-AF80-4E2A-AF8941F30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792848"/>
            <a:ext cx="2130558" cy="1929954"/>
          </a:xfrm>
          <a:prstGeom prst="rect">
            <a:avLst/>
          </a:prstGeom>
        </p:spPr>
      </p:pic>
      <p:pic>
        <p:nvPicPr>
          <p:cNvPr id="14" name="Picture 13">
            <a:extLst>
              <a:ext uri="{FF2B5EF4-FFF2-40B4-BE49-F238E27FC236}">
                <a16:creationId xmlns:a16="http://schemas.microsoft.com/office/drawing/2014/main" id="{14222182-6857-32A0-F29B-CA284DA085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200" y="3337193"/>
            <a:ext cx="3162612" cy="1584176"/>
          </a:xfrm>
          <a:prstGeom prst="rect">
            <a:avLst/>
          </a:prstGeom>
        </p:spPr>
      </p:pic>
      <p:sp>
        <p:nvSpPr>
          <p:cNvPr id="15" name="Rectangle 14">
            <a:extLst>
              <a:ext uri="{FF2B5EF4-FFF2-40B4-BE49-F238E27FC236}">
                <a16:creationId xmlns:a16="http://schemas.microsoft.com/office/drawing/2014/main" id="{D21F3627-03F1-B723-3128-D11A09DBCDC9}"/>
              </a:ext>
            </a:extLst>
          </p:cNvPr>
          <p:cNvSpPr/>
          <p:nvPr/>
        </p:nvSpPr>
        <p:spPr>
          <a:xfrm>
            <a:off x="827584" y="2747338"/>
            <a:ext cx="3175759" cy="246221"/>
          </a:xfrm>
          <a:prstGeom prst="rect">
            <a:avLst/>
          </a:prstGeom>
        </p:spPr>
        <p:txBody>
          <a:bodyPr wrap="square">
            <a:spAutoFit/>
          </a:bodyPr>
          <a:lstStyle/>
          <a:p>
            <a:r>
              <a:rPr lang="en-GB" sz="1000" dirty="0"/>
              <a:t>V. Vercamer et al., </a:t>
            </a:r>
            <a:r>
              <a:rPr lang="en-GB" sz="1000" i="1" dirty="0"/>
              <a:t>Phys. Rev. B, </a:t>
            </a:r>
            <a:r>
              <a:rPr lang="en-GB" sz="1000" dirty="0"/>
              <a:t>2016, </a:t>
            </a:r>
            <a:r>
              <a:rPr lang="en-GB" sz="1000" b="1" dirty="0"/>
              <a:t>94</a:t>
            </a:r>
            <a:r>
              <a:rPr lang="en-GB" sz="1000" dirty="0"/>
              <a:t>, 245115</a:t>
            </a:r>
          </a:p>
        </p:txBody>
      </p:sp>
      <p:pic>
        <p:nvPicPr>
          <p:cNvPr id="24" name="Picture 23">
            <a:extLst>
              <a:ext uri="{FF2B5EF4-FFF2-40B4-BE49-F238E27FC236}">
                <a16:creationId xmlns:a16="http://schemas.microsoft.com/office/drawing/2014/main" id="{AFAC1637-4119-6D53-33BC-7FF66CB4A5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0310" y="1316789"/>
            <a:ext cx="4403920" cy="3081421"/>
          </a:xfrm>
          <a:prstGeom prst="rect">
            <a:avLst/>
          </a:prstGeom>
        </p:spPr>
      </p:pic>
    </p:spTree>
    <p:extLst>
      <p:ext uri="{BB962C8B-B14F-4D97-AF65-F5344CB8AC3E}">
        <p14:creationId xmlns:p14="http://schemas.microsoft.com/office/powerpoint/2010/main" val="12251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969-F196-1255-E19B-F9170C59AB05}"/>
              </a:ext>
            </a:extLst>
          </p:cNvPr>
          <p:cNvSpPr>
            <a:spLocks noGrp="1"/>
          </p:cNvSpPr>
          <p:nvPr>
            <p:ph type="title"/>
          </p:nvPr>
        </p:nvSpPr>
        <p:spPr/>
        <p:txBody>
          <a:bodyPr/>
          <a:lstStyle/>
          <a:p>
            <a:r>
              <a:rPr lang="en-US" dirty="0"/>
              <a:t>Orientation-Averaged RIXS</a:t>
            </a:r>
          </a:p>
        </p:txBody>
      </p:sp>
      <p:sp>
        <p:nvSpPr>
          <p:cNvPr id="4" name="Footer Placeholder 3">
            <a:extLst>
              <a:ext uri="{FF2B5EF4-FFF2-40B4-BE49-F238E27FC236}">
                <a16:creationId xmlns:a16="http://schemas.microsoft.com/office/drawing/2014/main" id="{694584EB-34F2-0AEA-C0DF-AD7E2F3A041E}"/>
              </a:ext>
            </a:extLst>
          </p:cNvPr>
          <p:cNvSpPr>
            <a:spLocks noGrp="1"/>
          </p:cNvSpPr>
          <p:nvPr>
            <p:ph type="ftr" sz="quarter" idx="12"/>
          </p:nvPr>
        </p:nvSpPr>
        <p:spPr/>
        <p:txBody>
          <a:bodyPr/>
          <a:lstStyle/>
          <a:p>
            <a:r>
              <a:rPr lang="en-US" noProof="0"/>
              <a:t>Quanty Workshop | 09/10/2026 | Marius Retegan</a:t>
            </a:r>
            <a:endParaRPr lang="en-US" noProof="0" dirty="0"/>
          </a:p>
        </p:txBody>
      </p:sp>
      <p:sp>
        <p:nvSpPr>
          <p:cNvPr id="5" name="Rectangle 4">
            <a:extLst>
              <a:ext uri="{FF2B5EF4-FFF2-40B4-BE49-F238E27FC236}">
                <a16:creationId xmlns:a16="http://schemas.microsoft.com/office/drawing/2014/main" id="{5242C818-4E74-389E-1EC1-246D069E7EC7}"/>
              </a:ext>
            </a:extLst>
          </p:cNvPr>
          <p:cNvSpPr/>
          <p:nvPr/>
        </p:nvSpPr>
        <p:spPr>
          <a:xfrm>
            <a:off x="827584" y="2251239"/>
            <a:ext cx="3672408" cy="246221"/>
          </a:xfrm>
          <a:prstGeom prst="rect">
            <a:avLst/>
          </a:prstGeom>
        </p:spPr>
        <p:txBody>
          <a:bodyPr wrap="square">
            <a:spAutoFit/>
          </a:bodyPr>
          <a:lstStyle/>
          <a:p>
            <a:r>
              <a:rPr lang="en-GB" sz="1000" dirty="0"/>
              <a:t>S. Zhang, O. Bunău et al., accepted to </a:t>
            </a:r>
            <a:r>
              <a:rPr lang="en-GB" sz="1000" i="1" dirty="0"/>
              <a:t>Phys. Rev. B</a:t>
            </a:r>
            <a:endParaRPr lang="en-GB" sz="1000" dirty="0"/>
          </a:p>
        </p:txBody>
      </p:sp>
      <p:pic>
        <p:nvPicPr>
          <p:cNvPr id="8" name="Picture 7">
            <a:extLst>
              <a:ext uri="{FF2B5EF4-FFF2-40B4-BE49-F238E27FC236}">
                <a16:creationId xmlns:a16="http://schemas.microsoft.com/office/drawing/2014/main" id="{633613C0-DAAE-6C9E-078C-09C683C7DB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298" y="940514"/>
            <a:ext cx="4086015" cy="1134563"/>
          </a:xfrm>
          <a:prstGeom prst="rect">
            <a:avLst/>
          </a:prstGeom>
        </p:spPr>
      </p:pic>
      <p:pic>
        <p:nvPicPr>
          <p:cNvPr id="12" name="Picture 11">
            <a:extLst>
              <a:ext uri="{FF2B5EF4-FFF2-40B4-BE49-F238E27FC236}">
                <a16:creationId xmlns:a16="http://schemas.microsoft.com/office/drawing/2014/main" id="{F795E1F6-F633-76CF-39A7-5036C9896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5487" y="3098741"/>
            <a:ext cx="1716620" cy="690313"/>
          </a:xfrm>
          <a:prstGeom prst="rect">
            <a:avLst/>
          </a:prstGeom>
        </p:spPr>
      </p:pic>
      <p:pic>
        <p:nvPicPr>
          <p:cNvPr id="14" name="Picture 13">
            <a:extLst>
              <a:ext uri="{FF2B5EF4-FFF2-40B4-BE49-F238E27FC236}">
                <a16:creationId xmlns:a16="http://schemas.microsoft.com/office/drawing/2014/main" id="{92389249-1A8C-A109-B049-1F9F36EF4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4204839"/>
            <a:ext cx="3087826" cy="1100933"/>
          </a:xfrm>
          <a:prstGeom prst="rect">
            <a:avLst/>
          </a:prstGeom>
        </p:spPr>
      </p:pic>
      <p:pic>
        <p:nvPicPr>
          <p:cNvPr id="16" name="Picture 15">
            <a:extLst>
              <a:ext uri="{FF2B5EF4-FFF2-40B4-BE49-F238E27FC236}">
                <a16:creationId xmlns:a16="http://schemas.microsoft.com/office/drawing/2014/main" id="{5A1F49E4-0101-8DDA-6662-6D432DB8BA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000" y="2706234"/>
            <a:ext cx="2144760" cy="1418023"/>
          </a:xfrm>
          <a:prstGeom prst="rect">
            <a:avLst/>
          </a:prstGeom>
        </p:spPr>
      </p:pic>
      <p:pic>
        <p:nvPicPr>
          <p:cNvPr id="18" name="Picture 17">
            <a:extLst>
              <a:ext uri="{FF2B5EF4-FFF2-40B4-BE49-F238E27FC236}">
                <a16:creationId xmlns:a16="http://schemas.microsoft.com/office/drawing/2014/main" id="{88AEBE6F-F04D-3888-33BF-D9D3F67885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4552" y="745649"/>
            <a:ext cx="4470898" cy="2640929"/>
          </a:xfrm>
          <a:prstGeom prst="rect">
            <a:avLst/>
          </a:prstGeom>
        </p:spPr>
      </p:pic>
      <p:pic>
        <p:nvPicPr>
          <p:cNvPr id="24" name="Picture 23">
            <a:extLst>
              <a:ext uri="{FF2B5EF4-FFF2-40B4-BE49-F238E27FC236}">
                <a16:creationId xmlns:a16="http://schemas.microsoft.com/office/drawing/2014/main" id="{518B5D05-621D-5B7D-ACB9-0AC8EB8BBB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66430" y="3643175"/>
            <a:ext cx="1300957" cy="1579733"/>
          </a:xfrm>
          <a:prstGeom prst="rect">
            <a:avLst/>
          </a:prstGeom>
        </p:spPr>
      </p:pic>
      <p:pic>
        <p:nvPicPr>
          <p:cNvPr id="26" name="Picture 25">
            <a:extLst>
              <a:ext uri="{FF2B5EF4-FFF2-40B4-BE49-F238E27FC236}">
                <a16:creationId xmlns:a16="http://schemas.microsoft.com/office/drawing/2014/main" id="{B256C3CF-8C24-6DAF-9714-37B0F0D3C5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3451" y="3654031"/>
            <a:ext cx="1300957" cy="1579733"/>
          </a:xfrm>
          <a:prstGeom prst="rect">
            <a:avLst/>
          </a:prstGeom>
        </p:spPr>
      </p:pic>
      <p:sp>
        <p:nvSpPr>
          <p:cNvPr id="27" name="Rectangle 26">
            <a:extLst>
              <a:ext uri="{FF2B5EF4-FFF2-40B4-BE49-F238E27FC236}">
                <a16:creationId xmlns:a16="http://schemas.microsoft.com/office/drawing/2014/main" id="{ED3DF276-BBC8-C925-00A2-D3F632A1EC78}"/>
              </a:ext>
            </a:extLst>
          </p:cNvPr>
          <p:cNvSpPr/>
          <p:nvPr/>
        </p:nvSpPr>
        <p:spPr>
          <a:xfrm>
            <a:off x="5144507" y="1489349"/>
            <a:ext cx="579621" cy="720080"/>
          </a:xfrm>
          <a:prstGeom prst="rect">
            <a:avLst/>
          </a:prstGeom>
          <a:solidFill>
            <a:srgbClr val="FFFFFF">
              <a:alpha val="10588"/>
            </a:srgb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C71A156A-6073-E4B8-86CE-ECE7D2EB3DD3}"/>
              </a:ext>
            </a:extLst>
          </p:cNvPr>
          <p:cNvSpPr txBox="1"/>
          <p:nvPr/>
        </p:nvSpPr>
        <p:spPr>
          <a:xfrm>
            <a:off x="5791588" y="4941998"/>
            <a:ext cx="582211" cy="246221"/>
          </a:xfrm>
          <a:prstGeom prst="rect">
            <a:avLst/>
          </a:prstGeom>
          <a:noFill/>
        </p:spPr>
        <p:txBody>
          <a:bodyPr wrap="none" rtlCol="0">
            <a:spAutoFit/>
          </a:bodyPr>
          <a:lstStyle/>
          <a:p>
            <a:r>
              <a:rPr lang="en-US" sz="1000" dirty="0">
                <a:solidFill>
                  <a:schemeClr val="bg1"/>
                </a:solidFill>
              </a:rPr>
              <a:t>current</a:t>
            </a:r>
          </a:p>
        </p:txBody>
      </p:sp>
      <p:sp>
        <p:nvSpPr>
          <p:cNvPr id="29" name="TextBox 28">
            <a:extLst>
              <a:ext uri="{FF2B5EF4-FFF2-40B4-BE49-F238E27FC236}">
                <a16:creationId xmlns:a16="http://schemas.microsoft.com/office/drawing/2014/main" id="{1BD90BCE-659E-860C-DEB0-687CA0F73F5E}"/>
              </a:ext>
            </a:extLst>
          </p:cNvPr>
          <p:cNvSpPr txBox="1"/>
          <p:nvPr/>
        </p:nvSpPr>
        <p:spPr>
          <a:xfrm>
            <a:off x="7577238" y="4941998"/>
            <a:ext cx="667170" cy="246221"/>
          </a:xfrm>
          <a:prstGeom prst="rect">
            <a:avLst/>
          </a:prstGeom>
          <a:noFill/>
        </p:spPr>
        <p:txBody>
          <a:bodyPr wrap="none" rtlCol="0">
            <a:spAutoFit/>
          </a:bodyPr>
          <a:lstStyle/>
          <a:p>
            <a:r>
              <a:rPr lang="en-US" sz="1000" dirty="0">
                <a:solidFill>
                  <a:schemeClr val="bg1"/>
                </a:solidFill>
              </a:rPr>
              <a:t>previous</a:t>
            </a:r>
          </a:p>
        </p:txBody>
      </p:sp>
    </p:spTree>
    <p:extLst>
      <p:ext uri="{BB962C8B-B14F-4D97-AF65-F5344CB8AC3E}">
        <p14:creationId xmlns:p14="http://schemas.microsoft.com/office/powerpoint/2010/main" val="345845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animBg="1"/>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D391-1E5C-94A3-D0A6-CDA105C6EA51}"/>
              </a:ext>
            </a:extLst>
          </p:cNvPr>
          <p:cNvSpPr>
            <a:spLocks noGrp="1"/>
          </p:cNvSpPr>
          <p:nvPr>
            <p:ph type="title"/>
          </p:nvPr>
        </p:nvSpPr>
        <p:spPr/>
        <p:txBody>
          <a:bodyPr/>
          <a:lstStyle/>
          <a:p>
            <a:r>
              <a:rPr lang="en-US" dirty="0"/>
              <a:t>Loading and Saving Data</a:t>
            </a:r>
          </a:p>
        </p:txBody>
      </p:sp>
      <p:sp>
        <p:nvSpPr>
          <p:cNvPr id="4" name="Footer Placeholder 3">
            <a:extLst>
              <a:ext uri="{FF2B5EF4-FFF2-40B4-BE49-F238E27FC236}">
                <a16:creationId xmlns:a16="http://schemas.microsoft.com/office/drawing/2014/main" id="{678586B5-3D4F-7134-EAE4-49CB399CFA13}"/>
              </a:ext>
            </a:extLst>
          </p:cNvPr>
          <p:cNvSpPr>
            <a:spLocks noGrp="1"/>
          </p:cNvSpPr>
          <p:nvPr>
            <p:ph type="ftr" sz="quarter" idx="12"/>
          </p:nvPr>
        </p:nvSpPr>
        <p:spPr/>
        <p:txBody>
          <a:bodyPr/>
          <a:lstStyle/>
          <a:p>
            <a:r>
              <a:rPr lang="en-US" noProof="0"/>
              <a:t>Quanty Workshop | 09/10/2026 | Marius Retegan</a:t>
            </a:r>
            <a:endParaRPr lang="en-US" noProof="0" dirty="0"/>
          </a:p>
        </p:txBody>
      </p:sp>
      <p:pic>
        <p:nvPicPr>
          <p:cNvPr id="6" name="Picture 5">
            <a:extLst>
              <a:ext uri="{FF2B5EF4-FFF2-40B4-BE49-F238E27FC236}">
                <a16:creationId xmlns:a16="http://schemas.microsoft.com/office/drawing/2014/main" id="{6C07C3B3-A68C-87FD-038A-1FC620C97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791121"/>
            <a:ext cx="1871293" cy="1840104"/>
          </a:xfrm>
          <a:prstGeom prst="rect">
            <a:avLst/>
          </a:prstGeom>
        </p:spPr>
      </p:pic>
      <p:sp>
        <p:nvSpPr>
          <p:cNvPr id="7" name="TextBox 6">
            <a:extLst>
              <a:ext uri="{FF2B5EF4-FFF2-40B4-BE49-F238E27FC236}">
                <a16:creationId xmlns:a16="http://schemas.microsoft.com/office/drawing/2014/main" id="{BEB82D07-65C5-D947-14A9-E7D3353CF5E8}"/>
              </a:ext>
            </a:extLst>
          </p:cNvPr>
          <p:cNvSpPr txBox="1"/>
          <p:nvPr/>
        </p:nvSpPr>
        <p:spPr>
          <a:xfrm>
            <a:off x="727200" y="1351359"/>
            <a:ext cx="1593398" cy="646331"/>
          </a:xfrm>
          <a:prstGeom prst="rect">
            <a:avLst/>
          </a:prstGeom>
          <a:noFill/>
        </p:spPr>
        <p:txBody>
          <a:bodyPr wrap="square" rtlCol="0">
            <a:spAutoFit/>
          </a:bodyPr>
          <a:lstStyle/>
          <a:p>
            <a:r>
              <a:rPr lang="en-US" sz="1200" dirty="0"/>
              <a:t>A dedicated widget allows to open ASCII data files.</a:t>
            </a:r>
          </a:p>
        </p:txBody>
      </p:sp>
      <p:pic>
        <p:nvPicPr>
          <p:cNvPr id="9" name="Picture 8">
            <a:extLst>
              <a:ext uri="{FF2B5EF4-FFF2-40B4-BE49-F238E27FC236}">
                <a16:creationId xmlns:a16="http://schemas.microsoft.com/office/drawing/2014/main" id="{560FBD50-F0CD-09B9-34C8-15F428B35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879" y="636842"/>
            <a:ext cx="3360778" cy="2075367"/>
          </a:xfrm>
          <a:prstGeom prst="rect">
            <a:avLst/>
          </a:prstGeom>
        </p:spPr>
      </p:pic>
      <p:pic>
        <p:nvPicPr>
          <p:cNvPr id="14" name="Picture 13">
            <a:extLst>
              <a:ext uri="{FF2B5EF4-FFF2-40B4-BE49-F238E27FC236}">
                <a16:creationId xmlns:a16="http://schemas.microsoft.com/office/drawing/2014/main" id="{BE526DDC-6E8A-AF6F-2FE3-407353540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7645" y="913284"/>
            <a:ext cx="1146712" cy="1241574"/>
          </a:xfrm>
          <a:prstGeom prst="rect">
            <a:avLst/>
          </a:prstGeom>
        </p:spPr>
      </p:pic>
      <p:pic>
        <p:nvPicPr>
          <p:cNvPr id="16" name="Picture 15">
            <a:extLst>
              <a:ext uri="{FF2B5EF4-FFF2-40B4-BE49-F238E27FC236}">
                <a16:creationId xmlns:a16="http://schemas.microsoft.com/office/drawing/2014/main" id="{BD2A6234-9BC1-974A-EF83-4DB0214000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296" y="1967213"/>
            <a:ext cx="641349" cy="465404"/>
          </a:xfrm>
          <a:prstGeom prst="rect">
            <a:avLst/>
          </a:prstGeom>
        </p:spPr>
      </p:pic>
      <p:pic>
        <p:nvPicPr>
          <p:cNvPr id="18" name="Picture 17">
            <a:extLst>
              <a:ext uri="{FF2B5EF4-FFF2-40B4-BE49-F238E27FC236}">
                <a16:creationId xmlns:a16="http://schemas.microsoft.com/office/drawing/2014/main" id="{8AC43C06-3B0B-B87F-10DA-0376E3D881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0942" y="2856023"/>
            <a:ext cx="5086248" cy="2509395"/>
          </a:xfrm>
          <a:prstGeom prst="rect">
            <a:avLst/>
          </a:prstGeom>
        </p:spPr>
      </p:pic>
      <p:sp>
        <p:nvSpPr>
          <p:cNvPr id="19" name="TextBox 18">
            <a:extLst>
              <a:ext uri="{FF2B5EF4-FFF2-40B4-BE49-F238E27FC236}">
                <a16:creationId xmlns:a16="http://schemas.microsoft.com/office/drawing/2014/main" id="{AD693F4A-EA38-4F6C-27A9-488DCDFDC117}"/>
              </a:ext>
            </a:extLst>
          </p:cNvPr>
          <p:cNvSpPr txBox="1"/>
          <p:nvPr/>
        </p:nvSpPr>
        <p:spPr>
          <a:xfrm>
            <a:off x="630001" y="3612402"/>
            <a:ext cx="2520279" cy="830997"/>
          </a:xfrm>
          <a:prstGeom prst="rect">
            <a:avLst/>
          </a:prstGeom>
          <a:noFill/>
        </p:spPr>
        <p:txBody>
          <a:bodyPr wrap="square" rtlCol="0">
            <a:spAutoFit/>
          </a:bodyPr>
          <a:lstStyle/>
          <a:p>
            <a:r>
              <a:rPr lang="en-US" sz="1200" dirty="0"/>
              <a:t>The results can be serialized and deserialized to a HDF5 file format, that can be be visualized with utils like </a:t>
            </a:r>
            <a:r>
              <a:rPr lang="en-US" sz="1200" b="1" i="1" dirty="0"/>
              <a:t>silx view</a:t>
            </a:r>
            <a:r>
              <a:rPr lang="en-US" sz="1200" dirty="0"/>
              <a:t>.</a:t>
            </a:r>
          </a:p>
        </p:txBody>
      </p:sp>
    </p:spTree>
    <p:extLst>
      <p:ext uri="{BB962C8B-B14F-4D97-AF65-F5344CB8AC3E}">
        <p14:creationId xmlns:p14="http://schemas.microsoft.com/office/powerpoint/2010/main" val="349902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21DB4-8C2D-0AA8-BDB7-40E3FC9599C0}"/>
              </a:ext>
            </a:extLst>
          </p:cNvPr>
          <p:cNvSpPr>
            <a:spLocks noGrp="1"/>
          </p:cNvSpPr>
          <p:nvPr>
            <p:ph type="title"/>
          </p:nvPr>
        </p:nvSpPr>
        <p:spPr/>
        <p:txBody>
          <a:bodyPr/>
          <a:lstStyle/>
          <a:p>
            <a:r>
              <a:rPr lang="en-US" dirty="0"/>
              <a:t>Parameter Scan: Integrated Widget and Jupyter Notebooks</a:t>
            </a:r>
          </a:p>
        </p:txBody>
      </p:sp>
      <p:sp>
        <p:nvSpPr>
          <p:cNvPr id="4" name="Footer Placeholder 3">
            <a:extLst>
              <a:ext uri="{FF2B5EF4-FFF2-40B4-BE49-F238E27FC236}">
                <a16:creationId xmlns:a16="http://schemas.microsoft.com/office/drawing/2014/main" id="{DFAA9E77-9C4E-8880-667A-4F1B28601C70}"/>
              </a:ext>
            </a:extLst>
          </p:cNvPr>
          <p:cNvSpPr>
            <a:spLocks noGrp="1"/>
          </p:cNvSpPr>
          <p:nvPr>
            <p:ph type="ftr" sz="quarter" idx="12"/>
          </p:nvPr>
        </p:nvSpPr>
        <p:spPr/>
        <p:txBody>
          <a:bodyPr/>
          <a:lstStyle/>
          <a:p>
            <a:r>
              <a:rPr lang="en-US" noProof="0"/>
              <a:t>Quanty Workshop | 09/10/2026 | Marius Retegan</a:t>
            </a:r>
            <a:endParaRPr lang="en-US" noProof="0" dirty="0"/>
          </a:p>
        </p:txBody>
      </p:sp>
      <p:pic>
        <p:nvPicPr>
          <p:cNvPr id="6" name="Picture 5">
            <a:extLst>
              <a:ext uri="{FF2B5EF4-FFF2-40B4-BE49-F238E27FC236}">
                <a16:creationId xmlns:a16="http://schemas.microsoft.com/office/drawing/2014/main" id="{79028E9D-50D9-8504-8D7E-7562840ADF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682" y="3217540"/>
            <a:ext cx="3410441" cy="2160240"/>
          </a:xfrm>
          <a:prstGeom prst="rect">
            <a:avLst/>
          </a:prstGeom>
        </p:spPr>
      </p:pic>
      <p:pic>
        <p:nvPicPr>
          <p:cNvPr id="8" name="Picture 7">
            <a:extLst>
              <a:ext uri="{FF2B5EF4-FFF2-40B4-BE49-F238E27FC236}">
                <a16:creationId xmlns:a16="http://schemas.microsoft.com/office/drawing/2014/main" id="{388CF863-18D5-5C09-9C51-26FD346D9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814" y="1019017"/>
            <a:ext cx="2947066" cy="2009362"/>
          </a:xfrm>
          <a:prstGeom prst="rect">
            <a:avLst/>
          </a:prstGeom>
        </p:spPr>
      </p:pic>
      <p:sp>
        <p:nvSpPr>
          <p:cNvPr id="9" name="TextBox 8">
            <a:extLst>
              <a:ext uri="{FF2B5EF4-FFF2-40B4-BE49-F238E27FC236}">
                <a16:creationId xmlns:a16="http://schemas.microsoft.com/office/drawing/2014/main" id="{FD6498C5-A4D1-C1AD-20C3-A966DE64B7A7}"/>
              </a:ext>
            </a:extLst>
          </p:cNvPr>
          <p:cNvSpPr txBox="1"/>
          <p:nvPr/>
        </p:nvSpPr>
        <p:spPr>
          <a:xfrm>
            <a:off x="413636" y="678324"/>
            <a:ext cx="779381" cy="307777"/>
          </a:xfrm>
          <a:prstGeom prst="rect">
            <a:avLst/>
          </a:prstGeom>
          <a:solidFill>
            <a:srgbClr val="FFC000"/>
          </a:solidFill>
        </p:spPr>
        <p:txBody>
          <a:bodyPr wrap="none" rtlCol="0">
            <a:spAutoFit/>
          </a:bodyPr>
          <a:lstStyle/>
          <a:p>
            <a:r>
              <a:rPr lang="en-US" sz="1400" b="1" dirty="0"/>
              <a:t>Widget</a:t>
            </a:r>
          </a:p>
        </p:txBody>
      </p:sp>
      <p:sp>
        <p:nvSpPr>
          <p:cNvPr id="10" name="TextBox 9">
            <a:extLst>
              <a:ext uri="{FF2B5EF4-FFF2-40B4-BE49-F238E27FC236}">
                <a16:creationId xmlns:a16="http://schemas.microsoft.com/office/drawing/2014/main" id="{4B50FE43-52DB-1741-6B6A-5C3DA58DF13D}"/>
              </a:ext>
            </a:extLst>
          </p:cNvPr>
          <p:cNvSpPr txBox="1"/>
          <p:nvPr/>
        </p:nvSpPr>
        <p:spPr>
          <a:xfrm>
            <a:off x="468451" y="2909763"/>
            <a:ext cx="1704313" cy="307777"/>
          </a:xfrm>
          <a:prstGeom prst="rect">
            <a:avLst/>
          </a:prstGeom>
          <a:solidFill>
            <a:schemeClr val="accent6">
              <a:lumMod val="75000"/>
            </a:schemeClr>
          </a:solidFill>
        </p:spPr>
        <p:txBody>
          <a:bodyPr wrap="none" rtlCol="0">
            <a:spAutoFit/>
          </a:bodyPr>
          <a:lstStyle/>
          <a:p>
            <a:r>
              <a:rPr lang="en-US" sz="1400" b="1" dirty="0"/>
              <a:t>Jupyter Notebook</a:t>
            </a:r>
          </a:p>
        </p:txBody>
      </p:sp>
      <p:pic>
        <p:nvPicPr>
          <p:cNvPr id="12" name="Picture 11">
            <a:extLst>
              <a:ext uri="{FF2B5EF4-FFF2-40B4-BE49-F238E27FC236}">
                <a16:creationId xmlns:a16="http://schemas.microsoft.com/office/drawing/2014/main" id="{FDA04143-42AF-308E-73CA-F3D7CAD719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4491" y="772396"/>
            <a:ext cx="3783534" cy="3017126"/>
          </a:xfrm>
          <a:prstGeom prst="rect">
            <a:avLst/>
          </a:prstGeom>
        </p:spPr>
      </p:pic>
      <p:pic>
        <p:nvPicPr>
          <p:cNvPr id="14" name="Picture 13">
            <a:extLst>
              <a:ext uri="{FF2B5EF4-FFF2-40B4-BE49-F238E27FC236}">
                <a16:creationId xmlns:a16="http://schemas.microsoft.com/office/drawing/2014/main" id="{88916A41-C8C5-2D12-0F57-44117A04B6EF}"/>
              </a:ext>
            </a:extLst>
          </p:cNvPr>
          <p:cNvPicPr>
            <a:picLocks noChangeAspect="1"/>
          </p:cNvPicPr>
          <p:nvPr/>
        </p:nvPicPr>
        <p:blipFill>
          <a:blip r:embed="rId5">
            <a:extLst>
              <a:ext uri="{28A0092B-C50C-407E-A947-70E740481C1C}">
                <a14:useLocalDpi xmlns:a14="http://schemas.microsoft.com/office/drawing/2010/main" val="0"/>
              </a:ext>
            </a:extLst>
          </a:blip>
          <a:srcRect l="1977"/>
          <a:stretch>
            <a:fillRect/>
          </a:stretch>
        </p:blipFill>
        <p:spPr>
          <a:xfrm>
            <a:off x="5004048" y="2855169"/>
            <a:ext cx="3672408" cy="2287532"/>
          </a:xfrm>
          <a:prstGeom prst="rect">
            <a:avLst/>
          </a:prstGeom>
        </p:spPr>
      </p:pic>
    </p:spTree>
    <p:extLst>
      <p:ext uri="{BB962C8B-B14F-4D97-AF65-F5344CB8AC3E}">
        <p14:creationId xmlns:p14="http://schemas.microsoft.com/office/powerpoint/2010/main" val="420572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8E2C58-C6D2-159B-0ABE-72A67C7DBFA5}"/>
              </a:ext>
            </a:extLst>
          </p:cNvPr>
          <p:cNvSpPr>
            <a:spLocks noGrp="1"/>
          </p:cNvSpPr>
          <p:nvPr>
            <p:ph type="title"/>
          </p:nvPr>
        </p:nvSpPr>
        <p:spPr>
          <a:xfrm>
            <a:off x="0" y="2609100"/>
            <a:ext cx="9144000" cy="496800"/>
          </a:xfrm>
        </p:spPr>
        <p:txBody>
          <a:bodyPr/>
          <a:lstStyle/>
          <a:p>
            <a:r>
              <a:rPr lang="en-US" sz="1600" dirty="0">
                <a:latin typeface="+mn-lt"/>
              </a:rPr>
              <a:t>Application of the XMCD sum-rules</a:t>
            </a:r>
            <a:endParaRPr lang="en-US" dirty="0"/>
          </a:p>
        </p:txBody>
      </p:sp>
    </p:spTree>
    <p:extLst>
      <p:ext uri="{BB962C8B-B14F-4D97-AF65-F5344CB8AC3E}">
        <p14:creationId xmlns:p14="http://schemas.microsoft.com/office/powerpoint/2010/main" val="218166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04E70-5A31-8917-254E-B9F368A90D8E}"/>
              </a:ext>
            </a:extLst>
          </p:cNvPr>
          <p:cNvSpPr>
            <a:spLocks noGrp="1"/>
          </p:cNvSpPr>
          <p:nvPr>
            <p:ph type="title"/>
          </p:nvPr>
        </p:nvSpPr>
        <p:spPr/>
        <p:txBody>
          <a:bodyPr/>
          <a:lstStyle/>
          <a:p>
            <a:r>
              <a:rPr lang="en-US" dirty="0"/>
              <a:t>XMCD Sum rules for L</a:t>
            </a:r>
            <a:r>
              <a:rPr lang="en-US" baseline="-25000" dirty="0"/>
              <a:t>2,3</a:t>
            </a:r>
            <a:r>
              <a:rPr lang="en-US" dirty="0"/>
              <a:t> edges</a:t>
            </a:r>
          </a:p>
        </p:txBody>
      </p:sp>
      <p:sp>
        <p:nvSpPr>
          <p:cNvPr id="4" name="Footer Placeholder 3">
            <a:extLst>
              <a:ext uri="{FF2B5EF4-FFF2-40B4-BE49-F238E27FC236}">
                <a16:creationId xmlns:a16="http://schemas.microsoft.com/office/drawing/2014/main" id="{6707BC41-1D6B-75A7-C456-FA9B3316FDE5}"/>
              </a:ext>
            </a:extLst>
          </p:cNvPr>
          <p:cNvSpPr>
            <a:spLocks noGrp="1"/>
          </p:cNvSpPr>
          <p:nvPr>
            <p:ph type="ftr" sz="quarter" idx="12"/>
          </p:nvPr>
        </p:nvSpPr>
        <p:spPr/>
        <p:txBody>
          <a:bodyPr/>
          <a:lstStyle/>
          <a:p>
            <a:r>
              <a:rPr lang="en-US"/>
              <a:t>Quanty Workshop | 09/10/2026 | Marius Retegan</a:t>
            </a:r>
            <a:endParaRPr lang="en-US" dirty="0"/>
          </a:p>
        </p:txBody>
      </p:sp>
      <p:pic>
        <p:nvPicPr>
          <p:cNvPr id="5" name="Picture 4">
            <a:extLst>
              <a:ext uri="{FF2B5EF4-FFF2-40B4-BE49-F238E27FC236}">
                <a16:creationId xmlns:a16="http://schemas.microsoft.com/office/drawing/2014/main" id="{AF7B06E8-1D2B-1A86-4D83-5C21AAD59CD7}"/>
              </a:ext>
            </a:extLst>
          </p:cNvPr>
          <p:cNvPicPr>
            <a:picLocks noChangeAspect="1"/>
          </p:cNvPicPr>
          <p:nvPr/>
        </p:nvPicPr>
        <p:blipFill>
          <a:blip r:embed="rId2"/>
          <a:stretch>
            <a:fillRect/>
          </a:stretch>
        </p:blipFill>
        <p:spPr>
          <a:xfrm>
            <a:off x="2052636" y="898179"/>
            <a:ext cx="5038725" cy="1476375"/>
          </a:xfrm>
          <a:prstGeom prst="rect">
            <a:avLst/>
          </a:prstGeom>
        </p:spPr>
      </p:pic>
      <p:pic>
        <p:nvPicPr>
          <p:cNvPr id="6" name="Picture 5">
            <a:extLst>
              <a:ext uri="{FF2B5EF4-FFF2-40B4-BE49-F238E27FC236}">
                <a16:creationId xmlns:a16="http://schemas.microsoft.com/office/drawing/2014/main" id="{12B37C5C-4443-AB48-5D05-13358EE01AE4}"/>
              </a:ext>
            </a:extLst>
          </p:cNvPr>
          <p:cNvPicPr>
            <a:picLocks noChangeAspect="1"/>
          </p:cNvPicPr>
          <p:nvPr/>
        </p:nvPicPr>
        <p:blipFill rotWithShape="1">
          <a:blip r:embed="rId3"/>
          <a:srcRect r="1853"/>
          <a:stretch/>
        </p:blipFill>
        <p:spPr>
          <a:xfrm>
            <a:off x="2614801" y="2671803"/>
            <a:ext cx="3914397" cy="1952414"/>
          </a:xfrm>
          <a:prstGeom prst="rect">
            <a:avLst/>
          </a:prstGeom>
        </p:spPr>
      </p:pic>
      <p:sp>
        <p:nvSpPr>
          <p:cNvPr id="7" name="TextBox 6">
            <a:extLst>
              <a:ext uri="{FF2B5EF4-FFF2-40B4-BE49-F238E27FC236}">
                <a16:creationId xmlns:a16="http://schemas.microsoft.com/office/drawing/2014/main" id="{0913FA42-AB48-64D5-7B22-8E0E2B505FF5}"/>
              </a:ext>
            </a:extLst>
          </p:cNvPr>
          <p:cNvSpPr txBox="1"/>
          <p:nvPr/>
        </p:nvSpPr>
        <p:spPr>
          <a:xfrm>
            <a:off x="3117408" y="4764550"/>
            <a:ext cx="3456384" cy="307777"/>
          </a:xfrm>
          <a:prstGeom prst="rect">
            <a:avLst/>
          </a:prstGeom>
          <a:noFill/>
        </p:spPr>
        <p:txBody>
          <a:bodyPr wrap="square">
            <a:spAutoFit/>
          </a:bodyPr>
          <a:lstStyle/>
          <a:p>
            <a:r>
              <a:rPr lang="en-US" sz="1400" dirty="0"/>
              <a:t>Jafri et al., Inorg. Chem., </a:t>
            </a:r>
            <a:r>
              <a:rPr lang="en-US" sz="1400" b="1" dirty="0"/>
              <a:t>2016</a:t>
            </a:r>
          </a:p>
        </p:txBody>
      </p:sp>
    </p:spTree>
    <p:extLst>
      <p:ext uri="{BB962C8B-B14F-4D97-AF65-F5344CB8AC3E}">
        <p14:creationId xmlns:p14="http://schemas.microsoft.com/office/powerpoint/2010/main" val="3114347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C546-AF5C-22A7-7DC1-17BF0952B1F4}"/>
              </a:ext>
            </a:extLst>
          </p:cNvPr>
          <p:cNvSpPr>
            <a:spLocks noGrp="1"/>
          </p:cNvSpPr>
          <p:nvPr>
            <p:ph type="title"/>
          </p:nvPr>
        </p:nvSpPr>
        <p:spPr/>
        <p:txBody>
          <a:bodyPr/>
          <a:lstStyle/>
          <a:p>
            <a:r>
              <a:rPr lang="en-US" dirty="0"/>
              <a:t>The magneto-optical sum rules</a:t>
            </a:r>
          </a:p>
        </p:txBody>
      </p:sp>
      <p:sp>
        <p:nvSpPr>
          <p:cNvPr id="4" name="Footer Placeholder 3">
            <a:extLst>
              <a:ext uri="{FF2B5EF4-FFF2-40B4-BE49-F238E27FC236}">
                <a16:creationId xmlns:a16="http://schemas.microsoft.com/office/drawing/2014/main" id="{D4EE0254-01A2-BE1C-3096-718DE42307D2}"/>
              </a:ext>
            </a:extLst>
          </p:cNvPr>
          <p:cNvSpPr>
            <a:spLocks noGrp="1"/>
          </p:cNvSpPr>
          <p:nvPr>
            <p:ph type="ftr" sz="quarter" idx="12"/>
          </p:nvPr>
        </p:nvSpPr>
        <p:spPr/>
        <p:txBody>
          <a:bodyPr/>
          <a:lstStyle/>
          <a:p>
            <a:r>
              <a:rPr lang="en-US"/>
              <a:t>Quanty Workshop | 09/10/2026 | Marius Retegan</a:t>
            </a:r>
            <a:endParaRPr lang="en-US" dirty="0"/>
          </a:p>
        </p:txBody>
      </p:sp>
      <p:pic>
        <p:nvPicPr>
          <p:cNvPr id="5" name="Picture 4">
            <a:extLst>
              <a:ext uri="{FF2B5EF4-FFF2-40B4-BE49-F238E27FC236}">
                <a16:creationId xmlns:a16="http://schemas.microsoft.com/office/drawing/2014/main" id="{EC180400-B425-8F5F-7FF1-8BEB144A4037}"/>
              </a:ext>
            </a:extLst>
          </p:cNvPr>
          <p:cNvPicPr>
            <a:picLocks noChangeAspect="1"/>
          </p:cNvPicPr>
          <p:nvPr/>
        </p:nvPicPr>
        <p:blipFill>
          <a:blip r:embed="rId2"/>
          <a:stretch>
            <a:fillRect/>
          </a:stretch>
        </p:blipFill>
        <p:spPr>
          <a:xfrm>
            <a:off x="1685186" y="1054156"/>
            <a:ext cx="425072" cy="190164"/>
          </a:xfrm>
          <a:prstGeom prst="rect">
            <a:avLst/>
          </a:prstGeom>
        </p:spPr>
      </p:pic>
      <p:pic>
        <p:nvPicPr>
          <p:cNvPr id="6" name="Picture 5">
            <a:extLst>
              <a:ext uri="{FF2B5EF4-FFF2-40B4-BE49-F238E27FC236}">
                <a16:creationId xmlns:a16="http://schemas.microsoft.com/office/drawing/2014/main" id="{5486CA12-E289-723E-17F6-3C7E9D273BFA}"/>
              </a:ext>
            </a:extLst>
          </p:cNvPr>
          <p:cNvPicPr>
            <a:picLocks noChangeAspect="1"/>
          </p:cNvPicPr>
          <p:nvPr/>
        </p:nvPicPr>
        <p:blipFill>
          <a:blip r:embed="rId3"/>
          <a:stretch>
            <a:fillRect/>
          </a:stretch>
        </p:blipFill>
        <p:spPr>
          <a:xfrm>
            <a:off x="2402719" y="1054156"/>
            <a:ext cx="1476568" cy="190164"/>
          </a:xfrm>
          <a:prstGeom prst="rect">
            <a:avLst/>
          </a:prstGeom>
        </p:spPr>
      </p:pic>
      <p:pic>
        <p:nvPicPr>
          <p:cNvPr id="7" name="Picture 6">
            <a:extLst>
              <a:ext uri="{FF2B5EF4-FFF2-40B4-BE49-F238E27FC236}">
                <a16:creationId xmlns:a16="http://schemas.microsoft.com/office/drawing/2014/main" id="{BCBA79EE-A66A-9771-BD6E-AD93AA1D4F86}"/>
              </a:ext>
            </a:extLst>
          </p:cNvPr>
          <p:cNvPicPr>
            <a:picLocks noChangeAspect="1"/>
          </p:cNvPicPr>
          <p:nvPr/>
        </p:nvPicPr>
        <p:blipFill>
          <a:blip r:embed="rId4"/>
          <a:stretch>
            <a:fillRect/>
          </a:stretch>
        </p:blipFill>
        <p:spPr>
          <a:xfrm>
            <a:off x="4168118" y="1073108"/>
            <a:ext cx="2673479" cy="212536"/>
          </a:xfrm>
          <a:prstGeom prst="rect">
            <a:avLst/>
          </a:prstGeom>
        </p:spPr>
      </p:pic>
      <p:pic>
        <p:nvPicPr>
          <p:cNvPr id="8" name="Picture 7">
            <a:extLst>
              <a:ext uri="{FF2B5EF4-FFF2-40B4-BE49-F238E27FC236}">
                <a16:creationId xmlns:a16="http://schemas.microsoft.com/office/drawing/2014/main" id="{38AA4E19-BAA7-F817-3F9C-2C2370D40EFB}"/>
              </a:ext>
            </a:extLst>
          </p:cNvPr>
          <p:cNvPicPr>
            <a:picLocks noChangeAspect="1"/>
          </p:cNvPicPr>
          <p:nvPr/>
        </p:nvPicPr>
        <p:blipFill>
          <a:blip r:embed="rId5"/>
          <a:stretch>
            <a:fillRect/>
          </a:stretch>
        </p:blipFill>
        <p:spPr>
          <a:xfrm>
            <a:off x="3995936" y="1592485"/>
            <a:ext cx="4329027" cy="581678"/>
          </a:xfrm>
          <a:prstGeom prst="rect">
            <a:avLst/>
          </a:prstGeom>
        </p:spPr>
      </p:pic>
      <p:pic>
        <p:nvPicPr>
          <p:cNvPr id="9" name="Picture 8">
            <a:extLst>
              <a:ext uri="{FF2B5EF4-FFF2-40B4-BE49-F238E27FC236}">
                <a16:creationId xmlns:a16="http://schemas.microsoft.com/office/drawing/2014/main" id="{5C3762E8-0DD6-08BA-ECB7-192A2D8E859B}"/>
              </a:ext>
            </a:extLst>
          </p:cNvPr>
          <p:cNvPicPr>
            <a:picLocks noChangeAspect="1"/>
          </p:cNvPicPr>
          <p:nvPr/>
        </p:nvPicPr>
        <p:blipFill>
          <a:blip r:embed="rId6"/>
          <a:stretch>
            <a:fillRect/>
          </a:stretch>
        </p:blipFill>
        <p:spPr>
          <a:xfrm>
            <a:off x="1393296" y="1561356"/>
            <a:ext cx="2326712" cy="581678"/>
          </a:xfrm>
          <a:prstGeom prst="rect">
            <a:avLst/>
          </a:prstGeom>
        </p:spPr>
      </p:pic>
      <p:pic>
        <p:nvPicPr>
          <p:cNvPr id="11" name="Picture 10">
            <a:extLst>
              <a:ext uri="{FF2B5EF4-FFF2-40B4-BE49-F238E27FC236}">
                <a16:creationId xmlns:a16="http://schemas.microsoft.com/office/drawing/2014/main" id="{58666EFF-19C3-C220-DB4B-1E51813692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10258" y="2481004"/>
            <a:ext cx="4896401" cy="2698714"/>
          </a:xfrm>
          <a:prstGeom prst="rect">
            <a:avLst/>
          </a:prstGeom>
        </p:spPr>
      </p:pic>
    </p:spTree>
    <p:extLst>
      <p:ext uri="{BB962C8B-B14F-4D97-AF65-F5344CB8AC3E}">
        <p14:creationId xmlns:p14="http://schemas.microsoft.com/office/powerpoint/2010/main" val="3824250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3F5D-BD21-264E-5766-B7FB00780A3D}"/>
              </a:ext>
            </a:extLst>
          </p:cNvPr>
          <p:cNvSpPr>
            <a:spLocks noGrp="1"/>
          </p:cNvSpPr>
          <p:nvPr>
            <p:ph type="title"/>
          </p:nvPr>
        </p:nvSpPr>
        <p:spPr/>
        <p:txBody>
          <a:bodyPr/>
          <a:lstStyle/>
          <a:p>
            <a:r>
              <a:rPr lang="en-US" dirty="0"/>
              <a:t>Sum rules in practice</a:t>
            </a:r>
          </a:p>
        </p:txBody>
      </p:sp>
      <p:sp>
        <p:nvSpPr>
          <p:cNvPr id="4" name="Footer Placeholder 3">
            <a:extLst>
              <a:ext uri="{FF2B5EF4-FFF2-40B4-BE49-F238E27FC236}">
                <a16:creationId xmlns:a16="http://schemas.microsoft.com/office/drawing/2014/main" id="{B9BF5846-8A88-313D-9F8A-36589EC7456C}"/>
              </a:ext>
            </a:extLst>
          </p:cNvPr>
          <p:cNvSpPr>
            <a:spLocks noGrp="1"/>
          </p:cNvSpPr>
          <p:nvPr>
            <p:ph type="ftr" sz="quarter" idx="12"/>
          </p:nvPr>
        </p:nvSpPr>
        <p:spPr/>
        <p:txBody>
          <a:bodyPr/>
          <a:lstStyle/>
          <a:p>
            <a:r>
              <a:rPr lang="en-US"/>
              <a:t>Quanty Workshop | 09/10/2026 | Marius Retegan</a:t>
            </a:r>
            <a:endParaRPr lang="en-US" dirty="0"/>
          </a:p>
        </p:txBody>
      </p:sp>
      <p:sp>
        <p:nvSpPr>
          <p:cNvPr id="5" name="TextBox 4">
            <a:extLst>
              <a:ext uri="{FF2B5EF4-FFF2-40B4-BE49-F238E27FC236}">
                <a16:creationId xmlns:a16="http://schemas.microsoft.com/office/drawing/2014/main" id="{CAFB6DD4-ABFE-31A4-05E0-008641CF5BE5}"/>
              </a:ext>
            </a:extLst>
          </p:cNvPr>
          <p:cNvSpPr txBox="1"/>
          <p:nvPr/>
        </p:nvSpPr>
        <p:spPr>
          <a:xfrm>
            <a:off x="760794" y="985292"/>
            <a:ext cx="8203206" cy="584775"/>
          </a:xfrm>
          <a:prstGeom prst="rect">
            <a:avLst/>
          </a:prstGeom>
          <a:noFill/>
        </p:spPr>
        <p:txBody>
          <a:bodyPr wrap="square" rtlCol="0">
            <a:spAutoFit/>
          </a:bodyPr>
          <a:lstStyle/>
          <a:p>
            <a:r>
              <a:rPr lang="en-US" sz="1600" dirty="0"/>
              <a:t>The sum rules can provide very useful information on the magnetic electronic </a:t>
            </a:r>
          </a:p>
          <a:p>
            <a:r>
              <a:rPr lang="en-US" sz="1600" dirty="0"/>
              <a:t>structure by separating the orbit and spin parts of the magnetization. </a:t>
            </a:r>
          </a:p>
        </p:txBody>
      </p:sp>
      <p:sp>
        <p:nvSpPr>
          <p:cNvPr id="9" name="TextBox 8">
            <a:extLst>
              <a:ext uri="{FF2B5EF4-FFF2-40B4-BE49-F238E27FC236}">
                <a16:creationId xmlns:a16="http://schemas.microsoft.com/office/drawing/2014/main" id="{B66F7206-14BD-A3F1-4FCA-84899573C704}"/>
              </a:ext>
            </a:extLst>
          </p:cNvPr>
          <p:cNvSpPr txBox="1"/>
          <p:nvPr/>
        </p:nvSpPr>
        <p:spPr>
          <a:xfrm>
            <a:off x="795027" y="2209428"/>
            <a:ext cx="7848384" cy="2062103"/>
          </a:xfrm>
          <a:prstGeom prst="rect">
            <a:avLst/>
          </a:prstGeom>
          <a:noFill/>
        </p:spPr>
        <p:txBody>
          <a:bodyPr wrap="square" rtlCol="0">
            <a:spAutoFit/>
          </a:bodyPr>
          <a:lstStyle/>
          <a:p>
            <a:pPr algn="l"/>
            <a:r>
              <a:rPr lang="en-US" sz="1600" noProof="0" dirty="0"/>
              <a:t>Origin of </a:t>
            </a:r>
            <a:r>
              <a:rPr lang="en-US" sz="1600" dirty="0">
                <a:ea typeface="Lato" charset="0"/>
                <a:cs typeface="Arial" panose="020B0604020202020204" pitchFamily="34" charset="0"/>
              </a:rPr>
              <a:t>problems in the application of the sum rules:</a:t>
            </a:r>
          </a:p>
          <a:p>
            <a:pPr algn="l"/>
            <a:endParaRPr lang="en-US" sz="1600" noProof="0" dirty="0">
              <a:ea typeface="Lato" charset="0"/>
              <a:cs typeface="Arial" panose="020B0604020202020204" pitchFamily="34" charset="0"/>
            </a:endParaRPr>
          </a:p>
          <a:p>
            <a:pPr marL="800100" lvl="1" indent="-342900">
              <a:buFont typeface="+mj-lt"/>
              <a:buAutoNum type="arabicParenR"/>
            </a:pPr>
            <a:r>
              <a:rPr lang="en-US" sz="1600" dirty="0">
                <a:ea typeface="Lato" charset="0"/>
                <a:cs typeface="Arial" panose="020B0604020202020204" pitchFamily="34" charset="0"/>
              </a:rPr>
              <a:t>Removal of the transitions towards continuum states is done by subtracting parameterized arctangent functions.</a:t>
            </a:r>
          </a:p>
          <a:p>
            <a:pPr marL="800100" lvl="1" indent="-342900">
              <a:buFont typeface="+mj-lt"/>
              <a:buAutoNum type="arabicParenR"/>
            </a:pPr>
            <a:r>
              <a:rPr lang="en-US" sz="1600" dirty="0">
                <a:ea typeface="Lato" charset="0"/>
                <a:cs typeface="Arial" panose="020B0604020202020204" pitchFamily="34" charset="0"/>
              </a:rPr>
              <a:t>The cutoff energy between L</a:t>
            </a:r>
            <a:r>
              <a:rPr lang="en-US" sz="1600" baseline="-25000" dirty="0">
                <a:ea typeface="Lato" charset="0"/>
                <a:cs typeface="Arial" panose="020B0604020202020204" pitchFamily="34" charset="0"/>
              </a:rPr>
              <a:t>3</a:t>
            </a:r>
            <a:r>
              <a:rPr lang="en-US" sz="1600" dirty="0">
                <a:ea typeface="Lato" charset="0"/>
                <a:cs typeface="Arial" panose="020B0604020202020204" pitchFamily="34" charset="0"/>
              </a:rPr>
              <a:t> and L</a:t>
            </a:r>
            <a:r>
              <a:rPr lang="en-US" sz="1600" baseline="-25000" dirty="0">
                <a:ea typeface="Lato" charset="0"/>
                <a:cs typeface="Arial" panose="020B0604020202020204" pitchFamily="34" charset="0"/>
              </a:rPr>
              <a:t>2</a:t>
            </a:r>
            <a:r>
              <a:rPr lang="en-US" sz="1600" dirty="0">
                <a:ea typeface="Lato" charset="0"/>
                <a:cs typeface="Arial" panose="020B0604020202020204" pitchFamily="34" charset="0"/>
              </a:rPr>
              <a:t> edges in the XMCD spectrum.</a:t>
            </a:r>
          </a:p>
          <a:p>
            <a:pPr marL="800100" lvl="1" indent="-342900">
              <a:buFont typeface="+mj-lt"/>
              <a:buAutoNum type="arabicParenR"/>
            </a:pPr>
            <a:r>
              <a:rPr lang="en-US" sz="1600" dirty="0">
                <a:ea typeface="Lato" charset="0"/>
                <a:cs typeface="Arial" panose="020B0604020202020204" pitchFamily="34" charset="0"/>
              </a:rPr>
              <a:t>Intermixing of L</a:t>
            </a:r>
            <a:r>
              <a:rPr lang="en-US" sz="1600" baseline="-25000" dirty="0">
                <a:ea typeface="Lato" charset="0"/>
                <a:cs typeface="Arial" panose="020B0604020202020204" pitchFamily="34" charset="0"/>
              </a:rPr>
              <a:t>3</a:t>
            </a:r>
            <a:r>
              <a:rPr lang="en-US" sz="1600" dirty="0">
                <a:ea typeface="Lato" charset="0"/>
                <a:cs typeface="Arial" panose="020B0604020202020204" pitchFamily="34" charset="0"/>
              </a:rPr>
              <a:t> and L</a:t>
            </a:r>
            <a:r>
              <a:rPr lang="en-US" sz="1600" baseline="-25000" dirty="0">
                <a:ea typeface="Lato" charset="0"/>
                <a:cs typeface="Arial" panose="020B0604020202020204" pitchFamily="34" charset="0"/>
              </a:rPr>
              <a:t>2</a:t>
            </a:r>
            <a:r>
              <a:rPr lang="en-US" sz="1600" dirty="0">
                <a:ea typeface="Lato" charset="0"/>
                <a:cs typeface="Arial" panose="020B0604020202020204" pitchFamily="34" charset="0"/>
              </a:rPr>
              <a:t>.</a:t>
            </a:r>
          </a:p>
          <a:p>
            <a:pPr marL="800100" lvl="1" indent="-342900">
              <a:buFont typeface="+mj-lt"/>
              <a:buAutoNum type="arabicParenR"/>
            </a:pPr>
            <a:endParaRPr lang="en-US" sz="1600" dirty="0">
              <a:ea typeface="Lato" charset="0"/>
              <a:cs typeface="Arial" panose="020B0604020202020204" pitchFamily="34" charset="0"/>
            </a:endParaRPr>
          </a:p>
          <a:p>
            <a:pPr marL="800100" lvl="1" indent="-342900">
              <a:buFont typeface="+mj-lt"/>
              <a:buAutoNum type="arabicParenR"/>
            </a:pPr>
            <a:endParaRPr lang="en-US" sz="1600" noProof="0" dirty="0"/>
          </a:p>
        </p:txBody>
      </p:sp>
      <p:pic>
        <p:nvPicPr>
          <p:cNvPr id="10" name="Picture 9">
            <a:extLst>
              <a:ext uri="{FF2B5EF4-FFF2-40B4-BE49-F238E27FC236}">
                <a16:creationId xmlns:a16="http://schemas.microsoft.com/office/drawing/2014/main" id="{7FC2F64D-5CA7-8A96-6FEE-7CCE122589A8}"/>
              </a:ext>
            </a:extLst>
          </p:cNvPr>
          <p:cNvPicPr>
            <a:picLocks noChangeAspect="1"/>
          </p:cNvPicPr>
          <p:nvPr/>
        </p:nvPicPr>
        <p:blipFill rotWithShape="1">
          <a:blip r:embed="rId2">
            <a:extLst>
              <a:ext uri="{28A0092B-C50C-407E-A947-70E740481C1C}">
                <a14:useLocalDpi xmlns:a14="http://schemas.microsoft.com/office/drawing/2010/main" val="0"/>
              </a:ext>
            </a:extLst>
          </a:blip>
          <a:srcRect t="1695" r="3734"/>
          <a:stretch/>
        </p:blipFill>
        <p:spPr>
          <a:xfrm>
            <a:off x="1979712" y="1559912"/>
            <a:ext cx="4410249" cy="3361134"/>
          </a:xfrm>
          <a:prstGeom prst="rect">
            <a:avLst/>
          </a:prstGeom>
        </p:spPr>
      </p:pic>
    </p:spTree>
    <p:extLst>
      <p:ext uri="{BB962C8B-B14F-4D97-AF65-F5344CB8AC3E}">
        <p14:creationId xmlns:p14="http://schemas.microsoft.com/office/powerpoint/2010/main" val="254684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6CD9-59E1-319A-8A93-C2DC0E8FF7AD}"/>
              </a:ext>
            </a:extLst>
          </p:cNvPr>
          <p:cNvSpPr>
            <a:spLocks noGrp="1"/>
          </p:cNvSpPr>
          <p:nvPr>
            <p:ph type="title"/>
          </p:nvPr>
        </p:nvSpPr>
        <p:spPr/>
        <p:txBody>
          <a:bodyPr/>
          <a:lstStyle/>
          <a:p>
            <a:r>
              <a:rPr lang="en-US" dirty="0"/>
              <a:t>Experimental data</a:t>
            </a:r>
          </a:p>
        </p:txBody>
      </p:sp>
      <p:sp>
        <p:nvSpPr>
          <p:cNvPr id="4" name="Footer Placeholder 3">
            <a:extLst>
              <a:ext uri="{FF2B5EF4-FFF2-40B4-BE49-F238E27FC236}">
                <a16:creationId xmlns:a16="http://schemas.microsoft.com/office/drawing/2014/main" id="{9FFB5A5C-0D48-B17F-32C0-2451FE937D29}"/>
              </a:ext>
            </a:extLst>
          </p:cNvPr>
          <p:cNvSpPr>
            <a:spLocks noGrp="1"/>
          </p:cNvSpPr>
          <p:nvPr>
            <p:ph type="ftr" sz="quarter" idx="12"/>
          </p:nvPr>
        </p:nvSpPr>
        <p:spPr/>
        <p:txBody>
          <a:bodyPr/>
          <a:lstStyle/>
          <a:p>
            <a:r>
              <a:rPr lang="en-US"/>
              <a:t>Quanty Workshop | 09/10/2026 | Marius Retegan</a:t>
            </a:r>
            <a:endParaRPr lang="en-US" dirty="0"/>
          </a:p>
        </p:txBody>
      </p:sp>
      <p:sp>
        <p:nvSpPr>
          <p:cNvPr id="5" name="TextBox 4">
            <a:extLst>
              <a:ext uri="{FF2B5EF4-FFF2-40B4-BE49-F238E27FC236}">
                <a16:creationId xmlns:a16="http://schemas.microsoft.com/office/drawing/2014/main" id="{063FD663-FEE7-F16B-984C-2C43C807936B}"/>
              </a:ext>
            </a:extLst>
          </p:cNvPr>
          <p:cNvSpPr txBox="1"/>
          <p:nvPr/>
        </p:nvSpPr>
        <p:spPr>
          <a:xfrm>
            <a:off x="3923928" y="815427"/>
            <a:ext cx="4905510" cy="1569660"/>
          </a:xfrm>
          <a:prstGeom prst="rect">
            <a:avLst/>
          </a:prstGeom>
          <a:noFill/>
        </p:spPr>
        <p:txBody>
          <a:bodyPr wrap="none" rtlCol="0">
            <a:spAutoFit/>
          </a:bodyPr>
          <a:lstStyle/>
          <a:p>
            <a:r>
              <a:rPr lang="en-US" sz="1600" dirty="0">
                <a:ea typeface="Lato" charset="0"/>
                <a:cs typeface="Arial" panose="020B0604020202020204" pitchFamily="34" charset="0"/>
              </a:rPr>
              <a:t>Experimental details:</a:t>
            </a:r>
          </a:p>
          <a:p>
            <a:pPr marL="557213" lvl="1" indent="-214313">
              <a:buFont typeface="Arial" charset="0"/>
              <a:buChar char="•"/>
            </a:pPr>
            <a:r>
              <a:rPr lang="en-US" sz="1600" dirty="0">
                <a:ea typeface="Lato" charset="0"/>
                <a:cs typeface="Arial" panose="020B0604020202020204" pitchFamily="34" charset="0"/>
              </a:rPr>
              <a:t>the metal atom in FeTp is Fe</a:t>
            </a:r>
            <a:r>
              <a:rPr lang="en-US" sz="1600" baseline="30000" dirty="0">
                <a:ea typeface="Lato" charset="0"/>
                <a:cs typeface="Arial" panose="020B0604020202020204" pitchFamily="34" charset="0"/>
              </a:rPr>
              <a:t>3+</a:t>
            </a:r>
            <a:r>
              <a:rPr lang="en-US" sz="1600" dirty="0">
                <a:ea typeface="Lato" charset="0"/>
                <a:cs typeface="Arial" panose="020B0604020202020204" pitchFamily="34" charset="0"/>
              </a:rPr>
              <a:t> </a:t>
            </a:r>
          </a:p>
          <a:p>
            <a:pPr marL="557213" lvl="1" indent="-214313">
              <a:buFont typeface="Arial" charset="0"/>
              <a:buChar char="•"/>
            </a:pPr>
            <a:r>
              <a:rPr lang="en-US" sz="1600" dirty="0">
                <a:ea typeface="Lato" charset="0"/>
                <a:cs typeface="Arial" panose="020B0604020202020204" pitchFamily="34" charset="0"/>
              </a:rPr>
              <a:t>temperature (T = 2 K)</a:t>
            </a:r>
          </a:p>
          <a:p>
            <a:pPr marL="557213" lvl="1" indent="-214313">
              <a:buFont typeface="Arial" charset="0"/>
              <a:buChar char="•"/>
            </a:pPr>
            <a:r>
              <a:rPr lang="en-US" sz="1600" dirty="0">
                <a:ea typeface="Lato" charset="0"/>
                <a:cs typeface="Arial" panose="020B0604020202020204" pitchFamily="34" charset="0"/>
              </a:rPr>
              <a:t>magnetic field (B = 6.5 T)</a:t>
            </a:r>
          </a:p>
          <a:p>
            <a:pPr marL="557213" lvl="1" indent="-214313">
              <a:buFont typeface="Arial" charset="0"/>
              <a:buChar char="•"/>
            </a:pPr>
            <a:endParaRPr lang="en-US" sz="1600" dirty="0">
              <a:ea typeface="Lato" charset="0"/>
              <a:cs typeface="Arial" panose="020B0604020202020204" pitchFamily="34" charset="0"/>
            </a:endParaRPr>
          </a:p>
          <a:p>
            <a:r>
              <a:rPr lang="en-US" sz="1600" dirty="0">
                <a:ea typeface="Lato" charset="0"/>
                <a:cs typeface="Arial" panose="020B0604020202020204" pitchFamily="34" charset="0"/>
              </a:rPr>
              <a:t>Measured spectra: </a:t>
            </a:r>
            <a:r>
              <a:rPr lang="en-US" sz="1600" b="1" dirty="0">
                <a:solidFill>
                  <a:schemeClr val="accent2"/>
                </a:solidFill>
                <a:latin typeface="Courier" pitchFamily="2" charset="0"/>
                <a:ea typeface="Source Code Pro" charset="0"/>
                <a:cs typeface="Source Code Pro" charset="0"/>
              </a:rPr>
              <a:t>http://bit.ly/multiplets</a:t>
            </a:r>
            <a:endParaRPr lang="en-US" sz="1600" dirty="0">
              <a:latin typeface="Courier" pitchFamily="2" charset="0"/>
              <a:ea typeface="Lato" charset="0"/>
              <a:cs typeface="Arial" panose="020B0604020202020204" pitchFamily="34" charset="0"/>
            </a:endParaRPr>
          </a:p>
        </p:txBody>
      </p:sp>
      <p:pic>
        <p:nvPicPr>
          <p:cNvPr id="6" name="Picture 5">
            <a:extLst>
              <a:ext uri="{FF2B5EF4-FFF2-40B4-BE49-F238E27FC236}">
                <a16:creationId xmlns:a16="http://schemas.microsoft.com/office/drawing/2014/main" id="{BF41A631-6D70-DCBA-E2CF-DC9A6407E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2298" y="705607"/>
            <a:ext cx="2359224" cy="1866251"/>
          </a:xfrm>
          <a:prstGeom prst="rect">
            <a:avLst/>
          </a:prstGeom>
        </p:spPr>
      </p:pic>
      <p:pic>
        <p:nvPicPr>
          <p:cNvPr id="7" name="Picture 6">
            <a:extLst>
              <a:ext uri="{FF2B5EF4-FFF2-40B4-BE49-F238E27FC236}">
                <a16:creationId xmlns:a16="http://schemas.microsoft.com/office/drawing/2014/main" id="{72211C5A-D79A-9DF0-A873-953AE07C0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2674678"/>
            <a:ext cx="4801338" cy="2646319"/>
          </a:xfrm>
          <a:prstGeom prst="rect">
            <a:avLst/>
          </a:prstGeom>
        </p:spPr>
      </p:pic>
    </p:spTree>
    <p:extLst>
      <p:ext uri="{BB962C8B-B14F-4D97-AF65-F5344CB8AC3E}">
        <p14:creationId xmlns:p14="http://schemas.microsoft.com/office/powerpoint/2010/main" val="1692844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r>
              <a:rPr lang="en-GB"/>
              <a:t>Quanty Workshop | 09/10/2026 | Marius Retegan</a:t>
            </a:r>
            <a:endParaRPr lang="fr-FR" dirty="0"/>
          </a:p>
        </p:txBody>
      </p:sp>
      <p:sp>
        <p:nvSpPr>
          <p:cNvPr id="2" name="Title 1"/>
          <p:cNvSpPr>
            <a:spLocks noGrp="1"/>
          </p:cNvSpPr>
          <p:nvPr>
            <p:ph type="title"/>
          </p:nvPr>
        </p:nvSpPr>
        <p:spPr/>
        <p:txBody>
          <a:bodyPr/>
          <a:lstStyle/>
          <a:p>
            <a:r>
              <a:rPr lang="en-US" dirty="0"/>
              <a:t>Calculations using octahedral (Oh) symmetry</a:t>
            </a:r>
          </a:p>
        </p:txBody>
      </p:sp>
      <p:graphicFrame>
        <p:nvGraphicFramePr>
          <p:cNvPr id="10" name="Table 9"/>
          <p:cNvGraphicFramePr>
            <a:graphicFrameLocks noGrp="1"/>
          </p:cNvGraphicFramePr>
          <p:nvPr>
            <p:extLst>
              <p:ext uri="{D42A27DB-BD31-4B8C-83A1-F6EECF244321}">
                <p14:modId xmlns:p14="http://schemas.microsoft.com/office/powerpoint/2010/main" val="1541915216"/>
              </p:ext>
            </p:extLst>
          </p:nvPr>
        </p:nvGraphicFramePr>
        <p:xfrm>
          <a:off x="2178001" y="4642914"/>
          <a:ext cx="4572000" cy="62484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tblGrid>
              <a:tr h="278130">
                <a:tc>
                  <a:txBody>
                    <a:bodyPr/>
                    <a:lstStyle/>
                    <a:p>
                      <a:endParaRPr lang="en-US" sz="1600" b="0" i="0" dirty="0">
                        <a:latin typeface="Arial" panose="020B0604020202020204" pitchFamily="34" charset="0"/>
                        <a:ea typeface="Lato" charset="0"/>
                        <a:cs typeface="Arial" panose="020B0604020202020204" pitchFamily="34" charset="0"/>
                      </a:endParaRPr>
                    </a:p>
                  </a:txBody>
                  <a:tcPr marL="68580" marR="68580" marT="34290" marB="34290"/>
                </a:tc>
                <a:tc>
                  <a:txBody>
                    <a:bodyPr/>
                    <a:lstStyle/>
                    <a:p>
                      <a:pPr algn="ctr"/>
                      <a:r>
                        <a:rPr lang="en-US" sz="1600" i="0" dirty="0">
                          <a:latin typeface="+mn-lt"/>
                          <a:ea typeface="Lato" charset="0"/>
                          <a:cs typeface="Lato" charset="0"/>
                        </a:rPr>
                        <a:t>⟨S</a:t>
                      </a:r>
                      <a:r>
                        <a:rPr lang="en-US" sz="1600" i="0" baseline="-25000" dirty="0">
                          <a:latin typeface="+mn-lt"/>
                          <a:ea typeface="Lato" charset="0"/>
                          <a:cs typeface="Lato" charset="0"/>
                        </a:rPr>
                        <a:t>z</a:t>
                      </a:r>
                      <a:r>
                        <a:rPr lang="en-US" sz="1600" i="0" dirty="0">
                          <a:latin typeface="+mn-lt"/>
                          <a:ea typeface="Lato" charset="0"/>
                          <a:cs typeface="Lato" charset="0"/>
                        </a:rPr>
                        <a:t>⟩</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i="0" dirty="0">
                          <a:latin typeface="+mn-lt"/>
                          <a:ea typeface="Lato" charset="0"/>
                          <a:cs typeface="Lato" charset="0"/>
                        </a:rPr>
                        <a:t>⟨L</a:t>
                      </a:r>
                      <a:r>
                        <a:rPr lang="en-US" sz="1600" i="0" baseline="-25000" dirty="0">
                          <a:latin typeface="+mn-lt"/>
                          <a:ea typeface="Lato" charset="0"/>
                          <a:cs typeface="Lato" charset="0"/>
                        </a:rPr>
                        <a:t>z</a:t>
                      </a:r>
                      <a:r>
                        <a:rPr lang="en-US" sz="1600" i="0" dirty="0">
                          <a:latin typeface="+mn-lt"/>
                          <a:ea typeface="Lato" charset="0"/>
                          <a:cs typeface="Lato" charset="0"/>
                        </a:rPr>
                        <a:t>⟩</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i="0" dirty="0">
                          <a:latin typeface="+mn-lt"/>
                          <a:ea typeface="Lato" charset="0"/>
                          <a:cs typeface="Lato" charset="0"/>
                        </a:rPr>
                        <a:t>⟨T</a:t>
                      </a:r>
                      <a:r>
                        <a:rPr lang="en-US" sz="1600" i="0" baseline="-25000" dirty="0">
                          <a:latin typeface="+mn-lt"/>
                          <a:ea typeface="Lato" charset="0"/>
                          <a:cs typeface="Lato" charset="0"/>
                        </a:rPr>
                        <a:t>z</a:t>
                      </a:r>
                      <a:r>
                        <a:rPr lang="en-US" sz="1600" i="0" dirty="0">
                          <a:latin typeface="+mn-lt"/>
                          <a:ea typeface="Lato" charset="0"/>
                          <a:cs typeface="Lato" charset="0"/>
                        </a:rPr>
                        <a:t>⟩</a:t>
                      </a:r>
                    </a:p>
                  </a:txBody>
                  <a:tcPr marL="68580" marR="68580" marT="34290" marB="34290"/>
                </a:tc>
                <a:extLst>
                  <a:ext uri="{0D108BD9-81ED-4DB2-BD59-A6C34878D82A}">
                    <a16:rowId xmlns:a16="http://schemas.microsoft.com/office/drawing/2014/main" val="10000"/>
                  </a:ext>
                </a:extLst>
              </a:tr>
              <a:tr h="278130">
                <a:tc>
                  <a:txBody>
                    <a:bodyPr/>
                    <a:lstStyle/>
                    <a:p>
                      <a:r>
                        <a:rPr lang="en-US" sz="1600" b="0" i="0" dirty="0">
                          <a:latin typeface="Arial" panose="020B0604020202020204" pitchFamily="34" charset="0"/>
                          <a:ea typeface="Lato" charset="0"/>
                          <a:cs typeface="Arial" panose="020B0604020202020204" pitchFamily="34" charset="0"/>
                        </a:rPr>
                        <a:t>Jafri</a:t>
                      </a:r>
                      <a:r>
                        <a:rPr lang="en-US" sz="1600" b="0" i="0" baseline="0" dirty="0">
                          <a:latin typeface="Arial" panose="020B0604020202020204" pitchFamily="34" charset="0"/>
                          <a:ea typeface="Lato" charset="0"/>
                          <a:cs typeface="Arial" panose="020B0604020202020204" pitchFamily="34" charset="0"/>
                        </a:rPr>
                        <a:t> </a:t>
                      </a:r>
                      <a:r>
                        <a:rPr lang="en-US" sz="1600" b="0" i="1" baseline="0" dirty="0">
                          <a:latin typeface="Arial" panose="020B0604020202020204" pitchFamily="34" charset="0"/>
                          <a:ea typeface="Lato" charset="0"/>
                          <a:cs typeface="Arial" panose="020B0604020202020204" pitchFamily="34" charset="0"/>
                        </a:rPr>
                        <a:t>et al.</a:t>
                      </a:r>
                      <a:endParaRPr lang="en-US" sz="1600" b="0" i="1" dirty="0">
                        <a:latin typeface="Arial" panose="020B0604020202020204" pitchFamily="34" charset="0"/>
                        <a:ea typeface="Lato" charset="0"/>
                        <a:cs typeface="Arial" panose="020B0604020202020204" pitchFamily="34" charset="0"/>
                      </a:endParaRPr>
                    </a:p>
                  </a:txBody>
                  <a:tcPr marL="68580" marR="68580" marT="34290" marB="34290"/>
                </a:tc>
                <a:tc>
                  <a:txBody>
                    <a:bodyPr/>
                    <a:lstStyle/>
                    <a:p>
                      <a:pPr algn="ctr"/>
                      <a:r>
                        <a:rPr lang="en-US" sz="1600" b="0" i="0" dirty="0">
                          <a:latin typeface="Arial" panose="020B0604020202020204" pitchFamily="34" charset="0"/>
                          <a:ea typeface="Lato" charset="0"/>
                          <a:cs typeface="Arial" panose="020B0604020202020204" pitchFamily="34" charset="0"/>
                        </a:rPr>
                        <a:t>−0.1786</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dirty="0">
                          <a:latin typeface="Arial" panose="020B0604020202020204" pitchFamily="34" charset="0"/>
                          <a:ea typeface="Lato" charset="0"/>
                          <a:cs typeface="Arial" panose="020B0604020202020204" pitchFamily="34" charset="0"/>
                        </a:rPr>
                        <a:t>−0.8521</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dirty="0">
                          <a:latin typeface="Arial" panose="020B0604020202020204" pitchFamily="34" charset="0"/>
                          <a:ea typeface="Lato" charset="0"/>
                          <a:cs typeface="Arial" panose="020B0604020202020204" pitchFamily="34" charset="0"/>
                        </a:rPr>
                        <a:t>−0.0523</a:t>
                      </a:r>
                    </a:p>
                  </a:txBody>
                  <a:tcPr marL="68580" marR="68580" marT="34290" marB="34290"/>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39FF049A-2E68-CE4B-A106-8B99356A6E67}"/>
              </a:ext>
            </a:extLst>
          </p:cNvPr>
          <p:cNvSpPr txBox="1"/>
          <p:nvPr/>
        </p:nvSpPr>
        <p:spPr>
          <a:xfrm>
            <a:off x="600486" y="708705"/>
            <a:ext cx="8236800" cy="3785652"/>
          </a:xfrm>
          <a:prstGeom prst="rect">
            <a:avLst/>
          </a:prstGeom>
          <a:noFill/>
        </p:spPr>
        <p:txBody>
          <a:bodyPr wrap="square" rtlCol="0">
            <a:spAutoFit/>
          </a:bodyPr>
          <a:lstStyle/>
          <a:p>
            <a:pPr marL="257175" indent="-257175">
              <a:buFont typeface="+mj-lt"/>
              <a:buAutoNum type="arabicParenR"/>
            </a:pPr>
            <a:r>
              <a:rPr lang="en-US" sz="1600" dirty="0">
                <a:ea typeface="Lato" panose="020F0502020204030203" pitchFamily="34" charset="0"/>
                <a:cs typeface="Arial" panose="020B0604020202020204" pitchFamily="34" charset="0"/>
              </a:rPr>
              <a:t>Calculate the spectrum using the following parameters:</a:t>
            </a:r>
          </a:p>
          <a:p>
            <a:pPr marL="600075" lvl="2" indent="-257175">
              <a:buClr>
                <a:srgbClr val="132577"/>
              </a:buClr>
              <a:buFont typeface="Arial" panose="020B0604020202020204" pitchFamily="34" charset="0"/>
              <a:buChar char="•"/>
            </a:pPr>
            <a:r>
              <a:rPr lang="en-US" sz="1600" dirty="0">
                <a:ea typeface="Lato" panose="020F0502020204030203" pitchFamily="34" charset="0"/>
                <a:cs typeface="Arial" panose="020B0604020202020204" pitchFamily="34" charset="0"/>
              </a:rPr>
              <a:t>Lorentzian FWHM: 0.5</a:t>
            </a:r>
            <a:endParaRPr lang="en-US" sz="1600" baseline="-25000" dirty="0">
              <a:ea typeface="Lato" panose="020F0502020204030203" pitchFamily="34" charset="0"/>
              <a:cs typeface="Arial" panose="020B0604020202020204" pitchFamily="34" charset="0"/>
            </a:endParaRPr>
          </a:p>
          <a:p>
            <a:pPr marL="600075" lvl="2" indent="-257175">
              <a:buClr>
                <a:srgbClr val="132577"/>
              </a:buClr>
              <a:buFont typeface="Arial" panose="020B0604020202020204" pitchFamily="34" charset="0"/>
              <a:buChar char="•"/>
            </a:pPr>
            <a:r>
              <a:rPr lang="en-US" sz="1600" dirty="0">
                <a:ea typeface="Lato" panose="020F0502020204030203" pitchFamily="34" charset="0"/>
                <a:cs typeface="Arial" panose="020B0604020202020204" pitchFamily="34" charset="0"/>
              </a:rPr>
              <a:t>Gaussian FWHM: 0.24</a:t>
            </a:r>
          </a:p>
          <a:p>
            <a:pPr marL="600075" lvl="2" indent="-257175">
              <a:buClr>
                <a:srgbClr val="132577"/>
              </a:buClr>
              <a:buFont typeface="Arial" panose="020B0604020202020204" pitchFamily="34" charset="0"/>
              <a:buChar char="•"/>
            </a:pPr>
            <a:r>
              <a:rPr lang="en-US" sz="1600" dirty="0">
                <a:ea typeface="Lato" panose="020F0502020204030203" pitchFamily="34" charset="0"/>
                <a:cs typeface="Arial" panose="020B0604020202020204" pitchFamily="34" charset="0"/>
              </a:rPr>
              <a:t>scale factors: Fk = Gk = 0.7, zeta = 1.0</a:t>
            </a:r>
          </a:p>
          <a:p>
            <a:pPr marL="257175" indent="-257175">
              <a:buFont typeface="+mj-lt"/>
              <a:buAutoNum type="arabicParenR"/>
            </a:pPr>
            <a:endParaRPr lang="en-US" sz="1600" dirty="0">
              <a:ea typeface="Lato" panose="020F0502020204030203" pitchFamily="34" charset="0"/>
              <a:cs typeface="Arial" panose="020B0604020202020204" pitchFamily="34" charset="0"/>
            </a:endParaRPr>
          </a:p>
          <a:p>
            <a:pPr marL="257175" indent="-257175">
              <a:buFont typeface="+mj-lt"/>
              <a:buAutoNum type="arabicParenR"/>
            </a:pPr>
            <a:r>
              <a:rPr lang="en-US" sz="1600" dirty="0">
                <a:ea typeface="Lato" panose="020F0502020204030203" pitchFamily="34" charset="0"/>
                <a:cs typeface="Arial" panose="020B0604020202020204" pitchFamily="34" charset="0"/>
              </a:rPr>
              <a:t>After the first calculation, open the “Details” dialog and normalize the spectrum to the maximum.</a:t>
            </a:r>
          </a:p>
          <a:p>
            <a:pPr marL="257175" indent="-257175">
              <a:buFont typeface="+mj-lt"/>
              <a:buAutoNum type="arabicParenR"/>
            </a:pPr>
            <a:endParaRPr lang="en-US" sz="1600" dirty="0">
              <a:ea typeface="Lato" panose="020F0502020204030203" pitchFamily="34" charset="0"/>
              <a:cs typeface="Arial" panose="020B0604020202020204" pitchFamily="34" charset="0"/>
            </a:endParaRPr>
          </a:p>
          <a:p>
            <a:pPr marL="257175" indent="-257175">
              <a:buFont typeface="+mj-lt"/>
              <a:buAutoNum type="arabicParenR"/>
            </a:pPr>
            <a:r>
              <a:rPr lang="en-US" sz="1600" dirty="0">
                <a:ea typeface="Lato" panose="020F0502020204030203" pitchFamily="34" charset="0"/>
                <a:cs typeface="Arial" panose="020B0604020202020204" pitchFamily="34" charset="0"/>
              </a:rPr>
              <a:t>Increase the 10Dq value in steps of 0.5. Note the effect on the calculated spectrum. Are any features that start appearing in the spectrum for larger 10Dq? Follow the changes in the expectation value of the ⟨</a:t>
            </a:r>
            <a:r>
              <a:rPr lang="en-US" sz="1600" dirty="0" err="1">
                <a:ea typeface="Lato" panose="020F0502020204030203" pitchFamily="34" charset="0"/>
                <a:cs typeface="Arial" panose="020B0604020202020204" pitchFamily="34" charset="0"/>
              </a:rPr>
              <a:t>S</a:t>
            </a:r>
            <a:r>
              <a:rPr lang="en-US" sz="1600" baseline="-25000" dirty="0" err="1">
                <a:ea typeface="Lato" panose="020F0502020204030203" pitchFamily="34" charset="0"/>
                <a:cs typeface="Arial" panose="020B0604020202020204" pitchFamily="34" charset="0"/>
              </a:rPr>
              <a:t>z</a:t>
            </a:r>
            <a:r>
              <a:rPr lang="en-US" sz="1600" dirty="0">
                <a:ea typeface="Lato" panose="020F0502020204030203" pitchFamily="34" charset="0"/>
                <a:cs typeface="Arial" panose="020B0604020202020204" pitchFamily="34" charset="0"/>
              </a:rPr>
              <a:t>⟩ operator. </a:t>
            </a:r>
          </a:p>
          <a:p>
            <a:pPr marL="257175" indent="-257175">
              <a:buFont typeface="+mj-lt"/>
              <a:buAutoNum type="arabicParenR"/>
            </a:pPr>
            <a:endParaRPr lang="en-US" sz="1600" dirty="0">
              <a:ea typeface="Lato" panose="020F0502020204030203" pitchFamily="34" charset="0"/>
              <a:cs typeface="Arial" panose="020B0604020202020204" pitchFamily="34" charset="0"/>
            </a:endParaRPr>
          </a:p>
          <a:p>
            <a:pPr marL="257175" indent="-257175">
              <a:buFont typeface="+mj-lt"/>
              <a:buAutoNum type="arabicParenR"/>
            </a:pPr>
            <a:r>
              <a:rPr lang="en-US" sz="1600" dirty="0">
                <a:ea typeface="Lato" panose="020F0502020204030203" pitchFamily="34" charset="0"/>
                <a:cs typeface="Arial" panose="020B0604020202020204" pitchFamily="34" charset="0"/>
              </a:rPr>
              <a:t>Note the expectation values of the spin (S), orbital (L), and magnetic dipole (T) operators for 10Dq = 2.8 eV. How do they compare with the calculations from the original publication? </a:t>
            </a:r>
          </a:p>
        </p:txBody>
      </p:sp>
    </p:spTree>
    <p:extLst>
      <p:ext uri="{BB962C8B-B14F-4D97-AF65-F5344CB8AC3E}">
        <p14:creationId xmlns:p14="http://schemas.microsoft.com/office/powerpoint/2010/main" val="55150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r>
              <a:rPr lang="fr-FR"/>
              <a:t>Quanty Workshop | 09/10/2026 | Marius Retegan</a:t>
            </a:r>
            <a:endParaRPr lang="fr-FR" dirty="0"/>
          </a:p>
        </p:txBody>
      </p:sp>
      <p:sp>
        <p:nvSpPr>
          <p:cNvPr id="2" name="Title 1"/>
          <p:cNvSpPr>
            <a:spLocks noGrp="1"/>
          </p:cNvSpPr>
          <p:nvPr>
            <p:ph type="title"/>
          </p:nvPr>
        </p:nvSpPr>
        <p:spPr/>
        <p:txBody>
          <a:bodyPr/>
          <a:lstStyle/>
          <a:p>
            <a:r>
              <a:rPr lang="en-US" dirty="0"/>
              <a:t>Ligand field calculation in octahedral symmetry</a:t>
            </a:r>
          </a:p>
        </p:txBody>
      </p:sp>
      <p:graphicFrame>
        <p:nvGraphicFramePr>
          <p:cNvPr id="10" name="Table 9"/>
          <p:cNvGraphicFramePr>
            <a:graphicFrameLocks noGrp="1"/>
          </p:cNvGraphicFramePr>
          <p:nvPr>
            <p:extLst>
              <p:ext uri="{D42A27DB-BD31-4B8C-83A1-F6EECF244321}">
                <p14:modId xmlns:p14="http://schemas.microsoft.com/office/powerpoint/2010/main" val="2028891223"/>
              </p:ext>
            </p:extLst>
          </p:nvPr>
        </p:nvGraphicFramePr>
        <p:xfrm>
          <a:off x="2267572" y="4231130"/>
          <a:ext cx="4572000" cy="62484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tblGrid>
              <a:tr h="278130">
                <a:tc>
                  <a:txBody>
                    <a:bodyPr/>
                    <a:lstStyle/>
                    <a:p>
                      <a:endParaRPr lang="en-US" sz="1600" dirty="0">
                        <a:latin typeface="+mn-lt"/>
                        <a:ea typeface="Lato" charset="0"/>
                        <a:cs typeface="Lato" charset="0"/>
                      </a:endParaRPr>
                    </a:p>
                  </a:txBody>
                  <a:tcPr marL="68580" marR="68580" marT="34290" marB="34290"/>
                </a:tc>
                <a:tc>
                  <a:txBody>
                    <a:bodyPr/>
                    <a:lstStyle/>
                    <a:p>
                      <a:pPr algn="ctr"/>
                      <a:r>
                        <a:rPr lang="en-US" sz="1600" dirty="0">
                          <a:latin typeface="+mn-lt"/>
                          <a:ea typeface="Lato" charset="0"/>
                          <a:cs typeface="Lato" charset="0"/>
                        </a:rPr>
                        <a:t>⟨</a:t>
                      </a:r>
                      <a:r>
                        <a:rPr lang="en-US" sz="1600" i="1" dirty="0">
                          <a:latin typeface="+mn-lt"/>
                          <a:ea typeface="Lato" charset="0"/>
                          <a:cs typeface="Lato" charset="0"/>
                        </a:rPr>
                        <a:t>S</a:t>
                      </a:r>
                      <a:r>
                        <a:rPr lang="en-US" sz="1600" baseline="-25000" dirty="0">
                          <a:latin typeface="+mn-lt"/>
                          <a:ea typeface="Lato" charset="0"/>
                          <a:cs typeface="Lato" charset="0"/>
                        </a:rPr>
                        <a:t>z</a:t>
                      </a:r>
                      <a:r>
                        <a:rPr lang="en-US" sz="1600" dirty="0">
                          <a:latin typeface="+mn-lt"/>
                          <a:ea typeface="Lato" charset="0"/>
                          <a:cs typeface="Lato" charset="0"/>
                        </a:rPr>
                        <a:t>⟩</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ea typeface="Lato" charset="0"/>
                          <a:cs typeface="Lato" charset="0"/>
                        </a:rPr>
                        <a:t>⟨</a:t>
                      </a:r>
                      <a:r>
                        <a:rPr lang="en-US" sz="1600" i="1" dirty="0">
                          <a:latin typeface="+mn-lt"/>
                          <a:ea typeface="Lato" charset="0"/>
                          <a:cs typeface="Lato" charset="0"/>
                        </a:rPr>
                        <a:t>L</a:t>
                      </a:r>
                      <a:r>
                        <a:rPr lang="en-US" sz="1600" baseline="-25000" dirty="0">
                          <a:latin typeface="+mn-lt"/>
                          <a:ea typeface="Lato" charset="0"/>
                          <a:cs typeface="Lato" charset="0"/>
                        </a:rPr>
                        <a:t>z</a:t>
                      </a:r>
                      <a:r>
                        <a:rPr lang="en-US" sz="1600" dirty="0">
                          <a:latin typeface="+mn-lt"/>
                          <a:ea typeface="Lato" charset="0"/>
                          <a:cs typeface="Lato" charset="0"/>
                        </a:rPr>
                        <a:t>⟩</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ea typeface="Lato" charset="0"/>
                          <a:cs typeface="Lato" charset="0"/>
                        </a:rPr>
                        <a:t>⟨</a:t>
                      </a:r>
                      <a:r>
                        <a:rPr lang="en-US" sz="1600" i="1" dirty="0">
                          <a:latin typeface="+mn-lt"/>
                          <a:ea typeface="Lato" charset="0"/>
                          <a:cs typeface="Lato" charset="0"/>
                        </a:rPr>
                        <a:t>T</a:t>
                      </a:r>
                      <a:r>
                        <a:rPr lang="en-US" sz="1600" baseline="-25000" dirty="0">
                          <a:latin typeface="+mn-lt"/>
                          <a:ea typeface="Lato" charset="0"/>
                          <a:cs typeface="Lato" charset="0"/>
                        </a:rPr>
                        <a:t>z</a:t>
                      </a:r>
                      <a:r>
                        <a:rPr lang="en-US" sz="1600" dirty="0">
                          <a:latin typeface="+mn-lt"/>
                          <a:ea typeface="Lato" charset="0"/>
                          <a:cs typeface="Lato" charset="0"/>
                        </a:rPr>
                        <a:t>⟩</a:t>
                      </a:r>
                    </a:p>
                  </a:txBody>
                  <a:tcPr marL="68580" marR="68580" marT="34290" marB="34290"/>
                </a:tc>
                <a:extLst>
                  <a:ext uri="{0D108BD9-81ED-4DB2-BD59-A6C34878D82A}">
                    <a16:rowId xmlns:a16="http://schemas.microsoft.com/office/drawing/2014/main" val="10000"/>
                  </a:ext>
                </a:extLst>
              </a:tr>
              <a:tr h="278130">
                <a:tc>
                  <a:txBody>
                    <a:bodyPr/>
                    <a:lstStyle/>
                    <a:p>
                      <a:r>
                        <a:rPr lang="en-US" sz="1600" dirty="0">
                          <a:latin typeface="+mn-lt"/>
                          <a:ea typeface="Lato" charset="0"/>
                          <a:cs typeface="Lato" charset="0"/>
                        </a:rPr>
                        <a:t>Jafri</a:t>
                      </a:r>
                      <a:r>
                        <a:rPr lang="en-US" sz="1600" baseline="0" dirty="0">
                          <a:latin typeface="+mn-lt"/>
                          <a:ea typeface="Lato" charset="0"/>
                          <a:cs typeface="Lato" charset="0"/>
                        </a:rPr>
                        <a:t> </a:t>
                      </a:r>
                      <a:r>
                        <a:rPr lang="en-US" sz="1600" i="1" baseline="0" dirty="0">
                          <a:latin typeface="+mn-lt"/>
                          <a:ea typeface="Lato" charset="0"/>
                          <a:cs typeface="Lato" charset="0"/>
                        </a:rPr>
                        <a:t>et al.</a:t>
                      </a:r>
                      <a:endParaRPr lang="en-US" sz="1600" i="1" dirty="0">
                        <a:latin typeface="+mn-lt"/>
                        <a:ea typeface="Lato" charset="0"/>
                        <a:cs typeface="Lato" charset="0"/>
                      </a:endParaRPr>
                    </a:p>
                  </a:txBody>
                  <a:tcPr marL="68580" marR="68580" marT="34290" marB="34290"/>
                </a:tc>
                <a:tc>
                  <a:txBody>
                    <a:bodyPr/>
                    <a:lstStyle/>
                    <a:p>
                      <a:pPr algn="ctr"/>
                      <a:r>
                        <a:rPr lang="en-US" sz="1600" dirty="0">
                          <a:latin typeface="+mn-lt"/>
                          <a:ea typeface="Lato" charset="0"/>
                          <a:cs typeface="Lato" charset="0"/>
                        </a:rPr>
                        <a:t>−0.1704</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ea typeface="Lato" charset="0"/>
                          <a:cs typeface="Lato" charset="0"/>
                        </a:rPr>
                        <a:t>−0.7754</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latin typeface="+mn-lt"/>
                          <a:ea typeface="Lato" charset="0"/>
                          <a:cs typeface="Lato" charset="0"/>
                        </a:rPr>
                        <a:t>−0.0594</a:t>
                      </a:r>
                    </a:p>
                  </a:txBody>
                  <a:tcPr marL="68580" marR="68580" marT="34290" marB="34290"/>
                </a:tc>
                <a:extLst>
                  <a:ext uri="{0D108BD9-81ED-4DB2-BD59-A6C34878D82A}">
                    <a16:rowId xmlns:a16="http://schemas.microsoft.com/office/drawing/2014/main" val="10001"/>
                  </a:ext>
                </a:extLst>
              </a:tr>
            </a:tbl>
          </a:graphicData>
        </a:graphic>
      </p:graphicFrame>
      <p:pic>
        <p:nvPicPr>
          <p:cNvPr id="12" name="Picture 11">
            <a:extLst>
              <a:ext uri="{FF2B5EF4-FFF2-40B4-BE49-F238E27FC236}">
                <a16:creationId xmlns:a16="http://schemas.microsoft.com/office/drawing/2014/main" id="{044C7455-BAE8-A848-BE7D-785F36C71DB2}"/>
              </a:ext>
            </a:extLst>
          </p:cNvPr>
          <p:cNvPicPr>
            <a:picLocks noChangeAspect="1"/>
          </p:cNvPicPr>
          <p:nvPr/>
        </p:nvPicPr>
        <p:blipFill>
          <a:blip r:embed="rId2"/>
          <a:stretch>
            <a:fillRect/>
          </a:stretch>
        </p:blipFill>
        <p:spPr>
          <a:xfrm>
            <a:off x="2843808" y="1767902"/>
            <a:ext cx="3276370" cy="1258473"/>
          </a:xfrm>
          <a:prstGeom prst="rect">
            <a:avLst/>
          </a:prstGeom>
        </p:spPr>
      </p:pic>
      <p:sp>
        <p:nvSpPr>
          <p:cNvPr id="13" name="Rectangle 12">
            <a:extLst>
              <a:ext uri="{FF2B5EF4-FFF2-40B4-BE49-F238E27FC236}">
                <a16:creationId xmlns:a16="http://schemas.microsoft.com/office/drawing/2014/main" id="{4DF449FB-9EDB-0347-AE97-653AF3CACC9A}"/>
              </a:ext>
            </a:extLst>
          </p:cNvPr>
          <p:cNvSpPr/>
          <p:nvPr/>
        </p:nvSpPr>
        <p:spPr>
          <a:xfrm>
            <a:off x="2915386" y="3031584"/>
            <a:ext cx="3276371" cy="276999"/>
          </a:xfrm>
          <a:prstGeom prst="rect">
            <a:avLst/>
          </a:prstGeom>
        </p:spPr>
        <p:txBody>
          <a:bodyPr wrap="square">
            <a:spAutoFit/>
          </a:bodyPr>
          <a:lstStyle/>
          <a:p>
            <a:r>
              <a:rPr lang="fr-FR" sz="1200" dirty="0">
                <a:solidFill>
                  <a:srgbClr val="404040"/>
                </a:solidFill>
              </a:rPr>
              <a:t>Hocking et al., J. Am. Chem. Soc., </a:t>
            </a:r>
            <a:r>
              <a:rPr lang="fr-FR" sz="1200" b="1" dirty="0">
                <a:solidFill>
                  <a:srgbClr val="404040"/>
                </a:solidFill>
              </a:rPr>
              <a:t>2006</a:t>
            </a:r>
            <a:endParaRPr lang="en-US" sz="1200" b="1" dirty="0"/>
          </a:p>
        </p:txBody>
      </p:sp>
      <p:sp>
        <p:nvSpPr>
          <p:cNvPr id="7" name="Rectangle 6">
            <a:extLst>
              <a:ext uri="{FF2B5EF4-FFF2-40B4-BE49-F238E27FC236}">
                <a16:creationId xmlns:a16="http://schemas.microsoft.com/office/drawing/2014/main" id="{0FFE0111-E0AC-0946-BF83-E635D06B8ABA}"/>
              </a:ext>
            </a:extLst>
          </p:cNvPr>
          <p:cNvSpPr/>
          <p:nvPr/>
        </p:nvSpPr>
        <p:spPr>
          <a:xfrm>
            <a:off x="727200" y="3385507"/>
            <a:ext cx="8236800" cy="584775"/>
          </a:xfrm>
          <a:prstGeom prst="rect">
            <a:avLst/>
          </a:prstGeom>
        </p:spPr>
        <p:txBody>
          <a:bodyPr wrap="square">
            <a:spAutoFit/>
          </a:bodyPr>
          <a:lstStyle/>
          <a:p>
            <a:pPr marL="257175" indent="-257175">
              <a:buFont typeface="+mj-lt"/>
              <a:buAutoNum type="arabicParenR" startAt="2"/>
            </a:pPr>
            <a:r>
              <a:rPr lang="en-US" sz="1600" dirty="0"/>
              <a:t>Note the additional features appearing in the spectrum and the changes in the expectation values; compare them with the ones from the original publication.</a:t>
            </a:r>
          </a:p>
        </p:txBody>
      </p:sp>
      <p:sp>
        <p:nvSpPr>
          <p:cNvPr id="11" name="Rectangle 10">
            <a:extLst>
              <a:ext uri="{FF2B5EF4-FFF2-40B4-BE49-F238E27FC236}">
                <a16:creationId xmlns:a16="http://schemas.microsoft.com/office/drawing/2014/main" id="{B5B0BA94-E251-7B47-A529-E2A20318CFF5}"/>
              </a:ext>
            </a:extLst>
          </p:cNvPr>
          <p:cNvSpPr/>
          <p:nvPr/>
        </p:nvSpPr>
        <p:spPr>
          <a:xfrm>
            <a:off x="727200" y="806703"/>
            <a:ext cx="8236800" cy="584775"/>
          </a:xfrm>
          <a:prstGeom prst="rect">
            <a:avLst/>
          </a:prstGeom>
        </p:spPr>
        <p:txBody>
          <a:bodyPr wrap="square">
            <a:spAutoFit/>
          </a:bodyPr>
          <a:lstStyle/>
          <a:p>
            <a:pPr marL="342900" indent="-342900">
              <a:buFont typeface="+mj-lt"/>
              <a:buAutoNum type="arabicParenR"/>
            </a:pPr>
            <a:r>
              <a:rPr lang="en-US" sz="1600" dirty="0"/>
              <a:t>Add the metal-ligand hybridization charge transfer (MLCT) term with the following parameters: </a:t>
            </a:r>
          </a:p>
        </p:txBody>
      </p:sp>
      <p:sp>
        <p:nvSpPr>
          <p:cNvPr id="14" name="Rectangle 13">
            <a:extLst>
              <a:ext uri="{FF2B5EF4-FFF2-40B4-BE49-F238E27FC236}">
                <a16:creationId xmlns:a16="http://schemas.microsoft.com/office/drawing/2014/main" id="{226F1396-7765-C747-A2F9-F813A1974060}"/>
              </a:ext>
            </a:extLst>
          </p:cNvPr>
          <p:cNvSpPr/>
          <p:nvPr/>
        </p:nvSpPr>
        <p:spPr>
          <a:xfrm>
            <a:off x="2603082" y="1329541"/>
            <a:ext cx="4238581" cy="338554"/>
          </a:xfrm>
          <a:prstGeom prst="rect">
            <a:avLst/>
          </a:prstGeom>
        </p:spPr>
        <p:txBody>
          <a:bodyPr wrap="square">
            <a:spAutoFit/>
          </a:bodyPr>
          <a:lstStyle/>
          <a:p>
            <a:r>
              <a:rPr lang="en-US" sz="1600" dirty="0"/>
              <a:t>Δ</a:t>
            </a:r>
            <a:r>
              <a:rPr lang="en-US" sz="1600" i="1" baseline="-25000" dirty="0"/>
              <a:t>i</a:t>
            </a:r>
            <a:r>
              <a:rPr lang="en-US" sz="1600" i="1" dirty="0"/>
              <a:t> </a:t>
            </a:r>
            <a:r>
              <a:rPr lang="en-US" sz="1600" dirty="0"/>
              <a:t>= 3.0, Δ</a:t>
            </a:r>
            <a:r>
              <a:rPr lang="en-US" sz="1600" i="1" baseline="-25000" dirty="0"/>
              <a:t>f</a:t>
            </a:r>
            <a:r>
              <a:rPr lang="en-US" sz="1600" i="1" dirty="0"/>
              <a:t> </a:t>
            </a:r>
            <a:r>
              <a:rPr lang="en-US" sz="1600" dirty="0"/>
              <a:t>= 3.4, V(e</a:t>
            </a:r>
            <a:r>
              <a:rPr lang="en-US" sz="1600" baseline="-25000" dirty="0"/>
              <a:t>g</a:t>
            </a:r>
            <a:r>
              <a:rPr lang="en-US" sz="1600" dirty="0"/>
              <a:t>) = −0.8, V(t</a:t>
            </a:r>
            <a:r>
              <a:rPr lang="en-US" sz="1600" baseline="-25000" dirty="0"/>
              <a:t>2g</a:t>
            </a:r>
            <a:r>
              <a:rPr lang="en-US" sz="1600" dirty="0"/>
              <a:t>) = 1.8.</a:t>
            </a:r>
          </a:p>
        </p:txBody>
      </p:sp>
    </p:spTree>
    <p:extLst>
      <p:ext uri="{BB962C8B-B14F-4D97-AF65-F5344CB8AC3E}">
        <p14:creationId xmlns:p14="http://schemas.microsoft.com/office/powerpoint/2010/main" val="11648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P spid="11"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r>
              <a:rPr lang="fr-FR"/>
              <a:t>Quanty Workshop | 09/10/2026 | Marius Retegan</a:t>
            </a:r>
            <a:endParaRPr lang="fr-FR" dirty="0"/>
          </a:p>
        </p:txBody>
      </p:sp>
      <p:sp>
        <p:nvSpPr>
          <p:cNvPr id="2" name="Title 1"/>
          <p:cNvSpPr>
            <a:spLocks noGrp="1"/>
          </p:cNvSpPr>
          <p:nvPr>
            <p:ph type="title"/>
          </p:nvPr>
        </p:nvSpPr>
        <p:spPr/>
        <p:txBody>
          <a:bodyPr/>
          <a:lstStyle/>
          <a:p>
            <a:r>
              <a:rPr lang="en-US" dirty="0"/>
              <a:t>In search of the missing peak</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708" y="920269"/>
            <a:ext cx="3432212" cy="4306542"/>
          </a:xfrm>
          <a:prstGeom prst="rect">
            <a:avLst/>
          </a:prstGeom>
        </p:spPr>
      </p:pic>
      <p:sp>
        <p:nvSpPr>
          <p:cNvPr id="7" name="TextBox 6"/>
          <p:cNvSpPr txBox="1"/>
          <p:nvPr/>
        </p:nvSpPr>
        <p:spPr>
          <a:xfrm>
            <a:off x="4379010" y="787413"/>
            <a:ext cx="4337994" cy="4524315"/>
          </a:xfrm>
          <a:prstGeom prst="rect">
            <a:avLst/>
          </a:prstGeom>
          <a:noFill/>
        </p:spPr>
        <p:txBody>
          <a:bodyPr wrap="square" rtlCol="0">
            <a:spAutoFit/>
          </a:bodyPr>
          <a:lstStyle/>
          <a:p>
            <a:pPr marL="257175" indent="-257175">
              <a:buFont typeface="+mj-lt"/>
              <a:buAutoNum type="arabicParenR"/>
            </a:pPr>
            <a:r>
              <a:rPr lang="en-US" sz="1600" dirty="0">
                <a:ea typeface="Lato" charset="0"/>
                <a:cs typeface="Lato" charset="0"/>
              </a:rPr>
              <a:t>Change the symmetry to C</a:t>
            </a:r>
            <a:r>
              <a:rPr lang="en-US" sz="1600" baseline="-25000" dirty="0">
                <a:ea typeface="Lato" charset="0"/>
                <a:cs typeface="Lato" charset="0"/>
              </a:rPr>
              <a:t>3v</a:t>
            </a:r>
            <a:r>
              <a:rPr lang="en-US" sz="1600" dirty="0">
                <a:ea typeface="Lato" charset="0"/>
                <a:cs typeface="Lato" charset="0"/>
              </a:rPr>
              <a:t> and rerun the calculation using the following parameters for the crystal field: </a:t>
            </a:r>
          </a:p>
          <a:p>
            <a:pPr marL="600075" lvl="1" indent="-257175">
              <a:buFont typeface="Arial" panose="020B0604020202020204" pitchFamily="34" charset="0"/>
              <a:buChar char="•"/>
            </a:pPr>
            <a:r>
              <a:rPr lang="en-US" sz="1600" dirty="0">
                <a:ea typeface="Lato" charset="0"/>
                <a:cs typeface="Lato" charset="0"/>
              </a:rPr>
              <a:t>Dq = 0.28 eV (≡ 10Dq = 2.8 eV) </a:t>
            </a:r>
          </a:p>
          <a:p>
            <a:pPr marL="600075" lvl="1" indent="-257175">
              <a:buFont typeface="Arial" panose="020B0604020202020204" pitchFamily="34" charset="0"/>
              <a:buChar char="•"/>
            </a:pPr>
            <a:r>
              <a:rPr lang="en-US" sz="1600" dirty="0">
                <a:ea typeface="Lato" charset="0"/>
                <a:cs typeface="Lato" charset="0"/>
              </a:rPr>
              <a:t>Dσ = 0.07 eV</a:t>
            </a:r>
          </a:p>
          <a:p>
            <a:pPr marL="600075" lvl="1" indent="-257175">
              <a:buFont typeface="Arial" panose="020B0604020202020204" pitchFamily="34" charset="0"/>
              <a:buChar char="•"/>
            </a:pPr>
            <a:r>
              <a:rPr lang="en-US" sz="1600" dirty="0">
                <a:ea typeface="Lato" charset="0"/>
                <a:cs typeface="Lato" charset="0"/>
              </a:rPr>
              <a:t>Dτ = 0.12 eV</a:t>
            </a: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endParaRPr lang="en-US" sz="1600" dirty="0">
              <a:ea typeface="Lato" charset="0"/>
              <a:cs typeface="Lato" charset="0"/>
            </a:endParaRPr>
          </a:p>
          <a:p>
            <a:pPr marL="257175" indent="-257175">
              <a:buFont typeface="+mj-lt"/>
              <a:buAutoNum type="arabicParenR"/>
            </a:pPr>
            <a:r>
              <a:rPr lang="en-US" sz="1600" dirty="0">
                <a:ea typeface="Lato" charset="0"/>
                <a:cs typeface="Lato" charset="0"/>
              </a:rPr>
              <a:t>Did you manage to reproduce the feature </a:t>
            </a:r>
            <a:r>
              <a:rPr lang="en-US" sz="1600" b="1" i="1" dirty="0">
                <a:ea typeface="Lato" charset="0"/>
                <a:cs typeface="Lato" charset="0"/>
              </a:rPr>
              <a:t>f</a:t>
            </a:r>
            <a:r>
              <a:rPr lang="en-US" sz="1600" dirty="0">
                <a:ea typeface="Lato" charset="0"/>
                <a:cs typeface="Lato" charset="0"/>
              </a:rPr>
              <a:t>?</a:t>
            </a:r>
          </a:p>
          <a:p>
            <a:endParaRPr lang="en-US" sz="1600" dirty="0">
              <a:ea typeface="Lato" charset="0"/>
              <a:cs typeface="Lato" charset="0"/>
            </a:endParaRPr>
          </a:p>
        </p:txBody>
      </p:sp>
      <p:grpSp>
        <p:nvGrpSpPr>
          <p:cNvPr id="5" name="Group 4"/>
          <p:cNvGrpSpPr/>
          <p:nvPr/>
        </p:nvGrpSpPr>
        <p:grpSpPr>
          <a:xfrm>
            <a:off x="5162969" y="2543615"/>
            <a:ext cx="3138019" cy="1688397"/>
            <a:chOff x="4688039" y="3442535"/>
            <a:chExt cx="3705898" cy="1809058"/>
          </a:xfrm>
        </p:grpSpPr>
        <p:cxnSp>
          <p:nvCxnSpPr>
            <p:cNvPr id="9" name="Straight Connector 8"/>
            <p:cNvCxnSpPr/>
            <p:nvPr/>
          </p:nvCxnSpPr>
          <p:spPr>
            <a:xfrm>
              <a:off x="5148064" y="4869160"/>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632884" y="4869160"/>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084168" y="4869160"/>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365636" y="4000061"/>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68144" y="4000061"/>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688039" y="4643844"/>
              <a:ext cx="435791" cy="329772"/>
            </a:xfrm>
            <a:prstGeom prst="rect">
              <a:avLst/>
            </a:prstGeom>
            <a:noFill/>
          </p:spPr>
          <p:txBody>
            <a:bodyPr wrap="none" rtlCol="0">
              <a:spAutoFit/>
            </a:bodyPr>
            <a:lstStyle/>
            <a:p>
              <a:r>
                <a:rPr lang="en-US" sz="1400" dirty="0">
                  <a:ea typeface="Lato" charset="0"/>
                  <a:cs typeface="Lato" charset="0"/>
                </a:rPr>
                <a:t>t</a:t>
              </a:r>
              <a:r>
                <a:rPr lang="en-US" sz="1400" baseline="-25000" dirty="0">
                  <a:ea typeface="Lato" charset="0"/>
                  <a:cs typeface="Lato" charset="0"/>
                </a:rPr>
                <a:t>2g</a:t>
              </a:r>
            </a:p>
          </p:txBody>
        </p:sp>
        <p:sp>
          <p:nvSpPr>
            <p:cNvPr id="17" name="TextBox 16"/>
            <p:cNvSpPr txBox="1"/>
            <p:nvPr/>
          </p:nvSpPr>
          <p:spPr>
            <a:xfrm>
              <a:off x="4833428" y="3717032"/>
              <a:ext cx="414966" cy="329772"/>
            </a:xfrm>
            <a:prstGeom prst="rect">
              <a:avLst/>
            </a:prstGeom>
            <a:noFill/>
          </p:spPr>
          <p:txBody>
            <a:bodyPr wrap="none" rtlCol="0">
              <a:spAutoFit/>
            </a:bodyPr>
            <a:lstStyle/>
            <a:p>
              <a:r>
                <a:rPr lang="en-US" sz="1400" dirty="0">
                  <a:ea typeface="Lato" charset="0"/>
                  <a:cs typeface="Lato" charset="0"/>
                </a:rPr>
                <a:t>e</a:t>
              </a:r>
              <a:r>
                <a:rPr lang="en-US" sz="1400" baseline="-25000" dirty="0">
                  <a:ea typeface="Lato" charset="0"/>
                  <a:cs typeface="Lato" charset="0"/>
                </a:rPr>
                <a:t>g</a:t>
              </a:r>
            </a:p>
          </p:txBody>
        </p:sp>
        <p:grpSp>
          <p:nvGrpSpPr>
            <p:cNvPr id="27" name="Group 26"/>
            <p:cNvGrpSpPr/>
            <p:nvPr/>
          </p:nvGrpSpPr>
          <p:grpSpPr>
            <a:xfrm>
              <a:off x="6911031" y="3442535"/>
              <a:ext cx="1482906" cy="1809058"/>
              <a:chOff x="6911031" y="3442535"/>
              <a:chExt cx="1482906" cy="1809058"/>
            </a:xfrm>
          </p:grpSpPr>
          <p:cxnSp>
            <p:nvCxnSpPr>
              <p:cNvPr id="18" name="Straight Connector 17"/>
              <p:cNvCxnSpPr/>
              <p:nvPr/>
            </p:nvCxnSpPr>
            <p:spPr>
              <a:xfrm>
                <a:off x="6967500" y="5085184"/>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452320" y="5085184"/>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215831" y="4509120"/>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911031" y="3645024"/>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395851" y="3645024"/>
                <a:ext cx="3600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018728" y="3442535"/>
                <a:ext cx="335456" cy="329772"/>
              </a:xfrm>
              <a:prstGeom prst="rect">
                <a:avLst/>
              </a:prstGeom>
              <a:noFill/>
            </p:spPr>
            <p:txBody>
              <a:bodyPr wrap="none" rtlCol="0">
                <a:spAutoFit/>
              </a:bodyPr>
              <a:lstStyle/>
              <a:p>
                <a:pPr algn="ctr"/>
                <a:r>
                  <a:rPr lang="en-US" sz="1400" dirty="0">
                    <a:ea typeface="Lato" charset="0"/>
                    <a:cs typeface="Lato" charset="0"/>
                  </a:rPr>
                  <a:t>e</a:t>
                </a:r>
                <a:endParaRPr lang="en-US" sz="1400" baseline="-25000" dirty="0">
                  <a:ea typeface="Lato" charset="0"/>
                  <a:cs typeface="Lato" charset="0"/>
                </a:endParaRPr>
              </a:p>
            </p:txBody>
          </p:sp>
          <p:sp>
            <p:nvSpPr>
              <p:cNvPr id="25" name="TextBox 24"/>
              <p:cNvSpPr txBox="1"/>
              <p:nvPr/>
            </p:nvSpPr>
            <p:spPr>
              <a:xfrm>
                <a:off x="7978970" y="4274512"/>
                <a:ext cx="414967" cy="329772"/>
              </a:xfrm>
              <a:prstGeom prst="rect">
                <a:avLst/>
              </a:prstGeom>
              <a:noFill/>
            </p:spPr>
            <p:txBody>
              <a:bodyPr wrap="none" rtlCol="0">
                <a:spAutoFit/>
              </a:bodyPr>
              <a:lstStyle/>
              <a:p>
                <a:pPr algn="ctr"/>
                <a:r>
                  <a:rPr lang="en-US" sz="1400" dirty="0">
                    <a:ea typeface="Lato" charset="0"/>
                    <a:cs typeface="Lato" charset="0"/>
                  </a:rPr>
                  <a:t>a</a:t>
                </a:r>
                <a:r>
                  <a:rPr lang="en-US" sz="1400" baseline="-25000" dirty="0">
                    <a:ea typeface="Lato" charset="0"/>
                    <a:cs typeface="Lato" charset="0"/>
                  </a:rPr>
                  <a:t>1</a:t>
                </a:r>
              </a:p>
            </p:txBody>
          </p:sp>
          <p:sp>
            <p:nvSpPr>
              <p:cNvPr id="26" name="TextBox 25"/>
              <p:cNvSpPr txBox="1"/>
              <p:nvPr/>
            </p:nvSpPr>
            <p:spPr>
              <a:xfrm>
                <a:off x="8010762" y="4921821"/>
                <a:ext cx="335456" cy="329772"/>
              </a:xfrm>
              <a:prstGeom prst="rect">
                <a:avLst/>
              </a:prstGeom>
              <a:noFill/>
            </p:spPr>
            <p:txBody>
              <a:bodyPr wrap="none" rtlCol="0">
                <a:spAutoFit/>
              </a:bodyPr>
              <a:lstStyle/>
              <a:p>
                <a:pPr algn="ctr"/>
                <a:r>
                  <a:rPr lang="en-US" sz="1400" dirty="0">
                    <a:ea typeface="Lato" charset="0"/>
                    <a:cs typeface="Lato" charset="0"/>
                  </a:rPr>
                  <a:t>e</a:t>
                </a:r>
                <a:endParaRPr lang="en-US" sz="1400" baseline="-25000" dirty="0">
                  <a:ea typeface="Lato" charset="0"/>
                  <a:cs typeface="Lato" charset="0"/>
                </a:endParaRPr>
              </a:p>
            </p:txBody>
          </p:sp>
        </p:grpSp>
        <p:cxnSp>
          <p:nvCxnSpPr>
            <p:cNvPr id="29" name="Straight Connector 28"/>
            <p:cNvCxnSpPr/>
            <p:nvPr/>
          </p:nvCxnSpPr>
          <p:spPr>
            <a:xfrm flipV="1">
              <a:off x="6228184" y="3645024"/>
              <a:ext cx="682847" cy="3550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444208" y="4509120"/>
              <a:ext cx="771623" cy="360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444208" y="4869160"/>
              <a:ext cx="523292" cy="21602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5601" y="2363974"/>
            <a:ext cx="2184008" cy="2074350"/>
          </a:xfrm>
          <a:prstGeom prst="rect">
            <a:avLst/>
          </a:prstGeom>
        </p:spPr>
      </p:pic>
    </p:spTree>
    <p:extLst>
      <p:ext uri="{BB962C8B-B14F-4D97-AF65-F5344CB8AC3E}">
        <p14:creationId xmlns:p14="http://schemas.microsoft.com/office/powerpoint/2010/main" val="52047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r>
              <a:rPr lang="fr-FR"/>
              <a:t>Quanty Workshop | 09/10/2026 | Marius Retegan</a:t>
            </a:r>
            <a:endParaRPr lang="fr-FR" dirty="0"/>
          </a:p>
        </p:txBody>
      </p:sp>
      <p:sp>
        <p:nvSpPr>
          <p:cNvPr id="2" name="Title 1"/>
          <p:cNvSpPr>
            <a:spLocks noGrp="1"/>
          </p:cNvSpPr>
          <p:nvPr>
            <p:ph type="title"/>
          </p:nvPr>
        </p:nvSpPr>
        <p:spPr/>
        <p:txBody>
          <a:bodyPr/>
          <a:lstStyle/>
          <a:p>
            <a:r>
              <a:rPr lang="en-US" dirty="0"/>
              <a:t>Utility of multiplets calculations</a:t>
            </a:r>
          </a:p>
        </p:txBody>
      </p:sp>
      <p:pic>
        <p:nvPicPr>
          <p:cNvPr id="6" name="Picture 5"/>
          <p:cNvPicPr>
            <a:picLocks noChangeAspect="1"/>
          </p:cNvPicPr>
          <p:nvPr/>
        </p:nvPicPr>
        <p:blipFill>
          <a:blip r:embed="rId2"/>
          <a:stretch>
            <a:fillRect/>
          </a:stretch>
        </p:blipFill>
        <p:spPr>
          <a:xfrm>
            <a:off x="2316964" y="2121584"/>
            <a:ext cx="4726094" cy="3060340"/>
          </a:xfrm>
          <a:prstGeom prst="rect">
            <a:avLst/>
          </a:prstGeom>
        </p:spPr>
      </p:pic>
      <p:sp>
        <p:nvSpPr>
          <p:cNvPr id="7" name="TextBox 6"/>
          <p:cNvSpPr txBox="1"/>
          <p:nvPr/>
        </p:nvSpPr>
        <p:spPr>
          <a:xfrm>
            <a:off x="1787890" y="823499"/>
            <a:ext cx="5784243" cy="1077218"/>
          </a:xfrm>
          <a:prstGeom prst="rect">
            <a:avLst/>
          </a:prstGeom>
          <a:noFill/>
        </p:spPr>
        <p:txBody>
          <a:bodyPr wrap="square" lIns="90000" rtlCol="0">
            <a:spAutoFit/>
          </a:bodyPr>
          <a:lstStyle/>
          <a:p>
            <a:pPr marL="257175" indent="-257175">
              <a:buFont typeface="+mj-lt"/>
              <a:buAutoNum type="arabicParenR"/>
            </a:pPr>
            <a:r>
              <a:rPr lang="en-US" sz="1600" dirty="0">
                <a:ea typeface="Lato" charset="0"/>
                <a:cs typeface="Arial" panose="020B0604020202020204" pitchFamily="34" charset="0"/>
              </a:rPr>
              <a:t>What is the value of ⟨</a:t>
            </a:r>
            <a:r>
              <a:rPr lang="en-US" sz="1600" i="1" dirty="0">
                <a:ea typeface="Lato" charset="0"/>
                <a:cs typeface="Arial" panose="020B0604020202020204" pitchFamily="34" charset="0"/>
              </a:rPr>
              <a:t>T</a:t>
            </a:r>
            <a:r>
              <a:rPr lang="en-US" sz="1600" baseline="-25000" dirty="0">
                <a:ea typeface="Lato" charset="0"/>
                <a:cs typeface="Arial" panose="020B0604020202020204" pitchFamily="34" charset="0"/>
              </a:rPr>
              <a:t>z</a:t>
            </a:r>
            <a:r>
              <a:rPr lang="en-US" sz="1600" dirty="0">
                <a:ea typeface="Lato" charset="0"/>
                <a:cs typeface="Arial" panose="020B0604020202020204" pitchFamily="34" charset="0"/>
              </a:rPr>
              <a:t>⟩?</a:t>
            </a:r>
          </a:p>
          <a:p>
            <a:pPr marL="257175" indent="-257175">
              <a:buFont typeface="+mj-lt"/>
              <a:buAutoNum type="arabicParenR"/>
            </a:pPr>
            <a:endParaRPr lang="en-US" sz="1600" dirty="0">
              <a:ea typeface="Lato" charset="0"/>
              <a:cs typeface="Arial" panose="020B0604020202020204" pitchFamily="34" charset="0"/>
            </a:endParaRPr>
          </a:p>
          <a:p>
            <a:pPr marL="257175" indent="-257175">
              <a:buFont typeface="+mj-lt"/>
              <a:buAutoNum type="arabicParenR"/>
            </a:pPr>
            <a:r>
              <a:rPr lang="en-US" sz="1600" dirty="0">
                <a:ea typeface="Lato" charset="0"/>
                <a:cs typeface="Arial" panose="020B0604020202020204" pitchFamily="34" charset="0"/>
              </a:rPr>
              <a:t>Test the validity of the sum rules and determine the origin of their potential failures.</a:t>
            </a:r>
          </a:p>
        </p:txBody>
      </p:sp>
    </p:spTree>
    <p:extLst>
      <p:ext uri="{BB962C8B-B14F-4D97-AF65-F5344CB8AC3E}">
        <p14:creationId xmlns:p14="http://schemas.microsoft.com/office/powerpoint/2010/main" val="328885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CFA0F3-F249-63FF-DC71-4F038D5247AD}"/>
              </a:ext>
            </a:extLst>
          </p:cNvPr>
          <p:cNvSpPr>
            <a:spLocks noGrp="1"/>
          </p:cNvSpPr>
          <p:nvPr>
            <p:ph type="title"/>
          </p:nvPr>
        </p:nvSpPr>
        <p:spPr>
          <a:xfrm>
            <a:off x="0" y="2609100"/>
            <a:ext cx="9144000" cy="496800"/>
          </a:xfrm>
        </p:spPr>
        <p:txBody>
          <a:bodyPr/>
          <a:lstStyle/>
          <a:p>
            <a:r>
              <a:rPr lang="en-US" sz="1600" dirty="0">
                <a:latin typeface="+mn-lt"/>
                <a:cs typeface="Arial" panose="020B0604020202020204" pitchFamily="34" charset="0"/>
              </a:rPr>
              <a:t>Crystal field and covalency effects in uranates</a:t>
            </a:r>
            <a:endParaRPr lang="en-US" dirty="0"/>
          </a:p>
        </p:txBody>
      </p:sp>
    </p:spTree>
    <p:extLst>
      <p:ext uri="{BB962C8B-B14F-4D97-AF65-F5344CB8AC3E}">
        <p14:creationId xmlns:p14="http://schemas.microsoft.com/office/powerpoint/2010/main" val="2555834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A85140A-3D38-D648-9FBC-9306BA0886AB}"/>
              </a:ext>
            </a:extLst>
          </p:cNvPr>
          <p:cNvSpPr>
            <a:spLocks noGrp="1"/>
          </p:cNvSpPr>
          <p:nvPr>
            <p:ph type="ftr" sz="quarter" idx="12"/>
          </p:nvPr>
        </p:nvSpPr>
        <p:spPr/>
        <p:txBody>
          <a:bodyPr/>
          <a:lstStyle/>
          <a:p>
            <a:r>
              <a:rPr lang="fr-FR"/>
              <a:t>Quanty Workshop | 09/10/2026 | Marius Retegan</a:t>
            </a:r>
            <a:endParaRPr lang="fr-FR" dirty="0"/>
          </a:p>
        </p:txBody>
      </p:sp>
      <p:sp>
        <p:nvSpPr>
          <p:cNvPr id="4" name="Title 3">
            <a:extLst>
              <a:ext uri="{FF2B5EF4-FFF2-40B4-BE49-F238E27FC236}">
                <a16:creationId xmlns:a16="http://schemas.microsoft.com/office/drawing/2014/main" id="{1C7FDF1E-E946-9948-A18C-F0C10F57A1DD}"/>
              </a:ext>
            </a:extLst>
          </p:cNvPr>
          <p:cNvSpPr>
            <a:spLocks noGrp="1"/>
          </p:cNvSpPr>
          <p:nvPr>
            <p:ph type="title"/>
          </p:nvPr>
        </p:nvSpPr>
        <p:spPr/>
        <p:txBody>
          <a:bodyPr/>
          <a:lstStyle/>
          <a:p>
            <a:r>
              <a:rPr lang="en" dirty="0"/>
              <a:t>Crystal field and covalency effects in uranates </a:t>
            </a:r>
            <a:endParaRPr lang="fr-FR" dirty="0"/>
          </a:p>
        </p:txBody>
      </p:sp>
      <p:pic>
        <p:nvPicPr>
          <p:cNvPr id="7" name="Picture 6">
            <a:extLst>
              <a:ext uri="{FF2B5EF4-FFF2-40B4-BE49-F238E27FC236}">
                <a16:creationId xmlns:a16="http://schemas.microsoft.com/office/drawing/2014/main" id="{42104651-22E1-6140-9B9B-F2550DA6EE62}"/>
              </a:ext>
            </a:extLst>
          </p:cNvPr>
          <p:cNvPicPr>
            <a:picLocks noChangeAspect="1"/>
          </p:cNvPicPr>
          <p:nvPr/>
        </p:nvPicPr>
        <p:blipFill>
          <a:blip r:embed="rId2"/>
          <a:stretch>
            <a:fillRect/>
          </a:stretch>
        </p:blipFill>
        <p:spPr>
          <a:xfrm>
            <a:off x="1277634" y="967290"/>
            <a:ext cx="6588732" cy="4017062"/>
          </a:xfrm>
          <a:prstGeom prst="rect">
            <a:avLst/>
          </a:prstGeom>
        </p:spPr>
      </p:pic>
    </p:spTree>
    <p:extLst>
      <p:ext uri="{BB962C8B-B14F-4D97-AF65-F5344CB8AC3E}">
        <p14:creationId xmlns:p14="http://schemas.microsoft.com/office/powerpoint/2010/main" val="3676674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B8403E-4844-064B-AEB0-1221A24416C4}"/>
              </a:ext>
            </a:extLst>
          </p:cNvPr>
          <p:cNvSpPr>
            <a:spLocks noGrp="1"/>
          </p:cNvSpPr>
          <p:nvPr>
            <p:ph type="ftr" sz="quarter" idx="12"/>
          </p:nvPr>
        </p:nvSpPr>
        <p:spPr/>
        <p:txBody>
          <a:bodyPr/>
          <a:lstStyle/>
          <a:p>
            <a:r>
              <a:rPr lang="fr-FR"/>
              <a:t>Quanty Workshop | 09/10/2026 | Marius Retegan</a:t>
            </a:r>
            <a:endParaRPr lang="fr-FR" dirty="0"/>
          </a:p>
        </p:txBody>
      </p:sp>
      <p:sp>
        <p:nvSpPr>
          <p:cNvPr id="4" name="Title 3">
            <a:extLst>
              <a:ext uri="{FF2B5EF4-FFF2-40B4-BE49-F238E27FC236}">
                <a16:creationId xmlns:a16="http://schemas.microsoft.com/office/drawing/2014/main" id="{DF084C5F-892F-F04D-BD8A-CA1D6A1DD93F}"/>
              </a:ext>
            </a:extLst>
          </p:cNvPr>
          <p:cNvSpPr>
            <a:spLocks noGrp="1"/>
          </p:cNvSpPr>
          <p:nvPr>
            <p:ph type="title"/>
          </p:nvPr>
        </p:nvSpPr>
        <p:spPr/>
        <p:txBody>
          <a:bodyPr/>
          <a:lstStyle/>
          <a:p>
            <a:r>
              <a:rPr lang="en" dirty="0"/>
              <a:t>Crystal field and covalency effects in uranates </a:t>
            </a:r>
            <a:endParaRPr lang="fr-FR" dirty="0"/>
          </a:p>
        </p:txBody>
      </p:sp>
      <p:pic>
        <p:nvPicPr>
          <p:cNvPr id="6" name="Picture 5">
            <a:extLst>
              <a:ext uri="{FF2B5EF4-FFF2-40B4-BE49-F238E27FC236}">
                <a16:creationId xmlns:a16="http://schemas.microsoft.com/office/drawing/2014/main" id="{14BCC704-1326-D245-B5BF-B32B992151B0}"/>
              </a:ext>
            </a:extLst>
          </p:cNvPr>
          <p:cNvPicPr>
            <a:picLocks noChangeAspect="1"/>
          </p:cNvPicPr>
          <p:nvPr/>
        </p:nvPicPr>
        <p:blipFill>
          <a:blip r:embed="rId2"/>
          <a:stretch>
            <a:fillRect/>
          </a:stretch>
        </p:blipFill>
        <p:spPr>
          <a:xfrm>
            <a:off x="1043608" y="742158"/>
            <a:ext cx="2808312" cy="4541275"/>
          </a:xfrm>
          <a:prstGeom prst="rect">
            <a:avLst/>
          </a:prstGeom>
        </p:spPr>
      </p:pic>
      <p:sp>
        <p:nvSpPr>
          <p:cNvPr id="9" name="Rectangle 8">
            <a:extLst>
              <a:ext uri="{FF2B5EF4-FFF2-40B4-BE49-F238E27FC236}">
                <a16:creationId xmlns:a16="http://schemas.microsoft.com/office/drawing/2014/main" id="{3A9C3B44-015C-D74C-B241-A21D4048BE6E}"/>
              </a:ext>
            </a:extLst>
          </p:cNvPr>
          <p:cNvSpPr/>
          <p:nvPr/>
        </p:nvSpPr>
        <p:spPr>
          <a:xfrm>
            <a:off x="4211960" y="873748"/>
            <a:ext cx="4375961" cy="4278094"/>
          </a:xfrm>
          <a:prstGeom prst="rect">
            <a:avLst/>
          </a:prstGeom>
        </p:spPr>
        <p:txBody>
          <a:bodyPr wrap="square">
            <a:spAutoFit/>
          </a:bodyPr>
          <a:lstStyle/>
          <a:p>
            <a:r>
              <a:rPr lang="en-US" sz="1600" dirty="0">
                <a:ea typeface="Lato" panose="020F0502020204030203" pitchFamily="34" charset="0"/>
                <a:cs typeface="Lato" panose="020F0502020204030203" pitchFamily="34" charset="0"/>
              </a:rPr>
              <a:t>1) Calculate the </a:t>
            </a:r>
            <a:r>
              <a:rPr lang="en-US" sz="1600" i="1" dirty="0">
                <a:ea typeface="Lato" panose="020F0502020204030203" pitchFamily="34" charset="0"/>
                <a:cs typeface="Lato" panose="020F0502020204030203" pitchFamily="34" charset="0"/>
              </a:rPr>
              <a:t>atomic</a:t>
            </a:r>
            <a:r>
              <a:rPr lang="en-US" sz="1600" dirty="0">
                <a:ea typeface="Lato" panose="020F0502020204030203" pitchFamily="34" charset="0"/>
                <a:cs typeface="Lato" panose="020F0502020204030203" pitchFamily="34" charset="0"/>
              </a:rPr>
              <a:t> M</a:t>
            </a:r>
            <a:r>
              <a:rPr lang="en-US" sz="1600" baseline="-25000" dirty="0">
                <a:ea typeface="Lato" panose="020F0502020204030203" pitchFamily="34" charset="0"/>
                <a:cs typeface="Lato" panose="020F0502020204030203" pitchFamily="34" charset="0"/>
              </a:rPr>
              <a:t>4</a:t>
            </a:r>
            <a:r>
              <a:rPr lang="en-US" sz="1600" dirty="0">
                <a:ea typeface="Lato" panose="020F0502020204030203" pitchFamily="34" charset="0"/>
                <a:cs typeface="Lato" panose="020F0502020204030203" pitchFamily="34" charset="0"/>
              </a:rPr>
              <a:t> spectrum for U</a:t>
            </a:r>
            <a:r>
              <a:rPr lang="en-US" sz="1600" baseline="30000" dirty="0">
                <a:ea typeface="Lato" panose="020F0502020204030203" pitchFamily="34" charset="0"/>
                <a:cs typeface="Lato" panose="020F0502020204030203" pitchFamily="34" charset="0"/>
              </a:rPr>
              <a:t>5+</a:t>
            </a:r>
            <a:r>
              <a:rPr lang="en-US" sz="1600" dirty="0">
                <a:ea typeface="Lato" panose="020F0502020204030203" pitchFamily="34" charset="0"/>
                <a:cs typeface="Lato" panose="020F0502020204030203" pitchFamily="34" charset="0"/>
              </a:rPr>
              <a:t> using the following parameters:</a:t>
            </a:r>
          </a:p>
          <a:p>
            <a:pPr marL="557213" lvl="1" indent="-214313">
              <a:buClr>
                <a:srgbClr val="132577"/>
              </a:buClr>
              <a:buFont typeface="Arial" panose="020B0604020202020204" pitchFamily="34" charset="0"/>
              <a:buChar char="•"/>
            </a:pPr>
            <a:r>
              <a:rPr lang="en-US" sz="1600" dirty="0">
                <a:ea typeface="Lato" panose="020F0502020204030203" pitchFamily="34" charset="0"/>
                <a:cs typeface="Lato" panose="020F0502020204030203" pitchFamily="34" charset="0"/>
              </a:rPr>
              <a:t>scale factors: Fk = Gk = 0.7</a:t>
            </a:r>
          </a:p>
          <a:p>
            <a:pPr marL="557213" lvl="1" indent="-214313">
              <a:buClr>
                <a:srgbClr val="132577"/>
              </a:buClr>
              <a:buFont typeface="Arial" panose="020B0604020202020204" pitchFamily="34" charset="0"/>
              <a:buChar char="•"/>
            </a:pPr>
            <a:r>
              <a:rPr lang="en-US" sz="1600" dirty="0">
                <a:ea typeface="Lato" panose="020F0502020204030203" pitchFamily="34" charset="0"/>
                <a:cs typeface="Lato" panose="020F0502020204030203" pitchFamily="34" charset="0"/>
              </a:rPr>
              <a:t>Lorentzian FWHM: 0.35 eV</a:t>
            </a:r>
          </a:p>
          <a:p>
            <a:pPr marL="557213" lvl="1" indent="-214313">
              <a:buClr>
                <a:srgbClr val="132577"/>
              </a:buClr>
              <a:buFont typeface="Arial" panose="020B0604020202020204" pitchFamily="34" charset="0"/>
              <a:buChar char="•"/>
            </a:pPr>
            <a:r>
              <a:rPr lang="en-US" sz="1600" dirty="0">
                <a:ea typeface="Lato" panose="020F0502020204030203" pitchFamily="34" charset="0"/>
                <a:cs typeface="Lato" panose="020F0502020204030203" pitchFamily="34" charset="0"/>
              </a:rPr>
              <a:t>Gaussian FWHM: 0.8 eV</a:t>
            </a:r>
          </a:p>
          <a:p>
            <a:pPr lvl="1"/>
            <a:endParaRPr lang="en-US" sz="1600" dirty="0">
              <a:ea typeface="Lato" panose="020F0502020204030203" pitchFamily="34" charset="0"/>
              <a:cs typeface="Lato" panose="020F0502020204030203" pitchFamily="34" charset="0"/>
            </a:endParaRPr>
          </a:p>
          <a:p>
            <a:r>
              <a:rPr lang="en-US" sz="1600" dirty="0">
                <a:ea typeface="Lato" panose="020F0502020204030203" pitchFamily="34" charset="0"/>
                <a:cs typeface="Lato" panose="020F0502020204030203" pitchFamily="34" charset="0"/>
              </a:rPr>
              <a:t>2) Add a </a:t>
            </a:r>
            <a:r>
              <a:rPr lang="en-US" sz="1600" i="1" dirty="0">
                <a:ea typeface="Lato" panose="020F0502020204030203" pitchFamily="34" charset="0"/>
                <a:cs typeface="Lato" panose="020F0502020204030203" pitchFamily="34" charset="0"/>
              </a:rPr>
              <a:t>crystal field </a:t>
            </a:r>
            <a:r>
              <a:rPr lang="en-US" sz="1600" dirty="0">
                <a:ea typeface="Lato" panose="020F0502020204030203" pitchFamily="34" charset="0"/>
                <a:cs typeface="Lato" panose="020F0502020204030203" pitchFamily="34" charset="0"/>
              </a:rPr>
              <a:t>contribution with Wybourne’s parameters:</a:t>
            </a:r>
          </a:p>
          <a:p>
            <a:pPr marL="557213" lvl="1" indent="-214313">
              <a:buClr>
                <a:srgbClr val="132577"/>
              </a:buClr>
              <a:buFont typeface="Arial" panose="020B0604020202020204" pitchFamily="34" charset="0"/>
              <a:buChar char="•"/>
            </a:pPr>
            <a:r>
              <a:rPr lang="en-US" sz="1600" dirty="0">
                <a:ea typeface="Lato" panose="020F0502020204030203" pitchFamily="34" charset="0"/>
                <a:cs typeface="Lato" panose="020F0502020204030203" pitchFamily="34" charset="0"/>
              </a:rPr>
              <a:t>B40 = 2.03 eV </a:t>
            </a:r>
          </a:p>
          <a:p>
            <a:pPr marL="557213" lvl="1" indent="-214313">
              <a:buClr>
                <a:srgbClr val="132577"/>
              </a:buClr>
              <a:buFont typeface="Arial" panose="020B0604020202020204" pitchFamily="34" charset="0"/>
              <a:buChar char="•"/>
            </a:pPr>
            <a:r>
              <a:rPr lang="en-US" sz="1600" dirty="0">
                <a:ea typeface="Lato" panose="020F0502020204030203" pitchFamily="34" charset="0"/>
                <a:cs typeface="Lato" panose="020F0502020204030203" pitchFamily="34" charset="0"/>
              </a:rPr>
              <a:t>B60 = 0.17 eV</a:t>
            </a:r>
          </a:p>
          <a:p>
            <a:pPr lvl="1"/>
            <a:endParaRPr lang="en-US" sz="1600" dirty="0">
              <a:ea typeface="Lato" panose="020F0502020204030203" pitchFamily="34" charset="0"/>
              <a:cs typeface="Lato" panose="020F0502020204030203" pitchFamily="34" charset="0"/>
            </a:endParaRPr>
          </a:p>
          <a:p>
            <a:r>
              <a:rPr lang="en-US" sz="1600" dirty="0">
                <a:ea typeface="Lato" panose="020F0502020204030203" pitchFamily="34" charset="0"/>
                <a:cs typeface="Lato" panose="020F0502020204030203" pitchFamily="34" charset="0"/>
              </a:rPr>
              <a:t>3) Finally, add the </a:t>
            </a:r>
            <a:r>
              <a:rPr lang="en-US" sz="1600" i="1" dirty="0">
                <a:ea typeface="Lato" panose="020F0502020204030203" pitchFamily="34" charset="0"/>
                <a:cs typeface="Lato" panose="020F0502020204030203" pitchFamily="34" charset="0"/>
              </a:rPr>
              <a:t>hybridization</a:t>
            </a:r>
            <a:r>
              <a:rPr lang="en-US" sz="1600" dirty="0">
                <a:ea typeface="Lato" panose="020F0502020204030203" pitchFamily="34" charset="0"/>
                <a:cs typeface="Lato" panose="020F0502020204030203" pitchFamily="34" charset="0"/>
              </a:rPr>
              <a:t> term with the ligands (LMCT):</a:t>
            </a:r>
          </a:p>
          <a:p>
            <a:pPr marL="557213" lvl="1" indent="-214313">
              <a:buClr>
                <a:srgbClr val="132577"/>
              </a:buClr>
              <a:buFont typeface="Arial" charset="0"/>
              <a:buChar char="•"/>
            </a:pPr>
            <a:r>
              <a:rPr lang="en-US" sz="1600" dirty="0">
                <a:ea typeface="Lato" panose="020F0502020204030203" pitchFamily="34" charset="0"/>
                <a:cs typeface="Lato" panose="020F0502020204030203" pitchFamily="34" charset="0"/>
              </a:rPr>
              <a:t>Δ = 4.0 eV, </a:t>
            </a:r>
          </a:p>
          <a:p>
            <a:pPr marL="557213" lvl="1" indent="-214313">
              <a:buClr>
                <a:srgbClr val="132577"/>
              </a:buClr>
              <a:buFont typeface="Arial" charset="0"/>
              <a:buChar char="•"/>
            </a:pPr>
            <a:r>
              <a:rPr lang="en-US" sz="1600" dirty="0">
                <a:ea typeface="Lato" panose="020F0502020204030203" pitchFamily="34" charset="0"/>
                <a:cs typeface="Lato" panose="020F0502020204030203" pitchFamily="34" charset="0"/>
              </a:rPr>
              <a:t>U(5f,5f) = 3.5 eV </a:t>
            </a:r>
          </a:p>
          <a:p>
            <a:pPr marL="557213" lvl="1" indent="-214313">
              <a:buClr>
                <a:srgbClr val="132577"/>
              </a:buClr>
              <a:buFont typeface="Arial" charset="0"/>
              <a:buChar char="•"/>
            </a:pPr>
            <a:r>
              <a:rPr lang="en-US" sz="1600" dirty="0">
                <a:ea typeface="Lato" panose="020F0502020204030203" pitchFamily="34" charset="0"/>
                <a:cs typeface="Lato" panose="020F0502020204030203" pitchFamily="34" charset="0"/>
              </a:rPr>
              <a:t>U(3d,5f) = 6.0 eV</a:t>
            </a:r>
          </a:p>
          <a:p>
            <a:pPr marL="557213" lvl="1" indent="-214313">
              <a:buClr>
                <a:srgbClr val="132577"/>
              </a:buClr>
              <a:buFont typeface="Arial" charset="0"/>
              <a:buChar char="•"/>
            </a:pPr>
            <a:r>
              <a:rPr lang="en-US" sz="1600" dirty="0">
                <a:ea typeface="Lato" panose="020F0502020204030203" pitchFamily="34" charset="0"/>
                <a:cs typeface="Lato" panose="020F0502020204030203" pitchFamily="34" charset="0"/>
              </a:rPr>
              <a:t>V</a:t>
            </a:r>
            <a:r>
              <a:rPr lang="en-US" sz="1600" i="1" baseline="-25000" dirty="0">
                <a:ea typeface="Lato" panose="020F0502020204030203" pitchFamily="34" charset="0"/>
                <a:cs typeface="Lato" panose="020F0502020204030203" pitchFamily="34" charset="0"/>
              </a:rPr>
              <a:t>i</a:t>
            </a:r>
            <a:r>
              <a:rPr lang="en-US" sz="1600" dirty="0">
                <a:ea typeface="Lato" panose="020F0502020204030203" pitchFamily="34" charset="0"/>
                <a:cs typeface="Lato" panose="020F0502020204030203" pitchFamily="34" charset="0"/>
              </a:rPr>
              <a:t> = 1.2 eV, and V</a:t>
            </a:r>
            <a:r>
              <a:rPr lang="en-US" sz="1600" i="1" baseline="-25000" dirty="0">
                <a:ea typeface="Lato" panose="020F0502020204030203" pitchFamily="34" charset="0"/>
                <a:cs typeface="Lato" panose="020F0502020204030203" pitchFamily="34" charset="0"/>
              </a:rPr>
              <a:t>f</a:t>
            </a:r>
            <a:r>
              <a:rPr lang="en-US" sz="1600" dirty="0">
                <a:ea typeface="Lato" panose="020F0502020204030203" pitchFamily="34" charset="0"/>
                <a:cs typeface="Lato" panose="020F0502020204030203" pitchFamily="34" charset="0"/>
              </a:rPr>
              <a:t> = 0.9 eV</a:t>
            </a:r>
          </a:p>
        </p:txBody>
      </p:sp>
    </p:spTree>
    <p:extLst>
      <p:ext uri="{BB962C8B-B14F-4D97-AF65-F5344CB8AC3E}">
        <p14:creationId xmlns:p14="http://schemas.microsoft.com/office/powerpoint/2010/main" val="110667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470391-70ED-EF09-3D9A-0B5A5145CDED}"/>
              </a:ext>
            </a:extLst>
          </p:cNvPr>
          <p:cNvSpPr>
            <a:spLocks noGrp="1"/>
          </p:cNvSpPr>
          <p:nvPr>
            <p:ph type="title"/>
          </p:nvPr>
        </p:nvSpPr>
        <p:spPr>
          <a:xfrm>
            <a:off x="0" y="2609100"/>
            <a:ext cx="9144000" cy="496800"/>
          </a:xfrm>
        </p:spPr>
        <p:txBody>
          <a:bodyPr/>
          <a:lstStyle/>
          <a:p>
            <a:r>
              <a:rPr lang="en-US" sz="1600" dirty="0">
                <a:latin typeface="+mn-lt"/>
              </a:rPr>
              <a:t>Calculating the L</a:t>
            </a:r>
            <a:r>
              <a:rPr lang="en-US" sz="1600" baseline="-25000" dirty="0">
                <a:latin typeface="+mn-lt"/>
              </a:rPr>
              <a:t>2,3</a:t>
            </a:r>
            <a:r>
              <a:rPr lang="en-US" sz="1600" dirty="0">
                <a:latin typeface="+mn-lt"/>
              </a:rPr>
              <a:t>–edge XAS spectrum of titanium(IV)</a:t>
            </a:r>
            <a:endParaRPr lang="en-US" dirty="0"/>
          </a:p>
        </p:txBody>
      </p:sp>
    </p:spTree>
    <p:extLst>
      <p:ext uri="{BB962C8B-B14F-4D97-AF65-F5344CB8AC3E}">
        <p14:creationId xmlns:p14="http://schemas.microsoft.com/office/powerpoint/2010/main" val="2017207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C8A5E0-44CC-3739-A9F2-C479225064A3}"/>
              </a:ext>
            </a:extLst>
          </p:cNvPr>
          <p:cNvSpPr>
            <a:spLocks noGrp="1"/>
          </p:cNvSpPr>
          <p:nvPr>
            <p:ph type="title"/>
          </p:nvPr>
        </p:nvSpPr>
        <p:spPr/>
        <p:txBody>
          <a:bodyPr/>
          <a:lstStyle/>
          <a:p>
            <a:r>
              <a:rPr lang="en-GB" dirty="0"/>
              <a:t>Theory and calculations</a:t>
            </a:r>
            <a:endParaRPr lang="en-US" dirty="0"/>
          </a:p>
        </p:txBody>
      </p:sp>
      <p:pic>
        <p:nvPicPr>
          <p:cNvPr id="4" name="Picture 3">
            <a:extLst>
              <a:ext uri="{FF2B5EF4-FFF2-40B4-BE49-F238E27FC236}">
                <a16:creationId xmlns:a16="http://schemas.microsoft.com/office/drawing/2014/main" id="{5485284B-A211-DF93-88F4-1E9CE1E51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1700" y="1075303"/>
            <a:ext cx="2587331" cy="3339674"/>
          </a:xfrm>
          <a:prstGeom prst="rect">
            <a:avLst/>
          </a:prstGeom>
        </p:spPr>
      </p:pic>
      <p:pic>
        <p:nvPicPr>
          <p:cNvPr id="5" name="Picture 4">
            <a:extLst>
              <a:ext uri="{FF2B5EF4-FFF2-40B4-BE49-F238E27FC236}">
                <a16:creationId xmlns:a16="http://schemas.microsoft.com/office/drawing/2014/main" id="{EB7550D3-AE67-F64D-9281-AD0DB5799B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908598"/>
            <a:ext cx="2345541" cy="3677095"/>
          </a:xfrm>
          <a:prstGeom prst="rect">
            <a:avLst/>
          </a:prstGeom>
        </p:spPr>
      </p:pic>
      <p:sp>
        <p:nvSpPr>
          <p:cNvPr id="6" name="矩形 5">
            <a:extLst>
              <a:ext uri="{FF2B5EF4-FFF2-40B4-BE49-F238E27FC236}">
                <a16:creationId xmlns:a16="http://schemas.microsoft.com/office/drawing/2014/main" id="{B6C8BB73-85D7-779D-DE0A-B1BEE8D63564}"/>
              </a:ext>
            </a:extLst>
          </p:cNvPr>
          <p:cNvSpPr/>
          <p:nvPr/>
        </p:nvSpPr>
        <p:spPr>
          <a:xfrm>
            <a:off x="1871700" y="4678051"/>
            <a:ext cx="2988332" cy="276999"/>
          </a:xfrm>
          <a:prstGeom prst="rect">
            <a:avLst/>
          </a:prstGeom>
        </p:spPr>
        <p:txBody>
          <a:bodyPr wrap="square">
            <a:spAutoFit/>
          </a:bodyPr>
          <a:lstStyle/>
          <a:p>
            <a:r>
              <a:rPr lang="en-US" altLang="zh-CN" sz="1200" dirty="0">
                <a:latin typeface="Arial" panose="020B0604020202020204" pitchFamily="34" charset="0"/>
                <a:ea typeface="Lato" charset="0"/>
                <a:cs typeface="Arial" panose="020B0604020202020204" pitchFamily="34" charset="0"/>
              </a:rPr>
              <a:t>de Groot et al., J. Chem. Minerals, </a:t>
            </a:r>
            <a:r>
              <a:rPr lang="en-US" altLang="zh-CN" sz="1200" b="1" dirty="0">
                <a:latin typeface="Arial" panose="020B0604020202020204" pitchFamily="34" charset="0"/>
                <a:ea typeface="Lato" charset="0"/>
                <a:cs typeface="Arial" panose="020B0604020202020204" pitchFamily="34" charset="0"/>
              </a:rPr>
              <a:t>1992</a:t>
            </a:r>
            <a:endParaRPr lang="zh-CN" altLang="zh-CN" sz="1200" b="1" dirty="0">
              <a:latin typeface="Arial" panose="020B0604020202020204" pitchFamily="34" charset="0"/>
              <a:ea typeface="Lato" charset="0"/>
              <a:cs typeface="Arial" panose="020B0604020202020204" pitchFamily="34" charset="0"/>
            </a:endParaRPr>
          </a:p>
        </p:txBody>
      </p:sp>
      <p:sp>
        <p:nvSpPr>
          <p:cNvPr id="7" name="Footer Placeholder 6">
            <a:extLst>
              <a:ext uri="{FF2B5EF4-FFF2-40B4-BE49-F238E27FC236}">
                <a16:creationId xmlns:a16="http://schemas.microsoft.com/office/drawing/2014/main" id="{E3ABF872-9D33-4A12-5986-AF2EEC93B449}"/>
              </a:ext>
            </a:extLst>
          </p:cNvPr>
          <p:cNvSpPr>
            <a:spLocks noGrp="1"/>
          </p:cNvSpPr>
          <p:nvPr>
            <p:ph type="ftr" sz="quarter" idx="12"/>
          </p:nvPr>
        </p:nvSpPr>
        <p:spPr/>
        <p:txBody>
          <a:bodyPr/>
          <a:lstStyle/>
          <a:p>
            <a:r>
              <a:rPr lang="en-US"/>
              <a:t>Quanty Workshop | 09/10/2026 | Marius Retegan</a:t>
            </a:r>
            <a:endParaRPr lang="en-US" dirty="0"/>
          </a:p>
        </p:txBody>
      </p:sp>
    </p:spTree>
    <p:extLst>
      <p:ext uri="{BB962C8B-B14F-4D97-AF65-F5344CB8AC3E}">
        <p14:creationId xmlns:p14="http://schemas.microsoft.com/office/powerpoint/2010/main" val="171212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D3B7-AD53-D376-1E18-778D9F1E0EDC}"/>
              </a:ext>
            </a:extLst>
          </p:cNvPr>
          <p:cNvSpPr>
            <a:spLocks noGrp="1"/>
          </p:cNvSpPr>
          <p:nvPr>
            <p:ph type="title"/>
          </p:nvPr>
        </p:nvSpPr>
        <p:spPr/>
        <p:txBody>
          <a:bodyPr/>
          <a:lstStyle/>
          <a:p>
            <a:r>
              <a:rPr lang="en-US" dirty="0"/>
              <a:t>Atomic multiplets</a:t>
            </a:r>
          </a:p>
        </p:txBody>
      </p:sp>
      <p:sp>
        <p:nvSpPr>
          <p:cNvPr id="4" name="Footer Placeholder 3">
            <a:extLst>
              <a:ext uri="{FF2B5EF4-FFF2-40B4-BE49-F238E27FC236}">
                <a16:creationId xmlns:a16="http://schemas.microsoft.com/office/drawing/2014/main" id="{3B5F1423-5D1C-FDAA-9299-6BE29DD93D00}"/>
              </a:ext>
            </a:extLst>
          </p:cNvPr>
          <p:cNvSpPr>
            <a:spLocks noGrp="1"/>
          </p:cNvSpPr>
          <p:nvPr>
            <p:ph type="ftr" sz="quarter" idx="12"/>
          </p:nvPr>
        </p:nvSpPr>
        <p:spPr/>
        <p:txBody>
          <a:bodyPr/>
          <a:lstStyle/>
          <a:p>
            <a:r>
              <a:rPr lang="en-US"/>
              <a:t>Quanty Workshop | 09/10/2026 | Marius Retegan</a:t>
            </a:r>
            <a:endParaRPr lang="en-US" dirty="0"/>
          </a:p>
        </p:txBody>
      </p:sp>
      <p:sp>
        <p:nvSpPr>
          <p:cNvPr id="5" name="Rectangle 4">
            <a:extLst>
              <a:ext uri="{FF2B5EF4-FFF2-40B4-BE49-F238E27FC236}">
                <a16:creationId xmlns:a16="http://schemas.microsoft.com/office/drawing/2014/main" id="{92919AB4-0AF0-E751-A2EA-18DFA09D91D7}"/>
              </a:ext>
            </a:extLst>
          </p:cNvPr>
          <p:cNvSpPr/>
          <p:nvPr/>
        </p:nvSpPr>
        <p:spPr>
          <a:xfrm>
            <a:off x="453600" y="1489301"/>
            <a:ext cx="8236800" cy="3046988"/>
          </a:xfrm>
          <a:prstGeom prst="rect">
            <a:avLst/>
          </a:prstGeom>
        </p:spPr>
        <p:txBody>
          <a:bodyPr wrap="square">
            <a:spAutoFit/>
          </a:bodyPr>
          <a:lstStyle/>
          <a:p>
            <a:pPr marL="257175" indent="-257175">
              <a:buFont typeface="+mj-lt"/>
              <a:buAutoNum type="arabicParenR"/>
            </a:pPr>
            <a:r>
              <a:rPr lang="en" sz="1600" dirty="0">
                <a:ea typeface="Lato" panose="020F0502020204030203" pitchFamily="34" charset="0"/>
                <a:cs typeface="Arial" panose="020B0604020202020204" pitchFamily="34" charset="0"/>
              </a:rPr>
              <a:t>Calculate the XAS spectrum at the L</a:t>
            </a:r>
            <a:r>
              <a:rPr lang="en" sz="1600" baseline="-25000" dirty="0">
                <a:ea typeface="Lato" panose="020F0502020204030203" pitchFamily="34" charset="0"/>
                <a:cs typeface="Arial" panose="020B0604020202020204" pitchFamily="34" charset="0"/>
              </a:rPr>
              <a:t>2,3</a:t>
            </a:r>
            <a:r>
              <a:rPr lang="en" sz="1600" dirty="0">
                <a:ea typeface="Lato" panose="020F0502020204030203" pitchFamily="34" charset="0"/>
                <a:cs typeface="Arial" panose="020B0604020202020204" pitchFamily="34" charset="0"/>
              </a:rPr>
              <a:t> edges of Ti</a:t>
            </a:r>
            <a:r>
              <a:rPr lang="en" sz="1600" baseline="30000" dirty="0">
                <a:ea typeface="Lato" panose="020F0502020204030203" pitchFamily="34" charset="0"/>
                <a:cs typeface="Arial" panose="020B0604020202020204" pitchFamily="34" charset="0"/>
              </a:rPr>
              <a:t>4+</a:t>
            </a:r>
            <a:r>
              <a:rPr lang="en" sz="1600" dirty="0">
                <a:ea typeface="Lato" panose="020F0502020204030203" pitchFamily="34" charset="0"/>
                <a:cs typeface="Arial" panose="020B0604020202020204" pitchFamily="34" charset="0"/>
              </a:rPr>
              <a:t> in spherical symmetry. Set the Lorentzian broadening to 0.1 and the Gaussian broadening to 0.0. Leave all the other parameters to their default values. How many transitions are visible in the spectrum? </a:t>
            </a: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ea typeface="Lato" panose="020F0502020204030203" pitchFamily="34" charset="0"/>
                <a:cs typeface="Arial" panose="020B0604020202020204" pitchFamily="34" charset="0"/>
              </a:rPr>
              <a:t>Run a calculation with the scaling of the 2p spin-orbit coupling constant, ζ(2p), set to 0.5. After the calculation finishes, set this value back to 1.0 and run a second calculation with the 3d spin-orbit coupling ζ(3d) set to 0.5. </a:t>
            </a:r>
            <a:r>
              <a:rPr lang="en-US" sz="1600" dirty="0"/>
              <a:t>Which interaction affects the most the energy separation between the L</a:t>
            </a:r>
            <a:r>
              <a:rPr lang="en-US" sz="1600" baseline="-25000" dirty="0"/>
              <a:t>2</a:t>
            </a:r>
            <a:r>
              <a:rPr lang="en-US" sz="1600" dirty="0"/>
              <a:t> and L</a:t>
            </a:r>
            <a:r>
              <a:rPr lang="en-US" sz="1600" baseline="-25000" dirty="0"/>
              <a:t>3</a:t>
            </a:r>
            <a:r>
              <a:rPr lang="en-US" sz="1600" dirty="0"/>
              <a:t> edges? Check that the energy separation between the two edges is close to 3/2·ζ(2p).</a:t>
            </a:r>
            <a:endParaRPr lang="en" sz="1600" dirty="0">
              <a:ea typeface="Lato" panose="020F0502020204030203" pitchFamily="34" charset="0"/>
              <a:cs typeface="Arial" panose="020B0604020202020204" pitchFamily="34" charset="0"/>
            </a:endParaRP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ea typeface="Lato" panose="020F0502020204030203" pitchFamily="34" charset="0"/>
                <a:cs typeface="Arial" panose="020B0604020202020204" pitchFamily="34" charset="0"/>
              </a:rPr>
              <a:t>Perform three calculations using 0.8, 0.4, and 0.0 for scaling the Slater integrals, F</a:t>
            </a:r>
            <a:r>
              <a:rPr lang="en" sz="1600" baseline="-25000" dirty="0">
                <a:ea typeface="Lato" panose="020F0502020204030203" pitchFamily="34" charset="0"/>
                <a:cs typeface="Arial" panose="020B0604020202020204" pitchFamily="34" charset="0"/>
              </a:rPr>
              <a:t>k</a:t>
            </a:r>
            <a:r>
              <a:rPr lang="en" sz="1600" dirty="0">
                <a:ea typeface="Lato" panose="020F0502020204030203" pitchFamily="34" charset="0"/>
                <a:cs typeface="Arial" panose="020B0604020202020204" pitchFamily="34" charset="0"/>
              </a:rPr>
              <a:t> and G</a:t>
            </a:r>
            <a:r>
              <a:rPr lang="en" sz="1600" baseline="-25000" dirty="0">
                <a:ea typeface="Lato" panose="020F0502020204030203" pitchFamily="34" charset="0"/>
                <a:cs typeface="Arial" panose="020B0604020202020204" pitchFamily="34" charset="0"/>
              </a:rPr>
              <a:t>k</a:t>
            </a:r>
            <a:r>
              <a:rPr lang="en" sz="1600" dirty="0">
                <a:ea typeface="Lato" panose="020F0502020204030203" pitchFamily="34" charset="0"/>
                <a:cs typeface="Arial" panose="020B0604020202020204" pitchFamily="34" charset="0"/>
              </a:rPr>
              <a:t>. What is the influence of electronic repulsions on the spectrum?</a:t>
            </a:r>
          </a:p>
        </p:txBody>
      </p:sp>
    </p:spTree>
    <p:extLst>
      <p:ext uri="{BB962C8B-B14F-4D97-AF65-F5344CB8AC3E}">
        <p14:creationId xmlns:p14="http://schemas.microsoft.com/office/powerpoint/2010/main" val="310156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2B4A-3FE6-B7F9-AF94-368BAD78485F}"/>
              </a:ext>
            </a:extLst>
          </p:cNvPr>
          <p:cNvSpPr>
            <a:spLocks noGrp="1"/>
          </p:cNvSpPr>
          <p:nvPr>
            <p:ph type="title"/>
          </p:nvPr>
        </p:nvSpPr>
        <p:spPr/>
        <p:txBody>
          <a:bodyPr/>
          <a:lstStyle/>
          <a:p>
            <a:r>
              <a:rPr lang="en-US" dirty="0"/>
              <a:t>Crystal-field multiplets</a:t>
            </a:r>
          </a:p>
        </p:txBody>
      </p:sp>
      <p:sp>
        <p:nvSpPr>
          <p:cNvPr id="4" name="Footer Placeholder 3">
            <a:extLst>
              <a:ext uri="{FF2B5EF4-FFF2-40B4-BE49-F238E27FC236}">
                <a16:creationId xmlns:a16="http://schemas.microsoft.com/office/drawing/2014/main" id="{83E1069C-65A3-A110-67EA-70634C57C4C3}"/>
              </a:ext>
            </a:extLst>
          </p:cNvPr>
          <p:cNvSpPr>
            <a:spLocks noGrp="1"/>
          </p:cNvSpPr>
          <p:nvPr>
            <p:ph type="ftr" sz="quarter" idx="12"/>
          </p:nvPr>
        </p:nvSpPr>
        <p:spPr/>
        <p:txBody>
          <a:bodyPr/>
          <a:lstStyle/>
          <a:p>
            <a:r>
              <a:rPr lang="en-US"/>
              <a:t>Quanty Workshop | 09/10/2026 | Marius Retegan</a:t>
            </a:r>
            <a:endParaRPr lang="en-US" dirty="0"/>
          </a:p>
        </p:txBody>
      </p:sp>
      <p:sp>
        <p:nvSpPr>
          <p:cNvPr id="5" name="Rectangle 4">
            <a:extLst>
              <a:ext uri="{FF2B5EF4-FFF2-40B4-BE49-F238E27FC236}">
                <a16:creationId xmlns:a16="http://schemas.microsoft.com/office/drawing/2014/main" id="{F765BD09-77EC-D024-4628-A3F2BE790526}"/>
              </a:ext>
            </a:extLst>
          </p:cNvPr>
          <p:cNvSpPr/>
          <p:nvPr/>
        </p:nvSpPr>
        <p:spPr>
          <a:xfrm>
            <a:off x="453600" y="1334006"/>
            <a:ext cx="8236800" cy="3046988"/>
          </a:xfrm>
          <a:prstGeom prst="rect">
            <a:avLst/>
          </a:prstGeom>
        </p:spPr>
        <p:txBody>
          <a:bodyPr wrap="square">
            <a:spAutoFit/>
          </a:bodyPr>
          <a:lstStyle/>
          <a:p>
            <a:pPr marL="257175" indent="-257175">
              <a:buFont typeface="+mj-lt"/>
              <a:buAutoNum type="arabicParenR"/>
            </a:pPr>
            <a:r>
              <a:rPr lang="en" sz="1600" dirty="0">
                <a:ea typeface="Lato" panose="020F0502020204030203" pitchFamily="34" charset="0"/>
                <a:cs typeface="Arial" panose="020B0604020202020204" pitchFamily="34" charset="0"/>
              </a:rPr>
              <a:t>Set the scaling factors for the Slater integrals back to 0.8. Re-enable the crystal field and change the 10Dq value to 2.0 eV.</a:t>
            </a: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ea typeface="Lato" panose="020F0502020204030203" pitchFamily="34" charset="0"/>
                <a:cs typeface="Arial" panose="020B0604020202020204" pitchFamily="34" charset="0"/>
              </a:rPr>
              <a:t>Change the Lorentzian broadening to 0.2, 0.4, 460. This will apply a 0.2 eV broadening at the L</a:t>
            </a:r>
            <a:r>
              <a:rPr lang="en" sz="1600" baseline="-25000" dirty="0">
                <a:ea typeface="Lato" panose="020F0502020204030203" pitchFamily="34" charset="0"/>
                <a:cs typeface="Arial" panose="020B0604020202020204" pitchFamily="34" charset="0"/>
              </a:rPr>
              <a:t>3</a:t>
            </a:r>
            <a:r>
              <a:rPr lang="en" sz="1600" dirty="0">
                <a:ea typeface="Lato" panose="020F0502020204030203" pitchFamily="34" charset="0"/>
                <a:cs typeface="Arial" panose="020B0604020202020204" pitchFamily="34" charset="0"/>
              </a:rPr>
              <a:t> edge and a 0.4 eV at the L</a:t>
            </a:r>
            <a:r>
              <a:rPr lang="en" sz="1600" baseline="-25000" dirty="0">
                <a:ea typeface="Lato" panose="020F0502020204030203" pitchFamily="34" charset="0"/>
                <a:cs typeface="Arial" panose="020B0604020202020204" pitchFamily="34" charset="0"/>
              </a:rPr>
              <a:t>2</a:t>
            </a:r>
            <a:r>
              <a:rPr lang="en" sz="1600" dirty="0">
                <a:ea typeface="Lato" panose="020F0502020204030203" pitchFamily="34" charset="0"/>
                <a:cs typeface="Arial" panose="020B0604020202020204" pitchFamily="34" charset="0"/>
              </a:rPr>
              <a:t> edge and will change between the two broadenings at 460 eV. </a:t>
            </a: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ea typeface="Lato" panose="020F0502020204030203" pitchFamily="34" charset="0"/>
                <a:cs typeface="Arial" panose="020B0604020202020204" pitchFamily="34" charset="0"/>
              </a:rPr>
              <a:t>Run a set of calculations with 10Dq ranging from 0 to 2.0 eV in steps of 0.5 eV. Plot the resulting spectra. What is the influence of the crystal field splitting?</a:t>
            </a: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ea typeface="Lato" panose="020F0502020204030203" pitchFamily="34" charset="0"/>
                <a:cs typeface="Arial" panose="020B0604020202020204" pitchFamily="34" charset="0"/>
              </a:rPr>
              <a:t>Set the 10Dq value to 2.0 eV and switch off the Slater integrals and the 3d spin-orbit coupling. How many transitions does the calculated spectrum have? </a:t>
            </a:r>
          </a:p>
        </p:txBody>
      </p:sp>
    </p:spTree>
    <p:extLst>
      <p:ext uri="{BB962C8B-B14F-4D97-AF65-F5344CB8AC3E}">
        <p14:creationId xmlns:p14="http://schemas.microsoft.com/office/powerpoint/2010/main" val="315502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816B13-9F7F-C2B9-903E-0C06BEB3B394}"/>
              </a:ext>
            </a:extLst>
          </p:cNvPr>
          <p:cNvSpPr>
            <a:spLocks noGrp="1"/>
          </p:cNvSpPr>
          <p:nvPr>
            <p:ph type="title"/>
          </p:nvPr>
        </p:nvSpPr>
        <p:spPr>
          <a:xfrm>
            <a:off x="0" y="2609100"/>
            <a:ext cx="9144000" cy="496800"/>
          </a:xfrm>
        </p:spPr>
        <p:txBody>
          <a:bodyPr/>
          <a:lstStyle/>
          <a:p>
            <a:r>
              <a:rPr lang="en-US" sz="1600" dirty="0">
                <a:latin typeface="+mn-lt"/>
                <a:cs typeface="Arial" panose="020B0604020202020204" pitchFamily="34" charset="0"/>
              </a:rPr>
              <a:t>Following spin transitions in iron compounds</a:t>
            </a:r>
            <a:endParaRPr lang="en-US" dirty="0"/>
          </a:p>
        </p:txBody>
      </p:sp>
    </p:spTree>
    <p:extLst>
      <p:ext uri="{BB962C8B-B14F-4D97-AF65-F5344CB8AC3E}">
        <p14:creationId xmlns:p14="http://schemas.microsoft.com/office/powerpoint/2010/main" val="74706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6A6E50-FEFA-5327-B950-A73FDD7D4A9F}"/>
              </a:ext>
            </a:extLst>
          </p:cNvPr>
          <p:cNvSpPr>
            <a:spLocks noGrp="1"/>
          </p:cNvSpPr>
          <p:nvPr>
            <p:ph type="title"/>
          </p:nvPr>
        </p:nvSpPr>
        <p:spPr/>
        <p:txBody>
          <a:bodyPr/>
          <a:lstStyle/>
          <a:p>
            <a:r>
              <a:rPr lang="en-US" dirty="0"/>
              <a:t>Using K pre-edge XAS to identify spin states</a:t>
            </a:r>
          </a:p>
        </p:txBody>
      </p:sp>
      <p:pic>
        <p:nvPicPr>
          <p:cNvPr id="5" name="Picture 4">
            <a:extLst>
              <a:ext uri="{FF2B5EF4-FFF2-40B4-BE49-F238E27FC236}">
                <a16:creationId xmlns:a16="http://schemas.microsoft.com/office/drawing/2014/main" id="{901C1E9A-90C3-F571-604B-A76E84F6F3CB}"/>
              </a:ext>
            </a:extLst>
          </p:cNvPr>
          <p:cNvPicPr>
            <a:picLocks noChangeAspect="1"/>
          </p:cNvPicPr>
          <p:nvPr/>
        </p:nvPicPr>
        <p:blipFill>
          <a:blip r:embed="rId2"/>
          <a:stretch>
            <a:fillRect/>
          </a:stretch>
        </p:blipFill>
        <p:spPr>
          <a:xfrm>
            <a:off x="321615" y="985293"/>
            <a:ext cx="2330051" cy="1343645"/>
          </a:xfrm>
          <a:prstGeom prst="rect">
            <a:avLst/>
          </a:prstGeom>
        </p:spPr>
      </p:pic>
      <p:sp>
        <p:nvSpPr>
          <p:cNvPr id="6" name="Rectangle 5">
            <a:extLst>
              <a:ext uri="{FF2B5EF4-FFF2-40B4-BE49-F238E27FC236}">
                <a16:creationId xmlns:a16="http://schemas.microsoft.com/office/drawing/2014/main" id="{AC718317-11B1-AD0F-4692-DD0A4C957CBD}"/>
              </a:ext>
            </a:extLst>
          </p:cNvPr>
          <p:cNvSpPr/>
          <p:nvPr/>
        </p:nvSpPr>
        <p:spPr>
          <a:xfrm>
            <a:off x="1007604" y="2857500"/>
            <a:ext cx="7128792" cy="2308324"/>
          </a:xfrm>
          <a:prstGeom prst="rect">
            <a:avLst/>
          </a:prstGeom>
        </p:spPr>
        <p:txBody>
          <a:bodyPr wrap="square">
            <a:spAutoFit/>
          </a:bodyPr>
          <a:lstStyle/>
          <a:p>
            <a:pPr marL="257175" indent="-257175">
              <a:buFont typeface="+mj-lt"/>
              <a:buAutoNum type="arabicParenR"/>
            </a:pPr>
            <a:r>
              <a:rPr lang="en" sz="1600" dirty="0">
                <a:ea typeface="Lato" panose="020F0502020204030203" pitchFamily="34" charset="0"/>
                <a:cs typeface="Arial" panose="020B0604020202020204" pitchFamily="34" charset="0"/>
              </a:rPr>
              <a:t>Write down the electronic configuration of Fe</a:t>
            </a:r>
            <a:r>
              <a:rPr lang="en" sz="1600" baseline="30000" dirty="0">
                <a:ea typeface="Lato" panose="020F0502020204030203" pitchFamily="34" charset="0"/>
                <a:cs typeface="Arial" panose="020B0604020202020204" pitchFamily="34" charset="0"/>
              </a:rPr>
              <a:t>3+</a:t>
            </a:r>
            <a:r>
              <a:rPr lang="en" sz="1600" dirty="0">
                <a:ea typeface="Lato" panose="020F0502020204030203" pitchFamily="34" charset="0"/>
                <a:cs typeface="Arial" panose="020B0604020202020204" pitchFamily="34" charset="0"/>
              </a:rPr>
              <a:t>. Show that there are two ways to fill the 3d orbitals, leading to a high spin (S = 5/2) and a low spin ground state (S = 1/2).</a:t>
            </a: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ea typeface="Lato" panose="020F0502020204030203" pitchFamily="34" charset="0"/>
                <a:cs typeface="Arial" panose="020B0604020202020204" pitchFamily="34" charset="0"/>
              </a:rPr>
              <a:t>Run two K pre-edge calculations for Fe</a:t>
            </a:r>
            <a:r>
              <a:rPr lang="en" sz="1600" baseline="30000" dirty="0">
                <a:ea typeface="Lato" panose="020F0502020204030203" pitchFamily="34" charset="0"/>
                <a:cs typeface="Arial" panose="020B0604020202020204" pitchFamily="34" charset="0"/>
              </a:rPr>
              <a:t>3+</a:t>
            </a:r>
            <a:r>
              <a:rPr lang="en" sz="1600" dirty="0">
                <a:ea typeface="Lato" panose="020F0502020204030203" pitchFamily="34" charset="0"/>
                <a:cs typeface="Arial" panose="020B0604020202020204" pitchFamily="34" charset="0"/>
              </a:rPr>
              <a:t> in an octahedral crystal field, one with 10Dq set to 2.0 eV and 3.3 eV. </a:t>
            </a:r>
          </a:p>
          <a:p>
            <a:pPr marL="257175" indent="-257175">
              <a:buFont typeface="+mj-lt"/>
              <a:buAutoNum type="arabicParenR"/>
            </a:pPr>
            <a:endParaRPr lang="en" sz="1600" dirty="0">
              <a:ea typeface="Lato" panose="020F0502020204030203" pitchFamily="34" charset="0"/>
              <a:cs typeface="Arial" panose="020B0604020202020204" pitchFamily="34" charset="0"/>
            </a:endParaRPr>
          </a:p>
          <a:p>
            <a:pPr marL="257175" indent="-257175">
              <a:buFont typeface="+mj-lt"/>
              <a:buAutoNum type="arabicParenR"/>
            </a:pPr>
            <a:r>
              <a:rPr lang="en" sz="1600" dirty="0"/>
              <a:t>Change the 10Dq value from 2.6 to 3.6 eV in steps of 0.2 eV. At what value do you observe the spin transition?</a:t>
            </a:r>
          </a:p>
        </p:txBody>
      </p:sp>
      <p:sp>
        <p:nvSpPr>
          <p:cNvPr id="10" name="TextBox 9">
            <a:extLst>
              <a:ext uri="{FF2B5EF4-FFF2-40B4-BE49-F238E27FC236}">
                <a16:creationId xmlns:a16="http://schemas.microsoft.com/office/drawing/2014/main" id="{CACD6E28-373B-F1AB-CC87-B69673F2419F}"/>
              </a:ext>
            </a:extLst>
          </p:cNvPr>
          <p:cNvSpPr txBox="1"/>
          <p:nvPr/>
        </p:nvSpPr>
        <p:spPr>
          <a:xfrm>
            <a:off x="467544" y="2369976"/>
            <a:ext cx="3456384" cy="276999"/>
          </a:xfrm>
          <a:prstGeom prst="rect">
            <a:avLst/>
          </a:prstGeom>
          <a:noFill/>
        </p:spPr>
        <p:txBody>
          <a:bodyPr wrap="square">
            <a:spAutoFit/>
          </a:bodyPr>
          <a:lstStyle/>
          <a:p>
            <a:r>
              <a:rPr lang="en-US" sz="1200" dirty="0"/>
              <a:t>Westre et al., J. Am. Chem. Soc., </a:t>
            </a:r>
            <a:r>
              <a:rPr lang="en-US" sz="1200" b="1" dirty="0"/>
              <a:t>1997</a:t>
            </a:r>
          </a:p>
        </p:txBody>
      </p:sp>
      <p:sp>
        <p:nvSpPr>
          <p:cNvPr id="11" name="Footer Placeholder 10">
            <a:extLst>
              <a:ext uri="{FF2B5EF4-FFF2-40B4-BE49-F238E27FC236}">
                <a16:creationId xmlns:a16="http://schemas.microsoft.com/office/drawing/2014/main" id="{E3186DF5-8637-6A6E-81B8-F3A240F00BB4}"/>
              </a:ext>
            </a:extLst>
          </p:cNvPr>
          <p:cNvSpPr>
            <a:spLocks noGrp="1"/>
          </p:cNvSpPr>
          <p:nvPr>
            <p:ph type="ftr" sz="quarter" idx="12"/>
          </p:nvPr>
        </p:nvSpPr>
        <p:spPr/>
        <p:txBody>
          <a:bodyPr/>
          <a:lstStyle/>
          <a:p>
            <a:r>
              <a:rPr lang="en-US"/>
              <a:t>Quanty Workshop | 09/10/2026 | Marius Retegan</a:t>
            </a:r>
            <a:endParaRPr lang="en-US" dirty="0"/>
          </a:p>
        </p:txBody>
      </p:sp>
      <p:pic>
        <p:nvPicPr>
          <p:cNvPr id="2" name="Picture 1">
            <a:extLst>
              <a:ext uri="{FF2B5EF4-FFF2-40B4-BE49-F238E27FC236}">
                <a16:creationId xmlns:a16="http://schemas.microsoft.com/office/drawing/2014/main" id="{871365E8-BBDB-7972-D8A9-A2C7CDEB5192}"/>
              </a:ext>
            </a:extLst>
          </p:cNvPr>
          <p:cNvPicPr>
            <a:picLocks noChangeAspect="1"/>
          </p:cNvPicPr>
          <p:nvPr/>
        </p:nvPicPr>
        <p:blipFill>
          <a:blip r:embed="rId3"/>
          <a:stretch>
            <a:fillRect/>
          </a:stretch>
        </p:blipFill>
        <p:spPr>
          <a:xfrm>
            <a:off x="2651666" y="985292"/>
            <a:ext cx="2293017" cy="1343646"/>
          </a:xfrm>
          <a:prstGeom prst="rect">
            <a:avLst/>
          </a:prstGeom>
        </p:spPr>
      </p:pic>
      <p:pic>
        <p:nvPicPr>
          <p:cNvPr id="8" name="Picture 7">
            <a:extLst>
              <a:ext uri="{FF2B5EF4-FFF2-40B4-BE49-F238E27FC236}">
                <a16:creationId xmlns:a16="http://schemas.microsoft.com/office/drawing/2014/main" id="{22CD1A9B-A167-C0C8-0DF4-3E26430256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9781" y="734682"/>
            <a:ext cx="3560440" cy="1834786"/>
          </a:xfrm>
          <a:prstGeom prst="rect">
            <a:avLst/>
          </a:prstGeom>
        </p:spPr>
      </p:pic>
    </p:spTree>
    <p:extLst>
      <p:ext uri="{BB962C8B-B14F-4D97-AF65-F5344CB8AC3E}">
        <p14:creationId xmlns:p14="http://schemas.microsoft.com/office/powerpoint/2010/main" val="233868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SRF - default">
  <a:themeElements>
    <a:clrScheme name="ESRF">
      <a:dk1>
        <a:sysClr val="windowText" lastClr="000000"/>
      </a:dk1>
      <a:lt1>
        <a:sysClr val="window" lastClr="FFFFFF"/>
      </a:lt1>
      <a:dk2>
        <a:srgbClr val="B7B9BA"/>
      </a:dk2>
      <a:lt2>
        <a:srgbClr val="AF007C"/>
      </a:lt2>
      <a:accent1>
        <a:srgbClr val="132577"/>
      </a:accent1>
      <a:accent2>
        <a:srgbClr val="ED7703"/>
      </a:accent2>
      <a:accent3>
        <a:srgbClr val="F4A300"/>
      </a:accent3>
      <a:accent4>
        <a:srgbClr val="FFDD00"/>
      </a:accent4>
      <a:accent5>
        <a:srgbClr val="51A026"/>
      </a:accent5>
      <a:accent6>
        <a:srgbClr val="0098D4"/>
      </a:accent6>
      <a:hlink>
        <a:srgbClr val="000000"/>
      </a:hlink>
      <a:folHlink>
        <a:srgbClr val="000000"/>
      </a:folHlink>
    </a:clrScheme>
    <a:fontScheme name="Solocal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600" noProof="0" dirty="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ESRF - default</Template>
  <TotalTime>6706</TotalTime>
  <Words>1615</Words>
  <Application>Microsoft Macintosh PowerPoint</Application>
  <PresentationFormat>On-screen Show (16:10)</PresentationFormat>
  <Paragraphs>215</Paragraphs>
  <Slides>29</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Courier</vt:lpstr>
      <vt:lpstr>Courier New</vt:lpstr>
      <vt:lpstr>ITCOfficinaSans LT Book</vt:lpstr>
      <vt:lpstr>Lato</vt:lpstr>
      <vt:lpstr>Times New Roman</vt:lpstr>
      <vt:lpstr>Wingdings</vt:lpstr>
      <vt:lpstr>ESRF - default</vt:lpstr>
      <vt:lpstr>PowerPoint Presentation</vt:lpstr>
      <vt:lpstr>Semi-Empirical MultipletS: the early days</vt:lpstr>
      <vt:lpstr>Quanty: a modern approach to multiplets calculations</vt:lpstr>
      <vt:lpstr>Crispy: A user interface for Semi-empirical multiplets</vt:lpstr>
      <vt:lpstr>Getting the software</vt:lpstr>
      <vt:lpstr>Supported Systems</vt:lpstr>
      <vt:lpstr>Hamiltonians</vt:lpstr>
      <vt:lpstr>Special Hamiltonian Terms</vt:lpstr>
      <vt:lpstr>Orientation-Averaged RIXS</vt:lpstr>
      <vt:lpstr>Loading and Saving Data</vt:lpstr>
      <vt:lpstr>Parameter Scan: Integrated Widget and Jupyter Notebooks</vt:lpstr>
      <vt:lpstr>Application of the XMCD sum-rules</vt:lpstr>
      <vt:lpstr>XMCD Sum rules for L2,3 edges</vt:lpstr>
      <vt:lpstr>The magneto-optical sum rules</vt:lpstr>
      <vt:lpstr>Sum rules in practice</vt:lpstr>
      <vt:lpstr>Experimental data</vt:lpstr>
      <vt:lpstr>Calculations using octahedral (Oh) symmetry</vt:lpstr>
      <vt:lpstr>Ligand field calculation in octahedral symmetry</vt:lpstr>
      <vt:lpstr>In search of the missing peak</vt:lpstr>
      <vt:lpstr>Utility of multiplets calculations</vt:lpstr>
      <vt:lpstr>Crystal field and covalency effects in uranates</vt:lpstr>
      <vt:lpstr>Crystal field and covalency effects in uranates </vt:lpstr>
      <vt:lpstr>Crystal field and covalency effects in uranates </vt:lpstr>
      <vt:lpstr>Calculating the L2,3–edge XAS spectrum of titanium(IV)</vt:lpstr>
      <vt:lpstr>Theory and calculations</vt:lpstr>
      <vt:lpstr>Atomic multiplets</vt:lpstr>
      <vt:lpstr>Crystal-field multiplets</vt:lpstr>
      <vt:lpstr>Following spin transitions in iron compounds</vt:lpstr>
      <vt:lpstr>Using K pre-edge XAS to identify spin states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Marius Retegan</dc:creator>
  <cp:lastModifiedBy>Marius Retegan</cp:lastModifiedBy>
  <cp:revision>313</cp:revision>
  <dcterms:created xsi:type="dcterms:W3CDTF">2021-12-09T08:07:16Z</dcterms:created>
  <dcterms:modified xsi:type="dcterms:W3CDTF">2026-10-08T20:47:05Z</dcterms:modified>
</cp:coreProperties>
</file>